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authors.xml" ContentType="application/vnd.ms-powerpoint.authors+xml"/>
  <Override PartName="/ppt/slideLayouts/slideLayout4.xml" ContentType="application/vnd.openxmlformats-officedocument.presentationml.slideLayout+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ppt/slides/slide2.xml" ContentType="application/vnd.openxmlformats-officedocument.presentationml.slide+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slides/slide17.xml" ContentType="application/vnd.openxmlformats-officedocument.presentationml.slide+xml"/>
  <Override PartName="/ppt/diagrams/layout1.xml" ContentType="application/vnd.openxmlformats-officedocument.drawingml.diagramLayout+xml"/>
  <Override PartName="/ppt/diagrams/quickStyle1.xml" ContentType="application/vnd.openxmlformats-officedocument.drawingml.diagramStyle+xml"/>
  <Override PartName="/ppt/slideLayouts/slideLayout7.xml" ContentType="application/vnd.openxmlformats-officedocument.presentationml.slideLayout+xml"/>
  <Override PartName="/ppt/slides/slide10.xml" ContentType="application/vnd.openxmlformats-officedocument.presentationml.slide+xml"/>
  <Override PartName="/ppt/notesSlides/notesSlide1.xml" ContentType="application/vnd.openxmlformats-officedocument.presentationml.notesSlide+xml"/>
  <Override PartName="/ppt/slides/slide7.xml" ContentType="application/vnd.openxmlformats-officedocument.presentationml.slide+xml"/>
  <Override PartName="/ppt/notesMasters/notesMaster1.xml" ContentType="application/vnd.openxmlformats-officedocument.presentationml.notesMaster+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8.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s/slide15.xml" ContentType="application/vnd.openxmlformats-officedocument.presentationml.slide+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s/slide6.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391" r:id="rId3"/>
    <p:sldId id="440" r:id="rId4"/>
    <p:sldId id="426" r:id="rId5"/>
    <p:sldId id="407" r:id="rId6"/>
    <p:sldId id="441" r:id="rId7"/>
    <p:sldId id="431" r:id="rId8"/>
    <p:sldId id="434" r:id="rId9"/>
    <p:sldId id="442" r:id="rId10"/>
    <p:sldId id="443" r:id="rId11"/>
    <p:sldId id="408" r:id="rId12"/>
    <p:sldId id="446" r:id="rId13"/>
    <p:sldId id="444" r:id="rId14"/>
    <p:sldId id="447" r:id="rId15"/>
    <p:sldId id="412" r:id="rId16"/>
    <p:sldId id="414" r:id="rId17"/>
    <p:sldId id="421"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84F327D-DBA3-17EE-7BEF-53B8258F8219}" name="FARA, Christine (DREETS-NORM)" initials="CF" userId="S::christine.fara@dreets.gouv.fr::50a4cdfd-083c-47de-a4c2-222e29518e1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92" autoAdjust="0"/>
    <p:restoredTop sz="94660"/>
  </p:normalViewPr>
  <p:slideViewPr>
    <p:cSldViewPr snapToGrid="0">
      <p:cViewPr varScale="1">
        <p:scale>
          <a:sx n="70" d="100"/>
          <a:sy n="70" d="100"/>
        </p:scale>
        <p:origin x="85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DF170E-DDBE-4087-858E-EFC17FA1C91A}" type="doc">
      <dgm:prSet loTypeId="urn:microsoft.com/office/officeart/2016/7/layout/RepeatingBendingProcessNew" loCatId="process" qsTypeId="urn:microsoft.com/office/officeart/2005/8/quickstyle/simple1" qsCatId="simple" csTypeId="urn:microsoft.com/office/officeart/2005/8/colors/accent1_2" csCatId="accent1" phldr="1"/>
      <dgm:spPr/>
      <dgm:t>
        <a:bodyPr/>
        <a:lstStyle/>
        <a:p>
          <a:endParaRPr lang="en-US"/>
        </a:p>
      </dgm:t>
    </dgm:pt>
    <dgm:pt modelId="{7188404E-97A3-42CE-953A-30B879C1CB21}">
      <dgm:prSet custT="1"/>
      <dgm:spPr/>
      <dgm:t>
        <a:bodyPr/>
        <a:lstStyle/>
        <a:p>
          <a:r>
            <a:rPr lang="en-US" sz="4000" dirty="0"/>
            <a:t>Il </a:t>
          </a:r>
          <a:r>
            <a:rPr lang="en-US" sz="4000" dirty="0" err="1"/>
            <a:t>valide</a:t>
          </a:r>
          <a:r>
            <a:rPr lang="en-US" sz="4000" dirty="0"/>
            <a:t> :</a:t>
          </a:r>
        </a:p>
      </dgm:t>
    </dgm:pt>
    <dgm:pt modelId="{63496D76-8DA9-4BC3-BB7A-AA91DBD14617}" type="parTrans" cxnId="{771860AF-D07E-4976-80F7-A4818000C475}">
      <dgm:prSet/>
      <dgm:spPr/>
      <dgm:t>
        <a:bodyPr/>
        <a:lstStyle/>
        <a:p>
          <a:endParaRPr lang="en-US"/>
        </a:p>
      </dgm:t>
    </dgm:pt>
    <dgm:pt modelId="{EE79ACC0-0FAF-4390-AEDD-CA92A29E5466}" type="sibTrans" cxnId="{771860AF-D07E-4976-80F7-A4818000C475}">
      <dgm:prSet/>
      <dgm:spPr/>
      <dgm:t>
        <a:bodyPr/>
        <a:lstStyle/>
        <a:p>
          <a:endParaRPr lang="en-US"/>
        </a:p>
      </dgm:t>
    </dgm:pt>
    <dgm:pt modelId="{12F743C9-1734-4DAE-9A1E-2644967893F8}">
      <dgm:prSet/>
      <dgm:spPr/>
      <dgm:t>
        <a:bodyPr/>
        <a:lstStyle/>
        <a:p>
          <a:r>
            <a:rPr lang="en-US"/>
            <a:t>Le cadre de fonctionnement du CPR</a:t>
          </a:r>
        </a:p>
      </dgm:t>
    </dgm:pt>
    <dgm:pt modelId="{CD82A4CB-A13F-4EC6-9A30-CFDB7FC9F83C}" type="parTrans" cxnId="{A71F6CB0-5F95-4CE2-83FF-EE03BB668CB6}">
      <dgm:prSet/>
      <dgm:spPr/>
      <dgm:t>
        <a:bodyPr/>
        <a:lstStyle/>
        <a:p>
          <a:endParaRPr lang="en-US"/>
        </a:p>
      </dgm:t>
    </dgm:pt>
    <dgm:pt modelId="{FB65B6B7-41E9-4C73-9F29-3106D37BFD1A}" type="sibTrans" cxnId="{A71F6CB0-5F95-4CE2-83FF-EE03BB668CB6}">
      <dgm:prSet/>
      <dgm:spPr/>
      <dgm:t>
        <a:bodyPr/>
        <a:lstStyle/>
        <a:p>
          <a:endParaRPr lang="en-US"/>
        </a:p>
      </dgm:t>
    </dgm:pt>
    <dgm:pt modelId="{FC47CCAD-B387-4C4A-A3E3-49B6CADA5493}">
      <dgm:prSet/>
      <dgm:spPr/>
      <dgm:t>
        <a:bodyPr/>
        <a:lstStyle/>
        <a:p>
          <a:r>
            <a:rPr lang="en-US" dirty="0"/>
            <a:t>La </a:t>
          </a:r>
          <a:r>
            <a:rPr lang="en-US" dirty="0" err="1"/>
            <a:t>feuille</a:t>
          </a:r>
          <a:r>
            <a:rPr lang="en-US" dirty="0"/>
            <a:t> de route </a:t>
          </a:r>
          <a:r>
            <a:rPr lang="en-US" dirty="0" err="1"/>
            <a:t>annuelle</a:t>
          </a:r>
          <a:r>
            <a:rPr lang="en-US" dirty="0"/>
            <a:t> du CPR qui </a:t>
          </a:r>
          <a:r>
            <a:rPr lang="en-US" dirty="0" err="1"/>
            <a:t>prend</a:t>
          </a:r>
          <a:r>
            <a:rPr lang="en-US" dirty="0"/>
            <a:t> </a:t>
          </a:r>
          <a:r>
            <a:rPr lang="en-US" dirty="0" err="1"/>
            <a:t>en</a:t>
          </a:r>
          <a:r>
            <a:rPr lang="en-US" dirty="0"/>
            <a:t> </a:t>
          </a:r>
          <a:r>
            <a:rPr lang="en-US" dirty="0" err="1"/>
            <a:t>compte</a:t>
          </a:r>
          <a:r>
            <a:rPr lang="en-US" dirty="0"/>
            <a:t> les </a:t>
          </a:r>
          <a:r>
            <a:rPr lang="en-US" dirty="0" err="1"/>
            <a:t>besoins</a:t>
          </a:r>
          <a:r>
            <a:rPr lang="en-US" dirty="0"/>
            <a:t> des commissions du CREFOP</a:t>
          </a:r>
        </a:p>
      </dgm:t>
    </dgm:pt>
    <dgm:pt modelId="{28D1DAA1-81D6-4752-BDC7-F742EDA1F843}" type="parTrans" cxnId="{D79EA1D7-7F3F-42C3-8A1B-B70935AC9813}">
      <dgm:prSet/>
      <dgm:spPr/>
      <dgm:t>
        <a:bodyPr/>
        <a:lstStyle/>
        <a:p>
          <a:endParaRPr lang="en-US"/>
        </a:p>
      </dgm:t>
    </dgm:pt>
    <dgm:pt modelId="{2D0D6F49-35B7-4FB4-B2C3-7B44648B7AAE}" type="sibTrans" cxnId="{D79EA1D7-7F3F-42C3-8A1B-B70935AC9813}">
      <dgm:prSet/>
      <dgm:spPr/>
      <dgm:t>
        <a:bodyPr/>
        <a:lstStyle/>
        <a:p>
          <a:endParaRPr lang="en-US"/>
        </a:p>
      </dgm:t>
    </dgm:pt>
    <dgm:pt modelId="{1CA063AF-21C9-4770-84C0-29C87BCF72DB}">
      <dgm:prSet/>
      <dgm:spPr/>
      <dgm:t>
        <a:bodyPr/>
        <a:lstStyle/>
        <a:p>
          <a:r>
            <a:rPr lang="en-US" dirty="0"/>
            <a:t>Les propositions </a:t>
          </a:r>
          <a:r>
            <a:rPr lang="en-US" dirty="0" err="1"/>
            <a:t>d’études</a:t>
          </a:r>
          <a:r>
            <a:rPr lang="en-US" dirty="0"/>
            <a:t> du CPR</a:t>
          </a:r>
        </a:p>
      </dgm:t>
    </dgm:pt>
    <dgm:pt modelId="{A273C722-26C3-4BAE-B042-62AE1771A138}" type="parTrans" cxnId="{B87BECA3-9D66-4A1A-9A72-020329610EC7}">
      <dgm:prSet/>
      <dgm:spPr/>
      <dgm:t>
        <a:bodyPr/>
        <a:lstStyle/>
        <a:p>
          <a:endParaRPr lang="en-US"/>
        </a:p>
      </dgm:t>
    </dgm:pt>
    <dgm:pt modelId="{406DFD33-273B-427A-AFE8-7CF78E95D49C}" type="sibTrans" cxnId="{B87BECA3-9D66-4A1A-9A72-020329610EC7}">
      <dgm:prSet/>
      <dgm:spPr/>
      <dgm:t>
        <a:bodyPr/>
        <a:lstStyle/>
        <a:p>
          <a:endParaRPr lang="en-US"/>
        </a:p>
      </dgm:t>
    </dgm:pt>
    <dgm:pt modelId="{B2937744-0F22-48A3-8649-A84D8782227E}">
      <dgm:prSet/>
      <dgm:spPr/>
      <dgm:t>
        <a:bodyPr/>
        <a:lstStyle/>
        <a:p>
          <a:r>
            <a:rPr lang="fr-FR"/>
            <a:t>L’évaluation</a:t>
          </a:r>
          <a:r>
            <a:rPr lang="en-US"/>
            <a:t> des travaux du CPR</a:t>
          </a:r>
        </a:p>
      </dgm:t>
    </dgm:pt>
    <dgm:pt modelId="{38502670-CB82-4686-AC3A-73B24A8B6DBF}" type="parTrans" cxnId="{8286D00B-AF2F-43F5-9852-369FE39ED411}">
      <dgm:prSet/>
      <dgm:spPr/>
      <dgm:t>
        <a:bodyPr/>
        <a:lstStyle/>
        <a:p>
          <a:endParaRPr lang="en-US"/>
        </a:p>
      </dgm:t>
    </dgm:pt>
    <dgm:pt modelId="{D039E734-621A-457F-A188-EADEC00F3104}" type="sibTrans" cxnId="{8286D00B-AF2F-43F5-9852-369FE39ED411}">
      <dgm:prSet/>
      <dgm:spPr/>
      <dgm:t>
        <a:bodyPr/>
        <a:lstStyle/>
        <a:p>
          <a:endParaRPr lang="en-US"/>
        </a:p>
      </dgm:t>
    </dgm:pt>
    <dgm:pt modelId="{ED85C666-A184-47FB-A1EA-4A515ED20E62}" type="pres">
      <dgm:prSet presAssocID="{2BDF170E-DDBE-4087-858E-EFC17FA1C91A}" presName="Name0" presStyleCnt="0">
        <dgm:presLayoutVars>
          <dgm:dir/>
          <dgm:resizeHandles val="exact"/>
        </dgm:presLayoutVars>
      </dgm:prSet>
      <dgm:spPr/>
    </dgm:pt>
    <dgm:pt modelId="{FCBA6987-6179-4F11-A913-80C38C74B2E1}" type="pres">
      <dgm:prSet presAssocID="{7188404E-97A3-42CE-953A-30B879C1CB21}" presName="node" presStyleLbl="node1" presStyleIdx="0" presStyleCnt="5">
        <dgm:presLayoutVars>
          <dgm:bulletEnabled val="1"/>
        </dgm:presLayoutVars>
      </dgm:prSet>
      <dgm:spPr/>
    </dgm:pt>
    <dgm:pt modelId="{54201930-E2E9-43A5-BDD2-55E548044531}" type="pres">
      <dgm:prSet presAssocID="{EE79ACC0-0FAF-4390-AEDD-CA92A29E5466}" presName="sibTrans" presStyleLbl="sibTrans1D1" presStyleIdx="0" presStyleCnt="4"/>
      <dgm:spPr/>
    </dgm:pt>
    <dgm:pt modelId="{647E888E-3A71-4997-9757-70DF7CCBDE4B}" type="pres">
      <dgm:prSet presAssocID="{EE79ACC0-0FAF-4390-AEDD-CA92A29E5466}" presName="connectorText" presStyleLbl="sibTrans1D1" presStyleIdx="0" presStyleCnt="4"/>
      <dgm:spPr/>
    </dgm:pt>
    <dgm:pt modelId="{BCC9081B-38BF-4252-9834-9C698F141F30}" type="pres">
      <dgm:prSet presAssocID="{12F743C9-1734-4DAE-9A1E-2644967893F8}" presName="node" presStyleLbl="node1" presStyleIdx="1" presStyleCnt="5">
        <dgm:presLayoutVars>
          <dgm:bulletEnabled val="1"/>
        </dgm:presLayoutVars>
      </dgm:prSet>
      <dgm:spPr/>
    </dgm:pt>
    <dgm:pt modelId="{86FF3FC2-F2F1-42BB-B956-EA66249D0E8A}" type="pres">
      <dgm:prSet presAssocID="{FB65B6B7-41E9-4C73-9F29-3106D37BFD1A}" presName="sibTrans" presStyleLbl="sibTrans1D1" presStyleIdx="1" presStyleCnt="4"/>
      <dgm:spPr/>
    </dgm:pt>
    <dgm:pt modelId="{80304171-DB46-4D16-97E9-44FBFC77DADE}" type="pres">
      <dgm:prSet presAssocID="{FB65B6B7-41E9-4C73-9F29-3106D37BFD1A}" presName="connectorText" presStyleLbl="sibTrans1D1" presStyleIdx="1" presStyleCnt="4"/>
      <dgm:spPr/>
    </dgm:pt>
    <dgm:pt modelId="{54851E48-0D7F-4B38-A80E-B036CD153478}" type="pres">
      <dgm:prSet presAssocID="{FC47CCAD-B387-4C4A-A3E3-49B6CADA5493}" presName="node" presStyleLbl="node1" presStyleIdx="2" presStyleCnt="5">
        <dgm:presLayoutVars>
          <dgm:bulletEnabled val="1"/>
        </dgm:presLayoutVars>
      </dgm:prSet>
      <dgm:spPr/>
    </dgm:pt>
    <dgm:pt modelId="{D162845D-0A6C-4006-B576-8C063CA73B68}" type="pres">
      <dgm:prSet presAssocID="{2D0D6F49-35B7-4FB4-B2C3-7B44648B7AAE}" presName="sibTrans" presStyleLbl="sibTrans1D1" presStyleIdx="2" presStyleCnt="4"/>
      <dgm:spPr/>
    </dgm:pt>
    <dgm:pt modelId="{AF2BAAE9-9903-4989-8E8D-21CE6ADB5615}" type="pres">
      <dgm:prSet presAssocID="{2D0D6F49-35B7-4FB4-B2C3-7B44648B7AAE}" presName="connectorText" presStyleLbl="sibTrans1D1" presStyleIdx="2" presStyleCnt="4"/>
      <dgm:spPr/>
    </dgm:pt>
    <dgm:pt modelId="{6D040106-3E1A-4AFB-A09A-BD73C9658386}" type="pres">
      <dgm:prSet presAssocID="{1CA063AF-21C9-4770-84C0-29C87BCF72DB}" presName="node" presStyleLbl="node1" presStyleIdx="3" presStyleCnt="5">
        <dgm:presLayoutVars>
          <dgm:bulletEnabled val="1"/>
        </dgm:presLayoutVars>
      </dgm:prSet>
      <dgm:spPr/>
    </dgm:pt>
    <dgm:pt modelId="{55D9A5DD-1575-4075-98EE-ADE0A361F67B}" type="pres">
      <dgm:prSet presAssocID="{406DFD33-273B-427A-AFE8-7CF78E95D49C}" presName="sibTrans" presStyleLbl="sibTrans1D1" presStyleIdx="3" presStyleCnt="4"/>
      <dgm:spPr/>
    </dgm:pt>
    <dgm:pt modelId="{A3901B4D-AC3E-418A-BE1C-314BC893884E}" type="pres">
      <dgm:prSet presAssocID="{406DFD33-273B-427A-AFE8-7CF78E95D49C}" presName="connectorText" presStyleLbl="sibTrans1D1" presStyleIdx="3" presStyleCnt="4"/>
      <dgm:spPr/>
    </dgm:pt>
    <dgm:pt modelId="{F4EDB5A0-C982-4414-ADB2-E4940E2D8505}" type="pres">
      <dgm:prSet presAssocID="{B2937744-0F22-48A3-8649-A84D8782227E}" presName="node" presStyleLbl="node1" presStyleIdx="4" presStyleCnt="5">
        <dgm:presLayoutVars>
          <dgm:bulletEnabled val="1"/>
        </dgm:presLayoutVars>
      </dgm:prSet>
      <dgm:spPr/>
    </dgm:pt>
  </dgm:ptLst>
  <dgm:cxnLst>
    <dgm:cxn modelId="{3411B10A-CE76-4522-BEAE-3D4BACC25A67}" type="presOf" srcId="{12F743C9-1734-4DAE-9A1E-2644967893F8}" destId="{BCC9081B-38BF-4252-9834-9C698F141F30}" srcOrd="0" destOrd="0" presId="urn:microsoft.com/office/officeart/2016/7/layout/RepeatingBendingProcessNew"/>
    <dgm:cxn modelId="{8286D00B-AF2F-43F5-9852-369FE39ED411}" srcId="{2BDF170E-DDBE-4087-858E-EFC17FA1C91A}" destId="{B2937744-0F22-48A3-8649-A84D8782227E}" srcOrd="4" destOrd="0" parTransId="{38502670-CB82-4686-AC3A-73B24A8B6DBF}" sibTransId="{D039E734-621A-457F-A188-EADEC00F3104}"/>
    <dgm:cxn modelId="{DDE9E510-ED41-4458-B364-B81A5A4EC432}" type="presOf" srcId="{EE79ACC0-0FAF-4390-AEDD-CA92A29E5466}" destId="{647E888E-3A71-4997-9757-70DF7CCBDE4B}" srcOrd="1" destOrd="0" presId="urn:microsoft.com/office/officeart/2016/7/layout/RepeatingBendingProcessNew"/>
    <dgm:cxn modelId="{F6462D3B-9266-4436-85DC-479AD0C60596}" type="presOf" srcId="{2D0D6F49-35B7-4FB4-B2C3-7B44648B7AAE}" destId="{AF2BAAE9-9903-4989-8E8D-21CE6ADB5615}" srcOrd="1" destOrd="0" presId="urn:microsoft.com/office/officeart/2016/7/layout/RepeatingBendingProcessNew"/>
    <dgm:cxn modelId="{EB5C675F-8AA3-449C-99DF-99FCFC925242}" type="presOf" srcId="{FB65B6B7-41E9-4C73-9F29-3106D37BFD1A}" destId="{86FF3FC2-F2F1-42BB-B956-EA66249D0E8A}" srcOrd="0" destOrd="0" presId="urn:microsoft.com/office/officeart/2016/7/layout/RepeatingBendingProcessNew"/>
    <dgm:cxn modelId="{56F16143-24E4-472F-9ADB-C4D4E0C45BBA}" type="presOf" srcId="{406DFD33-273B-427A-AFE8-7CF78E95D49C}" destId="{55D9A5DD-1575-4075-98EE-ADE0A361F67B}" srcOrd="0" destOrd="0" presId="urn:microsoft.com/office/officeart/2016/7/layout/RepeatingBendingProcessNew"/>
    <dgm:cxn modelId="{54005566-5CEA-4BB4-B200-8EDA8B235EDD}" type="presOf" srcId="{406DFD33-273B-427A-AFE8-7CF78E95D49C}" destId="{A3901B4D-AC3E-418A-BE1C-314BC893884E}" srcOrd="1" destOrd="0" presId="urn:microsoft.com/office/officeart/2016/7/layout/RepeatingBendingProcessNew"/>
    <dgm:cxn modelId="{04A7BD67-3DBA-4E75-9D92-3AF2718D1D61}" type="presOf" srcId="{EE79ACC0-0FAF-4390-AEDD-CA92A29E5466}" destId="{54201930-E2E9-43A5-BDD2-55E548044531}" srcOrd="0" destOrd="0" presId="urn:microsoft.com/office/officeart/2016/7/layout/RepeatingBendingProcessNew"/>
    <dgm:cxn modelId="{46412052-50CB-4F4C-B026-4C13B2475F58}" type="presOf" srcId="{FC47CCAD-B387-4C4A-A3E3-49B6CADA5493}" destId="{54851E48-0D7F-4B38-A80E-B036CD153478}" srcOrd="0" destOrd="0" presId="urn:microsoft.com/office/officeart/2016/7/layout/RepeatingBendingProcessNew"/>
    <dgm:cxn modelId="{1CFD6675-D060-44EC-A9E2-E2ABD3DF7F7D}" type="presOf" srcId="{B2937744-0F22-48A3-8649-A84D8782227E}" destId="{F4EDB5A0-C982-4414-ADB2-E4940E2D8505}" srcOrd="0" destOrd="0" presId="urn:microsoft.com/office/officeart/2016/7/layout/RepeatingBendingProcessNew"/>
    <dgm:cxn modelId="{02FB2A76-353F-486D-B778-2A99BCBA6867}" type="presOf" srcId="{2D0D6F49-35B7-4FB4-B2C3-7B44648B7AAE}" destId="{D162845D-0A6C-4006-B576-8C063CA73B68}" srcOrd="0" destOrd="0" presId="urn:microsoft.com/office/officeart/2016/7/layout/RepeatingBendingProcessNew"/>
    <dgm:cxn modelId="{36333490-CA02-427A-B2A0-24276565164B}" type="presOf" srcId="{2BDF170E-DDBE-4087-858E-EFC17FA1C91A}" destId="{ED85C666-A184-47FB-A1EA-4A515ED20E62}" srcOrd="0" destOrd="0" presId="urn:microsoft.com/office/officeart/2016/7/layout/RepeatingBendingProcessNew"/>
    <dgm:cxn modelId="{9D05AA93-5CEC-4FAF-8565-7BBF7A627CAC}" type="presOf" srcId="{7188404E-97A3-42CE-953A-30B879C1CB21}" destId="{FCBA6987-6179-4F11-A913-80C38C74B2E1}" srcOrd="0" destOrd="0" presId="urn:microsoft.com/office/officeart/2016/7/layout/RepeatingBendingProcessNew"/>
    <dgm:cxn modelId="{B87BECA3-9D66-4A1A-9A72-020329610EC7}" srcId="{2BDF170E-DDBE-4087-858E-EFC17FA1C91A}" destId="{1CA063AF-21C9-4770-84C0-29C87BCF72DB}" srcOrd="3" destOrd="0" parTransId="{A273C722-26C3-4BAE-B042-62AE1771A138}" sibTransId="{406DFD33-273B-427A-AFE8-7CF78E95D49C}"/>
    <dgm:cxn modelId="{771860AF-D07E-4976-80F7-A4818000C475}" srcId="{2BDF170E-DDBE-4087-858E-EFC17FA1C91A}" destId="{7188404E-97A3-42CE-953A-30B879C1CB21}" srcOrd="0" destOrd="0" parTransId="{63496D76-8DA9-4BC3-BB7A-AA91DBD14617}" sibTransId="{EE79ACC0-0FAF-4390-AEDD-CA92A29E5466}"/>
    <dgm:cxn modelId="{A71F6CB0-5F95-4CE2-83FF-EE03BB668CB6}" srcId="{2BDF170E-DDBE-4087-858E-EFC17FA1C91A}" destId="{12F743C9-1734-4DAE-9A1E-2644967893F8}" srcOrd="1" destOrd="0" parTransId="{CD82A4CB-A13F-4EC6-9A30-CFDB7FC9F83C}" sibTransId="{FB65B6B7-41E9-4C73-9F29-3106D37BFD1A}"/>
    <dgm:cxn modelId="{937942B6-2A08-48B2-97AA-B8C66A2F4FE0}" type="presOf" srcId="{1CA063AF-21C9-4770-84C0-29C87BCF72DB}" destId="{6D040106-3E1A-4AFB-A09A-BD73C9658386}" srcOrd="0" destOrd="0" presId="urn:microsoft.com/office/officeart/2016/7/layout/RepeatingBendingProcessNew"/>
    <dgm:cxn modelId="{D5AB3BD6-8749-4FAD-B170-0C04AF0CC9E7}" type="presOf" srcId="{FB65B6B7-41E9-4C73-9F29-3106D37BFD1A}" destId="{80304171-DB46-4D16-97E9-44FBFC77DADE}" srcOrd="1" destOrd="0" presId="urn:microsoft.com/office/officeart/2016/7/layout/RepeatingBendingProcessNew"/>
    <dgm:cxn modelId="{D79EA1D7-7F3F-42C3-8A1B-B70935AC9813}" srcId="{2BDF170E-DDBE-4087-858E-EFC17FA1C91A}" destId="{FC47CCAD-B387-4C4A-A3E3-49B6CADA5493}" srcOrd="2" destOrd="0" parTransId="{28D1DAA1-81D6-4752-BDC7-F742EDA1F843}" sibTransId="{2D0D6F49-35B7-4FB4-B2C3-7B44648B7AAE}"/>
    <dgm:cxn modelId="{2B7C7CAF-E2C0-4587-A99E-A1EC422A8CD5}" type="presParOf" srcId="{ED85C666-A184-47FB-A1EA-4A515ED20E62}" destId="{FCBA6987-6179-4F11-A913-80C38C74B2E1}" srcOrd="0" destOrd="0" presId="urn:microsoft.com/office/officeart/2016/7/layout/RepeatingBendingProcessNew"/>
    <dgm:cxn modelId="{8A9D9EFF-DFEA-4DD1-8933-9D987028A5E8}" type="presParOf" srcId="{ED85C666-A184-47FB-A1EA-4A515ED20E62}" destId="{54201930-E2E9-43A5-BDD2-55E548044531}" srcOrd="1" destOrd="0" presId="urn:microsoft.com/office/officeart/2016/7/layout/RepeatingBendingProcessNew"/>
    <dgm:cxn modelId="{7653B3A6-31E3-4360-9577-2BE01EF97FAE}" type="presParOf" srcId="{54201930-E2E9-43A5-BDD2-55E548044531}" destId="{647E888E-3A71-4997-9757-70DF7CCBDE4B}" srcOrd="0" destOrd="0" presId="urn:microsoft.com/office/officeart/2016/7/layout/RepeatingBendingProcessNew"/>
    <dgm:cxn modelId="{F106ADD6-82A2-4475-81E4-A9AB8C52ABB8}" type="presParOf" srcId="{ED85C666-A184-47FB-A1EA-4A515ED20E62}" destId="{BCC9081B-38BF-4252-9834-9C698F141F30}" srcOrd="2" destOrd="0" presId="urn:microsoft.com/office/officeart/2016/7/layout/RepeatingBendingProcessNew"/>
    <dgm:cxn modelId="{420320C8-3538-4E91-B75D-F409CBCABCFF}" type="presParOf" srcId="{ED85C666-A184-47FB-A1EA-4A515ED20E62}" destId="{86FF3FC2-F2F1-42BB-B956-EA66249D0E8A}" srcOrd="3" destOrd="0" presId="urn:microsoft.com/office/officeart/2016/7/layout/RepeatingBendingProcessNew"/>
    <dgm:cxn modelId="{20F7C4A6-F387-47A3-B818-9799B6A4A622}" type="presParOf" srcId="{86FF3FC2-F2F1-42BB-B956-EA66249D0E8A}" destId="{80304171-DB46-4D16-97E9-44FBFC77DADE}" srcOrd="0" destOrd="0" presId="urn:microsoft.com/office/officeart/2016/7/layout/RepeatingBendingProcessNew"/>
    <dgm:cxn modelId="{71858EF3-A941-402D-B8E7-AA1DE7778041}" type="presParOf" srcId="{ED85C666-A184-47FB-A1EA-4A515ED20E62}" destId="{54851E48-0D7F-4B38-A80E-B036CD153478}" srcOrd="4" destOrd="0" presId="urn:microsoft.com/office/officeart/2016/7/layout/RepeatingBendingProcessNew"/>
    <dgm:cxn modelId="{1B05C970-713A-4125-B637-2D1933F472FD}" type="presParOf" srcId="{ED85C666-A184-47FB-A1EA-4A515ED20E62}" destId="{D162845D-0A6C-4006-B576-8C063CA73B68}" srcOrd="5" destOrd="0" presId="urn:microsoft.com/office/officeart/2016/7/layout/RepeatingBendingProcessNew"/>
    <dgm:cxn modelId="{2828EE6B-BE5E-4A2C-A77E-31CB691D3AB4}" type="presParOf" srcId="{D162845D-0A6C-4006-B576-8C063CA73B68}" destId="{AF2BAAE9-9903-4989-8E8D-21CE6ADB5615}" srcOrd="0" destOrd="0" presId="urn:microsoft.com/office/officeart/2016/7/layout/RepeatingBendingProcessNew"/>
    <dgm:cxn modelId="{CCBD140F-5303-4A10-AC87-3DE60C0251AE}" type="presParOf" srcId="{ED85C666-A184-47FB-A1EA-4A515ED20E62}" destId="{6D040106-3E1A-4AFB-A09A-BD73C9658386}" srcOrd="6" destOrd="0" presId="urn:microsoft.com/office/officeart/2016/7/layout/RepeatingBendingProcessNew"/>
    <dgm:cxn modelId="{C8906D7A-6EA6-4C94-BC21-3BEAC3B5BC27}" type="presParOf" srcId="{ED85C666-A184-47FB-A1EA-4A515ED20E62}" destId="{55D9A5DD-1575-4075-98EE-ADE0A361F67B}" srcOrd="7" destOrd="0" presId="urn:microsoft.com/office/officeart/2016/7/layout/RepeatingBendingProcessNew"/>
    <dgm:cxn modelId="{DFFDAC31-15B4-46B6-A727-13EE622EEB97}" type="presParOf" srcId="{55D9A5DD-1575-4075-98EE-ADE0A361F67B}" destId="{A3901B4D-AC3E-418A-BE1C-314BC893884E}" srcOrd="0" destOrd="0" presId="urn:microsoft.com/office/officeart/2016/7/layout/RepeatingBendingProcessNew"/>
    <dgm:cxn modelId="{4CBB8030-3325-488E-B94E-4E481CF5F2D8}" type="presParOf" srcId="{ED85C666-A184-47FB-A1EA-4A515ED20E62}" destId="{F4EDB5A0-C982-4414-ADB2-E4940E2D8505}"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201930-E2E9-43A5-BDD2-55E548044531}">
      <dsp:nvSpPr>
        <dsp:cNvPr id="0" name=""/>
        <dsp:cNvSpPr/>
      </dsp:nvSpPr>
      <dsp:spPr>
        <a:xfrm>
          <a:off x="3228432" y="754907"/>
          <a:ext cx="581819" cy="91440"/>
        </a:xfrm>
        <a:custGeom>
          <a:avLst/>
          <a:gdLst/>
          <a:ahLst/>
          <a:cxnLst/>
          <a:rect l="0" t="0" r="0" b="0"/>
          <a:pathLst>
            <a:path>
              <a:moveTo>
                <a:pt x="0" y="45720"/>
              </a:moveTo>
              <a:lnTo>
                <a:pt x="581819"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04031" y="797565"/>
        <a:ext cx="30620" cy="6124"/>
      </dsp:txXfrm>
    </dsp:sp>
    <dsp:sp modelId="{FCBA6987-6179-4F11-A913-80C38C74B2E1}">
      <dsp:nvSpPr>
        <dsp:cNvPr id="0" name=""/>
        <dsp:cNvSpPr/>
      </dsp:nvSpPr>
      <dsp:spPr>
        <a:xfrm>
          <a:off x="567540" y="1819"/>
          <a:ext cx="2662692" cy="159761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0474" tIns="136956" rIns="130474" bIns="136956" numCol="1" spcCol="1270" anchor="ctr" anchorCtr="0">
          <a:noAutofit/>
        </a:bodyPr>
        <a:lstStyle/>
        <a:p>
          <a:pPr marL="0" lvl="0" indent="0" algn="ctr" defTabSz="1778000">
            <a:lnSpc>
              <a:spcPct val="90000"/>
            </a:lnSpc>
            <a:spcBef>
              <a:spcPct val="0"/>
            </a:spcBef>
            <a:spcAft>
              <a:spcPct val="35000"/>
            </a:spcAft>
            <a:buNone/>
          </a:pPr>
          <a:r>
            <a:rPr lang="en-US" sz="4000" kern="1200" dirty="0"/>
            <a:t>Il </a:t>
          </a:r>
          <a:r>
            <a:rPr lang="en-US" sz="4000" kern="1200" dirty="0" err="1"/>
            <a:t>valide</a:t>
          </a:r>
          <a:r>
            <a:rPr lang="en-US" sz="4000" kern="1200" dirty="0"/>
            <a:t> :</a:t>
          </a:r>
        </a:p>
      </dsp:txBody>
      <dsp:txXfrm>
        <a:off x="567540" y="1819"/>
        <a:ext cx="2662692" cy="1597615"/>
      </dsp:txXfrm>
    </dsp:sp>
    <dsp:sp modelId="{86FF3FC2-F2F1-42BB-B956-EA66249D0E8A}">
      <dsp:nvSpPr>
        <dsp:cNvPr id="0" name=""/>
        <dsp:cNvSpPr/>
      </dsp:nvSpPr>
      <dsp:spPr>
        <a:xfrm>
          <a:off x="1898886" y="1597635"/>
          <a:ext cx="3275111" cy="581819"/>
        </a:xfrm>
        <a:custGeom>
          <a:avLst/>
          <a:gdLst/>
          <a:ahLst/>
          <a:cxnLst/>
          <a:rect l="0" t="0" r="0" b="0"/>
          <a:pathLst>
            <a:path>
              <a:moveTo>
                <a:pt x="3275111" y="0"/>
              </a:moveTo>
              <a:lnTo>
                <a:pt x="3275111" y="308009"/>
              </a:lnTo>
              <a:lnTo>
                <a:pt x="0" y="308009"/>
              </a:lnTo>
              <a:lnTo>
                <a:pt x="0" y="581819"/>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53145" y="1885482"/>
        <a:ext cx="166593" cy="6124"/>
      </dsp:txXfrm>
    </dsp:sp>
    <dsp:sp modelId="{BCC9081B-38BF-4252-9834-9C698F141F30}">
      <dsp:nvSpPr>
        <dsp:cNvPr id="0" name=""/>
        <dsp:cNvSpPr/>
      </dsp:nvSpPr>
      <dsp:spPr>
        <a:xfrm>
          <a:off x="3842651" y="1819"/>
          <a:ext cx="2662692" cy="159761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0474" tIns="136956" rIns="130474" bIns="136956" numCol="1" spcCol="1270" anchor="ctr" anchorCtr="0">
          <a:noAutofit/>
        </a:bodyPr>
        <a:lstStyle/>
        <a:p>
          <a:pPr marL="0" lvl="0" indent="0" algn="ctr" defTabSz="755650">
            <a:lnSpc>
              <a:spcPct val="90000"/>
            </a:lnSpc>
            <a:spcBef>
              <a:spcPct val="0"/>
            </a:spcBef>
            <a:spcAft>
              <a:spcPct val="35000"/>
            </a:spcAft>
            <a:buNone/>
          </a:pPr>
          <a:r>
            <a:rPr lang="en-US" sz="1700" kern="1200"/>
            <a:t>Le cadre de fonctionnement du CPR</a:t>
          </a:r>
        </a:p>
      </dsp:txBody>
      <dsp:txXfrm>
        <a:off x="3842651" y="1819"/>
        <a:ext cx="2662692" cy="1597615"/>
      </dsp:txXfrm>
    </dsp:sp>
    <dsp:sp modelId="{D162845D-0A6C-4006-B576-8C063CA73B68}">
      <dsp:nvSpPr>
        <dsp:cNvPr id="0" name=""/>
        <dsp:cNvSpPr/>
      </dsp:nvSpPr>
      <dsp:spPr>
        <a:xfrm>
          <a:off x="3228432" y="2964942"/>
          <a:ext cx="581819" cy="91440"/>
        </a:xfrm>
        <a:custGeom>
          <a:avLst/>
          <a:gdLst/>
          <a:ahLst/>
          <a:cxnLst/>
          <a:rect l="0" t="0" r="0" b="0"/>
          <a:pathLst>
            <a:path>
              <a:moveTo>
                <a:pt x="0" y="45720"/>
              </a:moveTo>
              <a:lnTo>
                <a:pt x="581819"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04031" y="3007599"/>
        <a:ext cx="30620" cy="6124"/>
      </dsp:txXfrm>
    </dsp:sp>
    <dsp:sp modelId="{54851E48-0D7F-4B38-A80E-B036CD153478}">
      <dsp:nvSpPr>
        <dsp:cNvPr id="0" name=""/>
        <dsp:cNvSpPr/>
      </dsp:nvSpPr>
      <dsp:spPr>
        <a:xfrm>
          <a:off x="567540" y="2211854"/>
          <a:ext cx="2662692" cy="159761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0474" tIns="136956" rIns="130474" bIns="136956" numCol="1" spcCol="1270" anchor="ctr" anchorCtr="0">
          <a:noAutofit/>
        </a:bodyPr>
        <a:lstStyle/>
        <a:p>
          <a:pPr marL="0" lvl="0" indent="0" algn="ctr" defTabSz="755650">
            <a:lnSpc>
              <a:spcPct val="90000"/>
            </a:lnSpc>
            <a:spcBef>
              <a:spcPct val="0"/>
            </a:spcBef>
            <a:spcAft>
              <a:spcPct val="35000"/>
            </a:spcAft>
            <a:buNone/>
          </a:pPr>
          <a:r>
            <a:rPr lang="en-US" sz="1700" kern="1200" dirty="0"/>
            <a:t>La </a:t>
          </a:r>
          <a:r>
            <a:rPr lang="en-US" sz="1700" kern="1200" dirty="0" err="1"/>
            <a:t>feuille</a:t>
          </a:r>
          <a:r>
            <a:rPr lang="en-US" sz="1700" kern="1200" dirty="0"/>
            <a:t> de route </a:t>
          </a:r>
          <a:r>
            <a:rPr lang="en-US" sz="1700" kern="1200" dirty="0" err="1"/>
            <a:t>annuelle</a:t>
          </a:r>
          <a:r>
            <a:rPr lang="en-US" sz="1700" kern="1200" dirty="0"/>
            <a:t> du CPR qui </a:t>
          </a:r>
          <a:r>
            <a:rPr lang="en-US" sz="1700" kern="1200" dirty="0" err="1"/>
            <a:t>prend</a:t>
          </a:r>
          <a:r>
            <a:rPr lang="en-US" sz="1700" kern="1200" dirty="0"/>
            <a:t> </a:t>
          </a:r>
          <a:r>
            <a:rPr lang="en-US" sz="1700" kern="1200" dirty="0" err="1"/>
            <a:t>en</a:t>
          </a:r>
          <a:r>
            <a:rPr lang="en-US" sz="1700" kern="1200" dirty="0"/>
            <a:t> </a:t>
          </a:r>
          <a:r>
            <a:rPr lang="en-US" sz="1700" kern="1200" dirty="0" err="1"/>
            <a:t>compte</a:t>
          </a:r>
          <a:r>
            <a:rPr lang="en-US" sz="1700" kern="1200" dirty="0"/>
            <a:t> les </a:t>
          </a:r>
          <a:r>
            <a:rPr lang="en-US" sz="1700" kern="1200" dirty="0" err="1"/>
            <a:t>besoins</a:t>
          </a:r>
          <a:r>
            <a:rPr lang="en-US" sz="1700" kern="1200" dirty="0"/>
            <a:t> des commissions du CREFOP</a:t>
          </a:r>
        </a:p>
      </dsp:txBody>
      <dsp:txXfrm>
        <a:off x="567540" y="2211854"/>
        <a:ext cx="2662692" cy="1597615"/>
      </dsp:txXfrm>
    </dsp:sp>
    <dsp:sp modelId="{55D9A5DD-1575-4075-98EE-ADE0A361F67B}">
      <dsp:nvSpPr>
        <dsp:cNvPr id="0" name=""/>
        <dsp:cNvSpPr/>
      </dsp:nvSpPr>
      <dsp:spPr>
        <a:xfrm>
          <a:off x="1898886" y="3807669"/>
          <a:ext cx="3275111" cy="581819"/>
        </a:xfrm>
        <a:custGeom>
          <a:avLst/>
          <a:gdLst/>
          <a:ahLst/>
          <a:cxnLst/>
          <a:rect l="0" t="0" r="0" b="0"/>
          <a:pathLst>
            <a:path>
              <a:moveTo>
                <a:pt x="3275111" y="0"/>
              </a:moveTo>
              <a:lnTo>
                <a:pt x="3275111" y="308009"/>
              </a:lnTo>
              <a:lnTo>
                <a:pt x="0" y="308009"/>
              </a:lnTo>
              <a:lnTo>
                <a:pt x="0" y="581819"/>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53145" y="4095517"/>
        <a:ext cx="166593" cy="6124"/>
      </dsp:txXfrm>
    </dsp:sp>
    <dsp:sp modelId="{6D040106-3E1A-4AFB-A09A-BD73C9658386}">
      <dsp:nvSpPr>
        <dsp:cNvPr id="0" name=""/>
        <dsp:cNvSpPr/>
      </dsp:nvSpPr>
      <dsp:spPr>
        <a:xfrm>
          <a:off x="3842651" y="2211854"/>
          <a:ext cx="2662692" cy="159761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0474" tIns="136956" rIns="130474" bIns="136956" numCol="1" spcCol="1270" anchor="ctr" anchorCtr="0">
          <a:noAutofit/>
        </a:bodyPr>
        <a:lstStyle/>
        <a:p>
          <a:pPr marL="0" lvl="0" indent="0" algn="ctr" defTabSz="755650">
            <a:lnSpc>
              <a:spcPct val="90000"/>
            </a:lnSpc>
            <a:spcBef>
              <a:spcPct val="0"/>
            </a:spcBef>
            <a:spcAft>
              <a:spcPct val="35000"/>
            </a:spcAft>
            <a:buNone/>
          </a:pPr>
          <a:r>
            <a:rPr lang="en-US" sz="1700" kern="1200" dirty="0"/>
            <a:t>Les propositions </a:t>
          </a:r>
          <a:r>
            <a:rPr lang="en-US" sz="1700" kern="1200" dirty="0" err="1"/>
            <a:t>d’études</a:t>
          </a:r>
          <a:r>
            <a:rPr lang="en-US" sz="1700" kern="1200" dirty="0"/>
            <a:t> du CPR</a:t>
          </a:r>
        </a:p>
      </dsp:txBody>
      <dsp:txXfrm>
        <a:off x="3842651" y="2211854"/>
        <a:ext cx="2662692" cy="1597615"/>
      </dsp:txXfrm>
    </dsp:sp>
    <dsp:sp modelId="{F4EDB5A0-C982-4414-ADB2-E4940E2D8505}">
      <dsp:nvSpPr>
        <dsp:cNvPr id="0" name=""/>
        <dsp:cNvSpPr/>
      </dsp:nvSpPr>
      <dsp:spPr>
        <a:xfrm>
          <a:off x="567540" y="4421888"/>
          <a:ext cx="2662692" cy="159761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0474" tIns="136956" rIns="130474" bIns="136956" numCol="1" spcCol="1270" anchor="ctr" anchorCtr="0">
          <a:noAutofit/>
        </a:bodyPr>
        <a:lstStyle/>
        <a:p>
          <a:pPr marL="0" lvl="0" indent="0" algn="ctr" defTabSz="755650">
            <a:lnSpc>
              <a:spcPct val="90000"/>
            </a:lnSpc>
            <a:spcBef>
              <a:spcPct val="0"/>
            </a:spcBef>
            <a:spcAft>
              <a:spcPct val="35000"/>
            </a:spcAft>
            <a:buNone/>
          </a:pPr>
          <a:r>
            <a:rPr lang="fr-FR" sz="1700" kern="1200"/>
            <a:t>L’évaluation</a:t>
          </a:r>
          <a:r>
            <a:rPr lang="en-US" sz="1700" kern="1200"/>
            <a:t> des travaux du CPR</a:t>
          </a:r>
        </a:p>
      </dsp:txBody>
      <dsp:txXfrm>
        <a:off x="567540" y="4421888"/>
        <a:ext cx="2662692" cy="1597615"/>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1DD102-E6F9-436F-A419-16E9561B7997}" type="datetimeFigureOut">
              <a:rPr lang="fr-FR" smtClean="0"/>
              <a:t>31/03/2026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C02A8A-7CCD-41EB-BFF3-1AF8B794EB47}" type="slidenum">
              <a:rPr lang="fr-FR" smtClean="0"/>
              <a:t>‹N°›</a:t>
            </a:fld>
            <a:endParaRPr lang="fr-FR"/>
          </a:p>
        </p:txBody>
      </p:sp>
    </p:spTree>
    <p:extLst>
      <p:ext uri="{BB962C8B-B14F-4D97-AF65-F5344CB8AC3E}">
        <p14:creationId xmlns:p14="http://schemas.microsoft.com/office/powerpoint/2010/main" val="1813047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CC02A8A-7CCD-41EB-BFF3-1AF8B794EB47}" type="slidenum">
              <a:rPr lang="fr-FR" smtClean="0"/>
              <a:t>5</a:t>
            </a:fld>
            <a:endParaRPr lang="fr-FR"/>
          </a:p>
        </p:txBody>
      </p:sp>
    </p:spTree>
    <p:extLst>
      <p:ext uri="{BB962C8B-B14F-4D97-AF65-F5344CB8AC3E}">
        <p14:creationId xmlns:p14="http://schemas.microsoft.com/office/powerpoint/2010/main" val="1443928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CC02A8A-7CCD-41EB-BFF3-1AF8B794EB47}" type="slidenum">
              <a:rPr lang="fr-FR" smtClean="0"/>
              <a:t>12</a:t>
            </a:fld>
            <a:endParaRPr lang="fr-FR"/>
          </a:p>
        </p:txBody>
      </p:sp>
    </p:spTree>
    <p:extLst>
      <p:ext uri="{BB962C8B-B14F-4D97-AF65-F5344CB8AC3E}">
        <p14:creationId xmlns:p14="http://schemas.microsoft.com/office/powerpoint/2010/main" val="595763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D7E371-7BC4-A798-0FFB-D401F03ECF6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BE875E9-C95A-ED03-9536-DB792E0E30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2E60372-9E1C-FFA5-DA49-7F53726F9C09}"/>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5" name="Espace réservé du pied de page 4">
            <a:extLst>
              <a:ext uri="{FF2B5EF4-FFF2-40B4-BE49-F238E27FC236}">
                <a16:creationId xmlns:a16="http://schemas.microsoft.com/office/drawing/2014/main" id="{56ED3C5B-D532-85FC-655A-64909826A702}"/>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555D73AF-E8FD-77AB-0DF9-E372BA573A53}"/>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125610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CF36B6-F4B8-51DB-9032-BF922D716D2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91275B9-B6F0-9B27-F824-CA195136CDB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47D6410-9BB9-59EA-A3FC-98680A72DAE3}"/>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5" name="Espace réservé du pied de page 4">
            <a:extLst>
              <a:ext uri="{FF2B5EF4-FFF2-40B4-BE49-F238E27FC236}">
                <a16:creationId xmlns:a16="http://schemas.microsoft.com/office/drawing/2014/main" id="{7DD86919-0C12-DEBA-4B7D-AAF3B519BE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0553F44-A6A9-AF85-35DF-45AAC57A5035}"/>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1006631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3E905C9-2686-3638-D30D-481ED265ED8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D3B0A99-9710-0C30-D365-A26E7447DEA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3915E0F-DA00-E2F0-8674-AAC5E11391C4}"/>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5" name="Espace réservé du pied de page 4">
            <a:extLst>
              <a:ext uri="{FF2B5EF4-FFF2-40B4-BE49-F238E27FC236}">
                <a16:creationId xmlns:a16="http://schemas.microsoft.com/office/drawing/2014/main" id="{A71BAFBB-A242-5E71-0214-250E473F2BD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9642163-8F98-3259-8D10-B68B63C89434}"/>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2342559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D71DDE-B343-8DC1-B5EB-C20E1E2CBA0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0A5A042-A818-14EB-D50C-F80BE27584E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1C7D7AF-5104-4064-571B-7028CAD4A382}"/>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5" name="Espace réservé du pied de page 4">
            <a:extLst>
              <a:ext uri="{FF2B5EF4-FFF2-40B4-BE49-F238E27FC236}">
                <a16:creationId xmlns:a16="http://schemas.microsoft.com/office/drawing/2014/main" id="{A9FAFF33-2090-3013-01B1-2D7220CC0ED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0674CD-3A43-D04C-D190-E1941E17CB54}"/>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3455866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3C6C5C-8B50-8C70-BB68-548CBB5A4B9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BC66215-7EC4-9211-B255-923ED1AEE00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8FACF42-95BA-5C54-4501-E4AE83D165A5}"/>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5" name="Espace réservé du pied de page 4">
            <a:extLst>
              <a:ext uri="{FF2B5EF4-FFF2-40B4-BE49-F238E27FC236}">
                <a16:creationId xmlns:a16="http://schemas.microsoft.com/office/drawing/2014/main" id="{1098F395-FC6E-C653-A144-D41CF73A0CB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6A9EB91-B3CE-DADF-D252-4DC33E55CCE2}"/>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66588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99E984-6F80-A279-1978-1AB7F8FD292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E352BF-F812-C846-50E3-AC3A5DF1D55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5FB61D0-01DA-1086-5DCB-8CD5EF3457D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96EFF2F-D01B-F6E2-ACB3-548A5CA9CF62}"/>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6" name="Espace réservé du pied de page 5">
            <a:extLst>
              <a:ext uri="{FF2B5EF4-FFF2-40B4-BE49-F238E27FC236}">
                <a16:creationId xmlns:a16="http://schemas.microsoft.com/office/drawing/2014/main" id="{D63B8A3E-3F0F-E136-6ABB-71C517C250C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EC03FF1-4B81-FA61-6C5C-EB2CECB4A4C2}"/>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224448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9AD21A-FBAA-0895-C813-DC78EFA9959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2B27EE9-7A0F-7828-9C09-F8CE4C159F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A090854-1B9B-485E-6B2C-9704A9F9A49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5EAD096-1F55-5496-F726-D8C6F122E8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73A6E1E-1129-1E38-FBFF-C44929E7665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901C1D2-CA4E-FD48-7315-5327A5581D70}"/>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8" name="Espace réservé du pied de page 7">
            <a:extLst>
              <a:ext uri="{FF2B5EF4-FFF2-40B4-BE49-F238E27FC236}">
                <a16:creationId xmlns:a16="http://schemas.microsoft.com/office/drawing/2014/main" id="{E56D8A80-D0BF-4215-E0A0-70BCAA1FF1A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75476E3-E008-7105-0FF9-8ECF06DBFF39}"/>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27668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E8C81A-7107-7010-07E8-591A0E34856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B9234F6-1D64-30BB-E3A9-A889FA0BF3C6}"/>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4" name="Espace réservé du pied de page 3">
            <a:extLst>
              <a:ext uri="{FF2B5EF4-FFF2-40B4-BE49-F238E27FC236}">
                <a16:creationId xmlns:a16="http://schemas.microsoft.com/office/drawing/2014/main" id="{769A129D-2A7B-B67D-8650-850C8AE7F0F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57E17A3-80B1-1EB5-8658-7B1CEEE6E2FD}"/>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3325637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7F7B42D-BFF7-CEFC-E5E2-E52ECB9EDFFE}"/>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3" name="Espace réservé du pied de page 2">
            <a:extLst>
              <a:ext uri="{FF2B5EF4-FFF2-40B4-BE49-F238E27FC236}">
                <a16:creationId xmlns:a16="http://schemas.microsoft.com/office/drawing/2014/main" id="{DB9E2C76-9276-21AF-4941-38DC681F0D3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D6456BC-CEB5-7506-C1C7-9EDC9C2062CE}"/>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4095652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4FE395-2DBD-0A3A-8187-B0B1F42BD6F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0018698-6A65-E019-41A0-DAAFC9CBA3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DBC9056-FCE3-49AF-74C8-8F1DDC491C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5A005B5-B37C-BC47-900B-928D57A27CAF}"/>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6" name="Espace réservé du pied de page 5">
            <a:extLst>
              <a:ext uri="{FF2B5EF4-FFF2-40B4-BE49-F238E27FC236}">
                <a16:creationId xmlns:a16="http://schemas.microsoft.com/office/drawing/2014/main" id="{C467F0ED-864B-8CB8-BFB1-65556BAAA34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6861675-456C-6CB4-A3EA-258401AEE457}"/>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3354508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726091-58DF-E1CC-9C6E-3D09936D730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99E27C8-9FFE-C266-2760-AE84733BF4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F605AB7-7E35-2B2E-A531-E763537AD3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EC0BE53-DFB4-1928-5E17-5ED629BD6EC0}"/>
              </a:ext>
            </a:extLst>
          </p:cNvPr>
          <p:cNvSpPr>
            <a:spLocks noGrp="1"/>
          </p:cNvSpPr>
          <p:nvPr>
            <p:ph type="dt" sz="half" idx="10"/>
          </p:nvPr>
        </p:nvSpPr>
        <p:spPr/>
        <p:txBody>
          <a:bodyPr/>
          <a:lstStyle/>
          <a:p>
            <a:fld id="{81CDE17F-CCA5-42ED-8AF9-6398BE8584F0}" type="datetimeFigureOut">
              <a:rPr lang="fr-FR" smtClean="0"/>
              <a:t>31/03/2026</a:t>
            </a:fld>
            <a:endParaRPr lang="fr-FR"/>
          </a:p>
        </p:txBody>
      </p:sp>
      <p:sp>
        <p:nvSpPr>
          <p:cNvPr id="6" name="Espace réservé du pied de page 5">
            <a:extLst>
              <a:ext uri="{FF2B5EF4-FFF2-40B4-BE49-F238E27FC236}">
                <a16:creationId xmlns:a16="http://schemas.microsoft.com/office/drawing/2014/main" id="{26DEBDD9-E164-E6D2-EC70-2B29961AD3F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199EE73-BBC2-3F30-505D-10A790A14FB3}"/>
              </a:ext>
            </a:extLst>
          </p:cNvPr>
          <p:cNvSpPr>
            <a:spLocks noGrp="1"/>
          </p:cNvSpPr>
          <p:nvPr>
            <p:ph type="sldNum" sz="quarter" idx="12"/>
          </p:nvPr>
        </p:nvSpPr>
        <p:spPr/>
        <p:txBody>
          <a:bodyPr/>
          <a:lstStyle/>
          <a:p>
            <a:fld id="{AA0FDBF4-98C8-45B7-A8C3-A3881A8FEE33}" type="slidenum">
              <a:rPr lang="fr-FR" smtClean="0"/>
              <a:t>‹N°›</a:t>
            </a:fld>
            <a:endParaRPr lang="fr-FR"/>
          </a:p>
        </p:txBody>
      </p:sp>
    </p:spTree>
    <p:extLst>
      <p:ext uri="{BB962C8B-B14F-4D97-AF65-F5344CB8AC3E}">
        <p14:creationId xmlns:p14="http://schemas.microsoft.com/office/powerpoint/2010/main" val="4226391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0A569D1-3325-AC07-2E7C-DB1167FED3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31B2968-561E-B9A0-8DE8-83A1EE66E3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AC61F6-2489-439D-F333-E62B256924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1CDE17F-CCA5-42ED-8AF9-6398BE8584F0}" type="datetimeFigureOut">
              <a:rPr lang="fr-FR" smtClean="0"/>
              <a:t>31/03/2026</a:t>
            </a:fld>
            <a:endParaRPr lang="fr-FR"/>
          </a:p>
        </p:txBody>
      </p:sp>
      <p:sp>
        <p:nvSpPr>
          <p:cNvPr id="5" name="Espace réservé du pied de page 4">
            <a:extLst>
              <a:ext uri="{FF2B5EF4-FFF2-40B4-BE49-F238E27FC236}">
                <a16:creationId xmlns:a16="http://schemas.microsoft.com/office/drawing/2014/main" id="{1CFB8BB1-6E5A-7262-97E2-85A6F53140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1AA6E10-4443-AD32-B604-B0751AAB27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A0FDBF4-98C8-45B7-A8C3-A3881A8FEE33}" type="slidenum">
              <a:rPr lang="fr-FR" smtClean="0"/>
              <a:t>‹N°›</a:t>
            </a:fld>
            <a:endParaRPr lang="fr-FR"/>
          </a:p>
        </p:txBody>
      </p:sp>
    </p:spTree>
    <p:extLst>
      <p:ext uri="{BB962C8B-B14F-4D97-AF65-F5344CB8AC3E}">
        <p14:creationId xmlns:p14="http://schemas.microsoft.com/office/powerpoint/2010/main" val="2717268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rnormandie-my.sharepoint.com/personal/sarah_hardy_normandie_fr/Documents/Fichiers%20Microsoft%20Copilot%20Chat/Schema%20veille%20prospective%20-%2004122025.pdf"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3" descr="Arrière-plan abstrait triangulaire">
            <a:extLst>
              <a:ext uri="{FF2B5EF4-FFF2-40B4-BE49-F238E27FC236}">
                <a16:creationId xmlns:a16="http://schemas.microsoft.com/office/drawing/2014/main" id="{D7610B96-8455-C285-D50A-6378A66893FC}"/>
              </a:ext>
            </a:extLst>
          </p:cNvPr>
          <p:cNvPicPr>
            <a:picLocks noChangeAspect="1"/>
          </p:cNvPicPr>
          <p:nvPr/>
        </p:nvPicPr>
        <p:blipFill rotWithShape="1">
          <a:blip r:embed="rId2"/>
          <a:srcRect l="22886" r="29647" b="-1"/>
          <a:stretch/>
        </p:blipFill>
        <p:spPr>
          <a:xfrm>
            <a:off x="1" y="10"/>
            <a:ext cx="5161934" cy="6857989"/>
          </a:xfrm>
          <a:prstGeom prst="rect">
            <a:avLst/>
          </a:prstGeom>
        </p:spPr>
      </p:pic>
      <p:sp>
        <p:nvSpPr>
          <p:cNvPr id="3" name="Sous-titre 2">
            <a:extLst>
              <a:ext uri="{FF2B5EF4-FFF2-40B4-BE49-F238E27FC236}">
                <a16:creationId xmlns:a16="http://schemas.microsoft.com/office/drawing/2014/main" id="{BE7BBD24-DACD-D20B-51BD-190FD1E7E377}"/>
              </a:ext>
            </a:extLst>
          </p:cNvPr>
          <p:cNvSpPr>
            <a:spLocks noGrp="1"/>
          </p:cNvSpPr>
          <p:nvPr>
            <p:ph type="subTitle" idx="1"/>
          </p:nvPr>
        </p:nvSpPr>
        <p:spPr>
          <a:xfrm>
            <a:off x="3086100" y="1362390"/>
            <a:ext cx="8435183" cy="3127531"/>
          </a:xfrm>
          <a:solidFill>
            <a:schemeClr val="bg1">
              <a:lumMod val="95000"/>
            </a:schemeClr>
          </a:solidFill>
        </p:spPr>
        <p:txBody>
          <a:bodyPr>
            <a:normAutofit fontScale="32500" lnSpcReduction="20000"/>
          </a:bodyPr>
          <a:lstStyle/>
          <a:p>
            <a:pPr algn="ctr"/>
            <a:endParaRPr lang="fr-FR" sz="4000" b="1" dirty="0">
              <a:solidFill>
                <a:srgbClr val="C00000"/>
              </a:solidFill>
            </a:endParaRPr>
          </a:p>
          <a:p>
            <a:pPr algn="ctr"/>
            <a:r>
              <a:rPr lang="fr-FR" sz="16600" b="1" dirty="0">
                <a:solidFill>
                  <a:schemeClr val="accent1"/>
                </a:solidFill>
              </a:rPr>
              <a:t>Comité de la Prospective Régionale</a:t>
            </a:r>
          </a:p>
          <a:p>
            <a:pPr algn="ctr"/>
            <a:endParaRPr lang="fr-FR" sz="12300" b="1" dirty="0">
              <a:solidFill>
                <a:schemeClr val="accent1"/>
              </a:solidFill>
            </a:endParaRPr>
          </a:p>
          <a:p>
            <a:pPr algn="ctr"/>
            <a:r>
              <a:rPr lang="fr-FR" sz="12300" b="1" dirty="0">
                <a:solidFill>
                  <a:schemeClr val="accent1"/>
                </a:solidFill>
              </a:rPr>
              <a:t>Bureau du CREFOP 09/04/2026</a:t>
            </a:r>
          </a:p>
          <a:p>
            <a:pPr algn="ctr"/>
            <a:endParaRPr lang="fr-FR" sz="11200" b="1" dirty="0">
              <a:solidFill>
                <a:schemeClr val="accent1"/>
              </a:solidFill>
            </a:endParaRPr>
          </a:p>
        </p:txBody>
      </p:sp>
      <p:pic>
        <p:nvPicPr>
          <p:cNvPr id="5" name="Image 4" descr="Une image contenant texte, logo, Graphique, Police&#10;&#10;Description générée automatiquement">
            <a:extLst>
              <a:ext uri="{FF2B5EF4-FFF2-40B4-BE49-F238E27FC236}">
                <a16:creationId xmlns:a16="http://schemas.microsoft.com/office/drawing/2014/main" id="{255E57B0-3F29-79BD-C41C-F207B1A05C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319100"/>
            <a:ext cx="1835848" cy="1538900"/>
          </a:xfrm>
          <a:prstGeom prst="rect">
            <a:avLst/>
          </a:prstGeom>
        </p:spPr>
      </p:pic>
      <p:pic>
        <p:nvPicPr>
          <p:cNvPr id="1026" name="Image 4">
            <a:extLst>
              <a:ext uri="{FF2B5EF4-FFF2-40B4-BE49-F238E27FC236}">
                <a16:creationId xmlns:a16="http://schemas.microsoft.com/office/drawing/2014/main" id="{E31CB5C3-020D-104E-CFB4-9DBFEC5372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537" y="383307"/>
            <a:ext cx="3422617" cy="1329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5">
            <a:extLst>
              <a:ext uri="{FF2B5EF4-FFF2-40B4-BE49-F238E27FC236}">
                <a16:creationId xmlns:a16="http://schemas.microsoft.com/office/drawing/2014/main" id="{4780C0EE-D99E-A99D-3FE2-FFE3F827498B}"/>
              </a:ext>
            </a:extLst>
          </p:cNvPr>
          <p:cNvSpPr txBox="1"/>
          <p:nvPr/>
        </p:nvSpPr>
        <p:spPr>
          <a:xfrm>
            <a:off x="5161934" y="6464418"/>
            <a:ext cx="6256636" cy="369332"/>
          </a:xfrm>
          <a:prstGeom prst="rect">
            <a:avLst/>
          </a:prstGeom>
          <a:noFill/>
        </p:spPr>
        <p:txBody>
          <a:bodyPr wrap="square" rtlCol="0">
            <a:spAutoFit/>
          </a:bodyPr>
          <a:lstStyle/>
          <a:p>
            <a:r>
              <a:rPr lang="fr-FR" dirty="0"/>
              <a:t>Date mise à jour : 31/03/2026</a:t>
            </a:r>
          </a:p>
        </p:txBody>
      </p:sp>
    </p:spTree>
    <p:extLst>
      <p:ext uri="{BB962C8B-B14F-4D97-AF65-F5344CB8AC3E}">
        <p14:creationId xmlns:p14="http://schemas.microsoft.com/office/powerpoint/2010/main" val="3383330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76028C-7BDF-F2DB-684F-5FCE3031EC5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90BAFB-84C6-32F6-2190-79F24CB420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E15CD635-A2C1-E764-0CB4-91FD03F18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8B51045E-752A-4AD8-F040-464E95A79C62}"/>
              </a:ext>
            </a:extLst>
          </p:cNvPr>
          <p:cNvSpPr txBox="1">
            <a:spLocks/>
          </p:cNvSpPr>
          <p:nvPr/>
        </p:nvSpPr>
        <p:spPr>
          <a:xfrm>
            <a:off x="686834" y="1153572"/>
            <a:ext cx="3200400"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kern="1200" dirty="0">
                <a:solidFill>
                  <a:srgbClr val="FFFFFF"/>
                </a:solidFill>
                <a:latin typeface="+mj-lt"/>
                <a:ea typeface="+mj-ea"/>
                <a:cs typeface="+mj-cs"/>
              </a:rPr>
              <a:t>2e </a:t>
            </a:r>
            <a:r>
              <a:rPr lang="en-US" kern="1200" dirty="0" err="1">
                <a:solidFill>
                  <a:srgbClr val="FFFFFF"/>
                </a:solidFill>
                <a:latin typeface="+mj-lt"/>
                <a:ea typeface="+mj-ea"/>
                <a:cs typeface="+mj-cs"/>
              </a:rPr>
              <a:t>séquence</a:t>
            </a:r>
            <a:r>
              <a:rPr lang="en-US" kern="1200" dirty="0">
                <a:solidFill>
                  <a:srgbClr val="FFFFFF"/>
                </a:solidFill>
                <a:latin typeface="+mj-lt"/>
                <a:ea typeface="+mj-ea"/>
                <a:cs typeface="+mj-cs"/>
              </a:rPr>
              <a:t> de travail le 16 mars 2026</a:t>
            </a:r>
          </a:p>
        </p:txBody>
      </p:sp>
      <p:sp>
        <p:nvSpPr>
          <p:cNvPr id="13" name="Arc 12">
            <a:extLst>
              <a:ext uri="{FF2B5EF4-FFF2-40B4-BE49-F238E27FC236}">
                <a16:creationId xmlns:a16="http://schemas.microsoft.com/office/drawing/2014/main" id="{24460235-5450-7715-538C-E4EE4F0B57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7EA4C96-242E-7058-6AF3-7CE0791DB133}"/>
              </a:ext>
            </a:extLst>
          </p:cNvPr>
          <p:cNvSpPr>
            <a:spLocks noGrp="1"/>
          </p:cNvSpPr>
          <p:nvPr>
            <p:ph idx="1"/>
          </p:nvPr>
        </p:nvSpPr>
        <p:spPr>
          <a:xfrm>
            <a:off x="4447308" y="1153572"/>
            <a:ext cx="7337022" cy="5023391"/>
          </a:xfrm>
        </p:spPr>
        <p:txBody>
          <a:bodyPr vert="horz" lIns="91440" tIns="45720" rIns="91440" bIns="45720" rtlCol="0" anchor="ctr">
            <a:normAutofit lnSpcReduction="10000"/>
          </a:bodyPr>
          <a:lstStyle/>
          <a:p>
            <a:endParaRPr lang="en-US" dirty="0"/>
          </a:p>
          <a:p>
            <a:r>
              <a:rPr lang="fr-FR" dirty="0"/>
              <a:t>Exploration de 2 sujets :</a:t>
            </a:r>
          </a:p>
          <a:p>
            <a:pPr marL="536575" indent="492125">
              <a:buFont typeface="Wingdings" panose="05000000000000000000" pitchFamily="2" charset="2"/>
              <a:buChar char="Ø"/>
            </a:pPr>
            <a:r>
              <a:rPr lang="fr-FR" dirty="0"/>
              <a:t>Silver économie</a:t>
            </a:r>
            <a:r>
              <a:rPr lang="fr-FR" dirty="0">
                <a:solidFill>
                  <a:srgbClr val="000000"/>
                </a:solidFill>
                <a:latin typeface="Avenir Next LT Pro Light" panose="020B0304020202020204" pitchFamily="34" charset="0"/>
                <a:ea typeface="Calibri" panose="020F0502020204030204" pitchFamily="34" charset="0"/>
                <a:cs typeface="Times New Roman" panose="02020603050405020304" pitchFamily="18" charset="0"/>
              </a:rPr>
              <a:t> </a:t>
            </a:r>
            <a:endParaRPr lang="fr-FR" sz="2400" dirty="0">
              <a:latin typeface="Calibri" panose="020F0502020204030204" pitchFamily="34" charset="0"/>
              <a:ea typeface="Calibri" panose="020F0502020204030204" pitchFamily="34" charset="0"/>
              <a:cs typeface="Times New Roman" panose="02020603050405020304" pitchFamily="18" charset="0"/>
            </a:endParaRPr>
          </a:p>
          <a:p>
            <a:pPr marL="536575" indent="492125">
              <a:buFont typeface="Wingdings" panose="05000000000000000000" pitchFamily="2" charset="2"/>
              <a:buChar char="Ø"/>
            </a:pPr>
            <a:r>
              <a:rPr lang="fr-FR" dirty="0"/>
              <a:t>Maintenance, selon une approche multi industries et multi filières.</a:t>
            </a:r>
          </a:p>
          <a:p>
            <a:endParaRPr lang="fr-FR" dirty="0"/>
          </a:p>
          <a:p>
            <a:r>
              <a:rPr lang="fr-FR" dirty="0"/>
              <a:t>Démarrage du recensement des études existantes sur les sujets identifiés</a:t>
            </a:r>
          </a:p>
          <a:p>
            <a:pPr marL="0" indent="0">
              <a:buNone/>
            </a:pPr>
            <a:endParaRPr lang="fr-FR" dirty="0"/>
          </a:p>
          <a:p>
            <a:r>
              <a:rPr lang="fr-FR" dirty="0"/>
              <a:t>Définition en cours du ou des métiers a investiguer et problématiser l’objet de l’étude</a:t>
            </a:r>
          </a:p>
          <a:p>
            <a:pPr marL="536575" indent="0">
              <a:buNone/>
            </a:pPr>
            <a:endParaRPr lang="fr-FR" dirty="0"/>
          </a:p>
          <a:p>
            <a:endParaRPr lang="fr-FR" dirty="0"/>
          </a:p>
          <a:p>
            <a:pPr marL="0" indent="0">
              <a:buNone/>
            </a:pPr>
            <a:endParaRPr lang="en-US" dirty="0"/>
          </a:p>
        </p:txBody>
      </p:sp>
    </p:spTree>
    <p:extLst>
      <p:ext uri="{BB962C8B-B14F-4D97-AF65-F5344CB8AC3E}">
        <p14:creationId xmlns:p14="http://schemas.microsoft.com/office/powerpoint/2010/main" val="3414560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72E96-B766-7648-8128-62BDFE724B3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2092545-EA17-030F-3723-1FF509B61555}"/>
              </a:ext>
            </a:extLst>
          </p:cNvPr>
          <p:cNvSpPr>
            <a:spLocks noGrp="1"/>
          </p:cNvSpPr>
          <p:nvPr>
            <p:ph type="title"/>
          </p:nvPr>
        </p:nvSpPr>
        <p:spPr>
          <a:xfrm>
            <a:off x="838200" y="365125"/>
            <a:ext cx="11083290" cy="1325563"/>
          </a:xfrm>
        </p:spPr>
        <p:txBody>
          <a:bodyPr>
            <a:normAutofit fontScale="90000"/>
          </a:bodyPr>
          <a:lstStyle/>
          <a:p>
            <a:r>
              <a:rPr lang="fr-FR" i="1" dirty="0">
                <a:solidFill>
                  <a:schemeClr val="accent1"/>
                </a:solidFill>
              </a:rPr>
              <a:t>Critères de priorisation des études</a:t>
            </a:r>
            <a:br>
              <a:rPr lang="fr-FR" i="1" dirty="0">
                <a:solidFill>
                  <a:schemeClr val="accent1"/>
                </a:solidFill>
              </a:rPr>
            </a:br>
            <a:br>
              <a:rPr lang="fr-FR" i="1" dirty="0">
                <a:solidFill>
                  <a:schemeClr val="accent1"/>
                </a:solidFill>
              </a:rPr>
            </a:br>
            <a:endParaRPr lang="fr-FR" dirty="0"/>
          </a:p>
        </p:txBody>
      </p:sp>
      <p:graphicFrame>
        <p:nvGraphicFramePr>
          <p:cNvPr id="3" name="Tableau 2">
            <a:extLst>
              <a:ext uri="{FF2B5EF4-FFF2-40B4-BE49-F238E27FC236}">
                <a16:creationId xmlns:a16="http://schemas.microsoft.com/office/drawing/2014/main" id="{E4E0012C-992A-2CFF-EDFF-B019B8C0B22B}"/>
              </a:ext>
            </a:extLst>
          </p:cNvPr>
          <p:cNvGraphicFramePr>
            <a:graphicFrameLocks noGrp="1"/>
          </p:cNvGraphicFramePr>
          <p:nvPr>
            <p:extLst>
              <p:ext uri="{D42A27DB-BD31-4B8C-83A1-F6EECF244321}">
                <p14:modId xmlns:p14="http://schemas.microsoft.com/office/powerpoint/2010/main" val="3624288283"/>
              </p:ext>
            </p:extLst>
          </p:nvPr>
        </p:nvGraphicFramePr>
        <p:xfrm>
          <a:off x="306704" y="1015524"/>
          <a:ext cx="11578592" cy="5554176"/>
        </p:xfrm>
        <a:graphic>
          <a:graphicData uri="http://schemas.openxmlformats.org/drawingml/2006/table">
            <a:tbl>
              <a:tblPr firstRow="1" firstCol="1" bandRow="1">
                <a:tableStyleId>{00A15C55-8517-42AA-B614-E9B94910E393}</a:tableStyleId>
              </a:tblPr>
              <a:tblGrid>
                <a:gridCol w="1234362">
                  <a:extLst>
                    <a:ext uri="{9D8B030D-6E8A-4147-A177-3AD203B41FA5}">
                      <a16:colId xmlns:a16="http://schemas.microsoft.com/office/drawing/2014/main" val="3308174867"/>
                    </a:ext>
                  </a:extLst>
                </a:gridCol>
                <a:gridCol w="3036623">
                  <a:extLst>
                    <a:ext uri="{9D8B030D-6E8A-4147-A177-3AD203B41FA5}">
                      <a16:colId xmlns:a16="http://schemas.microsoft.com/office/drawing/2014/main" val="754847058"/>
                    </a:ext>
                  </a:extLst>
                </a:gridCol>
                <a:gridCol w="3036623">
                  <a:extLst>
                    <a:ext uri="{9D8B030D-6E8A-4147-A177-3AD203B41FA5}">
                      <a16:colId xmlns:a16="http://schemas.microsoft.com/office/drawing/2014/main" val="4099320970"/>
                    </a:ext>
                  </a:extLst>
                </a:gridCol>
                <a:gridCol w="2135492">
                  <a:extLst>
                    <a:ext uri="{9D8B030D-6E8A-4147-A177-3AD203B41FA5}">
                      <a16:colId xmlns:a16="http://schemas.microsoft.com/office/drawing/2014/main" val="1209789847"/>
                    </a:ext>
                  </a:extLst>
                </a:gridCol>
                <a:gridCol w="2135492">
                  <a:extLst>
                    <a:ext uri="{9D8B030D-6E8A-4147-A177-3AD203B41FA5}">
                      <a16:colId xmlns:a16="http://schemas.microsoft.com/office/drawing/2014/main" val="3098439934"/>
                    </a:ext>
                  </a:extLst>
                </a:gridCol>
              </a:tblGrid>
              <a:tr h="162473">
                <a:tc>
                  <a:txBody>
                    <a:bodyPr/>
                    <a:lstStyle/>
                    <a:p>
                      <a:pPr algn="ctr">
                        <a:lnSpc>
                          <a:spcPct val="100000"/>
                        </a:lnSpc>
                        <a:spcAft>
                          <a:spcPts val="0"/>
                        </a:spcAft>
                        <a:buNone/>
                      </a:pPr>
                      <a:r>
                        <a:rPr lang="fr-FR" sz="1400" kern="100">
                          <a:effectLst/>
                        </a:rPr>
                        <a:t>Critère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dirty="0">
                          <a:effectLst/>
                          <a:latin typeface="Aptos" panose="020B0004020202020204" pitchFamily="34" charset="0"/>
                          <a:ea typeface="Aptos" panose="020B0004020202020204" pitchFamily="34" charset="0"/>
                          <a:cs typeface="Times New Roman" panose="02020603050405020304" pitchFamily="18" charset="0"/>
                        </a:rPr>
                        <a:t>Sélection des critères</a:t>
                      </a:r>
                    </a:p>
                  </a:txBody>
                  <a:tcPr marL="7720" marR="7720" marT="7720" marB="7720" anchor="ctr"/>
                </a:tc>
                <a:tc>
                  <a:txBody>
                    <a:bodyPr/>
                    <a:lstStyle/>
                    <a:p>
                      <a:pPr algn="ctr">
                        <a:lnSpc>
                          <a:spcPct val="100000"/>
                        </a:lnSpc>
                        <a:spcAft>
                          <a:spcPts val="0"/>
                        </a:spcAft>
                        <a:buNone/>
                      </a:pPr>
                      <a:r>
                        <a:rPr lang="fr-FR" sz="1400" kern="100" dirty="0">
                          <a:effectLst/>
                        </a:rPr>
                        <a:t>Sous‑critères</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a:effectLst/>
                        </a:rPr>
                        <a:t>Question à se poser</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a:effectLst/>
                        </a:rPr>
                        <a:t>Score (0–3)</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extLst>
                  <a:ext uri="{0D108BD9-81ED-4DB2-BD59-A6C34878D82A}">
                    <a16:rowId xmlns:a16="http://schemas.microsoft.com/office/drawing/2014/main" val="3348064008"/>
                  </a:ext>
                </a:extLst>
              </a:tr>
              <a:tr h="932648">
                <a:tc>
                  <a:txBody>
                    <a:bodyPr/>
                    <a:lstStyle/>
                    <a:p>
                      <a:pPr algn="ctr">
                        <a:lnSpc>
                          <a:spcPct val="100000"/>
                        </a:lnSpc>
                        <a:spcAft>
                          <a:spcPts val="0"/>
                        </a:spcAft>
                        <a:buNone/>
                      </a:pPr>
                      <a:r>
                        <a:rPr lang="fr-FR" sz="1400" kern="100" dirty="0">
                          <a:effectLst/>
                        </a:rPr>
                        <a:t>1. Enjeux de connaissance</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aseline="0" dirty="0"/>
                        <a:t>Ce </a:t>
                      </a:r>
                      <a:r>
                        <a:rPr lang="en-US" sz="1400" baseline="0" dirty="0" err="1"/>
                        <a:t>critère</a:t>
                      </a:r>
                      <a:r>
                        <a:rPr lang="en-US" sz="1400" baseline="0" dirty="0"/>
                        <a:t> </a:t>
                      </a:r>
                      <a:r>
                        <a:rPr lang="en-US" sz="1400" baseline="0" dirty="0" err="1"/>
                        <a:t>évalue</a:t>
                      </a:r>
                      <a:r>
                        <a:rPr lang="en-US" sz="1400" baseline="0" dirty="0"/>
                        <a:t> la pertinence du </a:t>
                      </a:r>
                      <a:r>
                        <a:rPr lang="en-US" sz="1400" baseline="0" dirty="0" err="1"/>
                        <a:t>sujet</a:t>
                      </a:r>
                      <a:r>
                        <a:rPr lang="en-US" sz="1400" baseline="0" dirty="0"/>
                        <a:t> </a:t>
                      </a:r>
                      <a:r>
                        <a:rPr lang="en-US" sz="1400" baseline="0" dirty="0" err="1"/>
                        <a:t>selon</a:t>
                      </a:r>
                      <a:r>
                        <a:rPr lang="en-US" sz="1400" baseline="0" dirty="0"/>
                        <a:t> les </a:t>
                      </a:r>
                      <a:r>
                        <a:rPr lang="en-US" sz="1400" baseline="0" dirty="0" err="1"/>
                        <a:t>grandes</a:t>
                      </a:r>
                      <a:r>
                        <a:rPr lang="en-US" sz="1400" baseline="0" dirty="0"/>
                        <a:t> </a:t>
                      </a:r>
                      <a:r>
                        <a:rPr lang="en-US" sz="1400" baseline="0" dirty="0" err="1"/>
                        <a:t>dynamiques</a:t>
                      </a:r>
                      <a:r>
                        <a:rPr lang="en-US" sz="1400" baseline="0" dirty="0"/>
                        <a:t> </a:t>
                      </a:r>
                      <a:r>
                        <a:rPr lang="en-US" sz="1400" baseline="0" dirty="0" err="1"/>
                        <a:t>territoriales</a:t>
                      </a:r>
                      <a:r>
                        <a:rPr lang="en-US" sz="1400" baseline="0" dirty="0"/>
                        <a:t>, </a:t>
                      </a:r>
                      <a:r>
                        <a:rPr lang="en-US" sz="1400" baseline="0" dirty="0" err="1"/>
                        <a:t>économiques</a:t>
                      </a:r>
                      <a:r>
                        <a:rPr lang="en-US" sz="1400" baseline="0" dirty="0"/>
                        <a:t> et transitions majeures.</a:t>
                      </a:r>
                      <a:endParaRPr lang="en-US" sz="1400" dirty="0"/>
                    </a:p>
                    <a:p>
                      <a:pPr algn="ctr">
                        <a:lnSpc>
                          <a:spcPct val="100000"/>
                        </a:lnSpc>
                        <a:spcAft>
                          <a:spcPts val="0"/>
                        </a:spcAft>
                        <a:buNone/>
                      </a:pP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dirty="0">
                          <a:effectLst/>
                        </a:rPr>
                        <a:t>Démographie, souveraineté, transitions numérique &amp; écologique, mutations sectorielles…</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b="1" kern="100">
                          <a:effectLst/>
                        </a:rPr>
                        <a:t>Le sujet est‑il lié à un enjeu stratégique fort pour le territoire ou les politiques régionales ?</a:t>
                      </a:r>
                      <a:endParaRPr lang="fr-FR" sz="1400" b="1"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a:effectLst/>
                        </a:rPr>
                        <a:t>0 = faible </a:t>
                      </a:r>
                    </a:p>
                    <a:p>
                      <a:pPr algn="ctr">
                        <a:lnSpc>
                          <a:spcPct val="100000"/>
                        </a:lnSpc>
                        <a:spcAft>
                          <a:spcPts val="0"/>
                        </a:spcAft>
                        <a:buNone/>
                      </a:pPr>
                      <a:r>
                        <a:rPr lang="fr-FR" sz="1400" kern="100">
                          <a:effectLst/>
                        </a:rPr>
                        <a:t>1 = modéré </a:t>
                      </a:r>
                    </a:p>
                    <a:p>
                      <a:pPr algn="ctr">
                        <a:lnSpc>
                          <a:spcPct val="100000"/>
                        </a:lnSpc>
                        <a:spcAft>
                          <a:spcPts val="0"/>
                        </a:spcAft>
                        <a:buNone/>
                      </a:pPr>
                      <a:r>
                        <a:rPr lang="fr-FR" sz="1400" kern="100">
                          <a:effectLst/>
                        </a:rPr>
                        <a:t>2 = important </a:t>
                      </a:r>
                    </a:p>
                    <a:p>
                      <a:pPr algn="ctr">
                        <a:lnSpc>
                          <a:spcPct val="100000"/>
                        </a:lnSpc>
                        <a:spcAft>
                          <a:spcPts val="0"/>
                        </a:spcAft>
                        <a:buNone/>
                      </a:pPr>
                      <a:r>
                        <a:rPr lang="fr-FR" sz="1400" kern="100">
                          <a:effectLst/>
                        </a:rPr>
                        <a:t>3 = stratégique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extLst>
                  <a:ext uri="{0D108BD9-81ED-4DB2-BD59-A6C34878D82A}">
                    <a16:rowId xmlns:a16="http://schemas.microsoft.com/office/drawing/2014/main" val="1873486821"/>
                  </a:ext>
                </a:extLst>
              </a:tr>
              <a:tr h="932648">
                <a:tc>
                  <a:txBody>
                    <a:bodyPr/>
                    <a:lstStyle/>
                    <a:p>
                      <a:pPr algn="ctr">
                        <a:lnSpc>
                          <a:spcPct val="100000"/>
                        </a:lnSpc>
                        <a:spcAft>
                          <a:spcPts val="0"/>
                        </a:spcAft>
                        <a:buNone/>
                      </a:pPr>
                      <a:r>
                        <a:rPr lang="fr-FR" sz="1400" kern="100" dirty="0">
                          <a:effectLst/>
                        </a:rPr>
                        <a:t>2. Impacts attendus</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aseline="0" dirty="0" err="1"/>
                        <a:t>Mesure</a:t>
                      </a:r>
                      <a:r>
                        <a:rPr lang="en-US" sz="1400" baseline="0" dirty="0"/>
                        <a:t> la </a:t>
                      </a:r>
                      <a:r>
                        <a:rPr lang="en-US" sz="1400" baseline="0" dirty="0" err="1"/>
                        <a:t>valeur</a:t>
                      </a:r>
                      <a:r>
                        <a:rPr lang="en-US" sz="1400" baseline="0" dirty="0"/>
                        <a:t> </a:t>
                      </a:r>
                      <a:r>
                        <a:rPr lang="en-US" sz="1400" baseline="0" dirty="0" err="1"/>
                        <a:t>ajoutée</a:t>
                      </a:r>
                      <a:r>
                        <a:rPr lang="en-US" sz="1400" baseline="0" dirty="0"/>
                        <a:t> de </a:t>
                      </a:r>
                      <a:r>
                        <a:rPr lang="en-US" sz="1400" baseline="0" dirty="0" err="1"/>
                        <a:t>l’étude</a:t>
                      </a:r>
                      <a:r>
                        <a:rPr lang="en-US" sz="1400" baseline="0" dirty="0"/>
                        <a:t> pour </a:t>
                      </a:r>
                      <a:r>
                        <a:rPr lang="en-US" sz="1400" baseline="0" dirty="0" err="1"/>
                        <a:t>l’action</a:t>
                      </a:r>
                      <a:r>
                        <a:rPr lang="en-US" sz="1400" baseline="0" dirty="0"/>
                        <a:t> </a:t>
                      </a:r>
                      <a:r>
                        <a:rPr lang="en-US" sz="1400" baseline="0" dirty="0" err="1"/>
                        <a:t>publique</a:t>
                      </a:r>
                      <a:r>
                        <a:rPr lang="en-US" sz="1400" baseline="0" dirty="0"/>
                        <a:t> et les </a:t>
                      </a:r>
                      <a:r>
                        <a:rPr lang="en-US" sz="1400" baseline="0" dirty="0" err="1"/>
                        <a:t>différents</a:t>
                      </a:r>
                      <a:r>
                        <a:rPr lang="en-US" sz="1400" baseline="0" dirty="0"/>
                        <a:t> </a:t>
                      </a:r>
                      <a:r>
                        <a:rPr lang="en-US" sz="1400" baseline="0" dirty="0" err="1"/>
                        <a:t>acteurs</a:t>
                      </a:r>
                      <a:r>
                        <a:rPr lang="en-US" sz="1400" baseline="0" dirty="0"/>
                        <a:t> </a:t>
                      </a:r>
                      <a:r>
                        <a:rPr lang="en-US" sz="1400" baseline="0" dirty="0" err="1"/>
                        <a:t>concernés</a:t>
                      </a:r>
                      <a:r>
                        <a:rPr lang="en-US" sz="1400" baseline="0" dirty="0"/>
                        <a:t>.</a:t>
                      </a:r>
                      <a:endParaRPr lang="en-US" sz="1400" dirty="0"/>
                    </a:p>
                    <a:p>
                      <a:pPr algn="ctr">
                        <a:lnSpc>
                          <a:spcPct val="100000"/>
                        </a:lnSpc>
                        <a:spcAft>
                          <a:spcPts val="0"/>
                        </a:spcAft>
                        <a:buNone/>
                      </a:pP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a:effectLst/>
                        </a:rPr>
                        <a:t>Décisions à éclairer, politiques publiques concernées, nombre/type de bénéficiaires (entreprises, jeunes, salariés, territoires…)</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b="1" kern="100">
                          <a:effectLst/>
                        </a:rPr>
                        <a:t>L’étude débouche‑t‑elle sur des décisions concrètes ? Touche‑t‑elle de nombreux bénéficiaires ?</a:t>
                      </a:r>
                      <a:endParaRPr lang="fr-FR" sz="1400" b="1"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a:effectLst/>
                        </a:rPr>
                        <a:t>0 = faible</a:t>
                      </a:r>
                    </a:p>
                    <a:p>
                      <a:pPr algn="ctr">
                        <a:lnSpc>
                          <a:spcPct val="100000"/>
                        </a:lnSpc>
                        <a:spcAft>
                          <a:spcPts val="0"/>
                        </a:spcAft>
                        <a:buNone/>
                      </a:pPr>
                      <a:r>
                        <a:rPr lang="fr-FR" sz="1400" kern="100">
                          <a:effectLst/>
                        </a:rPr>
                        <a:t>1 = limité</a:t>
                      </a:r>
                    </a:p>
                    <a:p>
                      <a:pPr algn="ctr">
                        <a:lnSpc>
                          <a:spcPct val="100000"/>
                        </a:lnSpc>
                        <a:spcAft>
                          <a:spcPts val="0"/>
                        </a:spcAft>
                        <a:buNone/>
                      </a:pPr>
                      <a:r>
                        <a:rPr lang="fr-FR" sz="1400" kern="100">
                          <a:effectLst/>
                        </a:rPr>
                        <a:t> 2 = significatif</a:t>
                      </a:r>
                    </a:p>
                    <a:p>
                      <a:pPr algn="ctr">
                        <a:lnSpc>
                          <a:spcPct val="100000"/>
                        </a:lnSpc>
                        <a:spcAft>
                          <a:spcPts val="0"/>
                        </a:spcAft>
                        <a:buNone/>
                      </a:pPr>
                      <a:r>
                        <a:rPr lang="fr-FR" sz="1400" kern="100">
                          <a:effectLst/>
                        </a:rPr>
                        <a:t> 3 = majeur</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extLst>
                  <a:ext uri="{0D108BD9-81ED-4DB2-BD59-A6C34878D82A}">
                    <a16:rowId xmlns:a16="http://schemas.microsoft.com/office/drawing/2014/main" val="1259438021"/>
                  </a:ext>
                </a:extLst>
              </a:tr>
              <a:tr h="932648">
                <a:tc>
                  <a:txBody>
                    <a:bodyPr/>
                    <a:lstStyle/>
                    <a:p>
                      <a:pPr algn="ctr">
                        <a:lnSpc>
                          <a:spcPct val="100000"/>
                        </a:lnSpc>
                        <a:spcAft>
                          <a:spcPts val="0"/>
                        </a:spcAft>
                        <a:buNone/>
                      </a:pPr>
                      <a:r>
                        <a:rPr lang="fr-FR" sz="1400" kern="100" dirty="0">
                          <a:effectLst/>
                        </a:rPr>
                        <a:t>3. Effort de production</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aseline="0" dirty="0" err="1"/>
                        <a:t>Analyse</a:t>
                      </a:r>
                      <a:r>
                        <a:rPr lang="en-US" sz="1400" baseline="0" dirty="0"/>
                        <a:t> la </a:t>
                      </a:r>
                      <a:r>
                        <a:rPr lang="en-US" sz="1400" baseline="0" dirty="0" err="1"/>
                        <a:t>faisabilité</a:t>
                      </a:r>
                      <a:r>
                        <a:rPr lang="en-US" sz="1400" baseline="0" dirty="0"/>
                        <a:t> technique et </a:t>
                      </a:r>
                      <a:r>
                        <a:rPr lang="en-US" sz="1400" baseline="0" dirty="0" err="1"/>
                        <a:t>organisationnelle</a:t>
                      </a:r>
                      <a:r>
                        <a:rPr lang="en-US" sz="1400" baseline="0" dirty="0"/>
                        <a:t> avec </a:t>
                      </a:r>
                      <a:r>
                        <a:rPr lang="en-US" sz="1400" baseline="0" dirty="0" err="1"/>
                        <a:t>ressources</a:t>
                      </a:r>
                      <a:r>
                        <a:rPr lang="en-US" sz="1400" baseline="0" dirty="0"/>
                        <a:t> et </a:t>
                      </a:r>
                      <a:r>
                        <a:rPr lang="en-US" sz="1400" baseline="0" dirty="0" err="1"/>
                        <a:t>contraintes</a:t>
                      </a:r>
                      <a:r>
                        <a:rPr lang="en-US" sz="1400" baseline="0" dirty="0"/>
                        <a:t> </a:t>
                      </a:r>
                      <a:r>
                        <a:rPr lang="en-US" sz="1400" baseline="0" dirty="0" err="1"/>
                        <a:t>budgétaires</a:t>
                      </a:r>
                      <a:r>
                        <a:rPr lang="en-US" sz="1400" baseline="0" dirty="0"/>
                        <a:t>.</a:t>
                      </a:r>
                      <a:endParaRPr lang="en-US" sz="1400" dirty="0"/>
                    </a:p>
                    <a:p>
                      <a:pPr algn="ctr">
                        <a:lnSpc>
                          <a:spcPct val="100000"/>
                        </a:lnSpc>
                        <a:spcAft>
                          <a:spcPts val="0"/>
                        </a:spcAft>
                        <a:buNone/>
                      </a:pP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a:effectLst/>
                        </a:rPr>
                        <a:t>Ressources humaines disponibles, opérateur identifié, budget, accessibilité des données…</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b="1" kern="100">
                          <a:effectLst/>
                        </a:rPr>
                        <a:t>L’étude est‑elle faisable dans de bonnes conditions ?</a:t>
                      </a:r>
                      <a:endParaRPr lang="fr-FR" sz="1400" b="1"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a:effectLst/>
                        </a:rPr>
                        <a:t>0 = très lourd </a:t>
                      </a:r>
                    </a:p>
                    <a:p>
                      <a:pPr algn="ctr">
                        <a:lnSpc>
                          <a:spcPct val="100000"/>
                        </a:lnSpc>
                        <a:spcAft>
                          <a:spcPts val="0"/>
                        </a:spcAft>
                        <a:buNone/>
                      </a:pPr>
                      <a:r>
                        <a:rPr lang="fr-FR" sz="1400" kern="100">
                          <a:effectLst/>
                        </a:rPr>
                        <a:t>1 = lourd </a:t>
                      </a:r>
                    </a:p>
                    <a:p>
                      <a:pPr algn="ctr">
                        <a:lnSpc>
                          <a:spcPct val="100000"/>
                        </a:lnSpc>
                        <a:spcAft>
                          <a:spcPts val="0"/>
                        </a:spcAft>
                        <a:buNone/>
                      </a:pPr>
                      <a:r>
                        <a:rPr lang="fr-FR" sz="1400" kern="100">
                          <a:effectLst/>
                        </a:rPr>
                        <a:t>2 = raisonnable</a:t>
                      </a:r>
                    </a:p>
                    <a:p>
                      <a:pPr algn="ctr">
                        <a:lnSpc>
                          <a:spcPct val="100000"/>
                        </a:lnSpc>
                        <a:spcAft>
                          <a:spcPts val="0"/>
                        </a:spcAft>
                        <a:buNone/>
                      </a:pPr>
                      <a:r>
                        <a:rPr lang="fr-FR" sz="1400" kern="100">
                          <a:effectLst/>
                        </a:rPr>
                        <a:t>3 = léger</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extLst>
                  <a:ext uri="{0D108BD9-81ED-4DB2-BD59-A6C34878D82A}">
                    <a16:rowId xmlns:a16="http://schemas.microsoft.com/office/drawing/2014/main" val="697620466"/>
                  </a:ext>
                </a:extLst>
              </a:tr>
              <a:tr h="932648">
                <a:tc>
                  <a:txBody>
                    <a:bodyPr/>
                    <a:lstStyle/>
                    <a:p>
                      <a:pPr algn="ctr">
                        <a:lnSpc>
                          <a:spcPct val="100000"/>
                        </a:lnSpc>
                        <a:spcAft>
                          <a:spcPts val="0"/>
                        </a:spcAft>
                        <a:buNone/>
                      </a:pPr>
                      <a:r>
                        <a:rPr lang="fr-FR" sz="1400" kern="100" dirty="0">
                          <a:effectLst/>
                        </a:rPr>
                        <a:t>4. Portage partenarial</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aseline="0" dirty="0" err="1"/>
                        <a:t>Évalue</a:t>
                      </a:r>
                      <a:r>
                        <a:rPr lang="en-US" sz="1400" baseline="0" dirty="0"/>
                        <a:t> </a:t>
                      </a:r>
                      <a:r>
                        <a:rPr lang="en-US" sz="1400" baseline="0" dirty="0" err="1"/>
                        <a:t>l’intérêt</a:t>
                      </a:r>
                      <a:r>
                        <a:rPr lang="en-US" sz="1400" baseline="0" dirty="0"/>
                        <a:t> et </a:t>
                      </a:r>
                      <a:r>
                        <a:rPr lang="en-US" sz="1400" baseline="0" dirty="0" err="1"/>
                        <a:t>l’implication</a:t>
                      </a:r>
                      <a:r>
                        <a:rPr lang="en-US" sz="1400" baseline="0" dirty="0"/>
                        <a:t> des </a:t>
                      </a:r>
                      <a:r>
                        <a:rPr lang="en-US" sz="1400" baseline="0" dirty="0" err="1"/>
                        <a:t>acteurs</a:t>
                      </a:r>
                      <a:r>
                        <a:rPr lang="en-US" sz="1400" baseline="0" dirty="0"/>
                        <a:t> </a:t>
                      </a:r>
                      <a:r>
                        <a:rPr lang="en-US" sz="1400" baseline="0" dirty="0" err="1"/>
                        <a:t>institutionnels</a:t>
                      </a:r>
                      <a:r>
                        <a:rPr lang="en-US" sz="1400" baseline="0" dirty="0"/>
                        <a:t> et la </a:t>
                      </a:r>
                      <a:r>
                        <a:rPr lang="en-US" sz="1400" baseline="0" dirty="0" err="1"/>
                        <a:t>légitimité</a:t>
                      </a:r>
                      <a:r>
                        <a:rPr lang="en-US" sz="1400" baseline="0" dirty="0"/>
                        <a:t> du </a:t>
                      </a:r>
                      <a:r>
                        <a:rPr lang="en-US" sz="1400" baseline="0" dirty="0" err="1"/>
                        <a:t>porteur</a:t>
                      </a:r>
                      <a:r>
                        <a:rPr lang="en-US" sz="1400" baseline="0" dirty="0"/>
                        <a:t>.</a:t>
                      </a:r>
                      <a:endParaRPr lang="en-US" sz="1400" dirty="0"/>
                    </a:p>
                    <a:p>
                      <a:pPr algn="ctr">
                        <a:lnSpc>
                          <a:spcPct val="100000"/>
                        </a:lnSpc>
                        <a:spcAft>
                          <a:spcPts val="0"/>
                        </a:spcAft>
                        <a:buNone/>
                      </a:pP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dirty="0">
                          <a:effectLst/>
                        </a:rPr>
                        <a:t>Implication de partenaires, intérêt politique, légitimité Crefop/DPCTA</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b="1" kern="100">
                          <a:effectLst/>
                        </a:rPr>
                        <a:t>Existe‑t‑il un portage clair (politiques, partenaires, réseau structuré) ?</a:t>
                      </a:r>
                      <a:endParaRPr lang="fr-FR" sz="1400" b="1"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a:effectLst/>
                        </a:rPr>
                        <a:t>0 = aucun</a:t>
                      </a:r>
                    </a:p>
                    <a:p>
                      <a:pPr algn="ctr">
                        <a:lnSpc>
                          <a:spcPct val="100000"/>
                        </a:lnSpc>
                        <a:spcAft>
                          <a:spcPts val="0"/>
                        </a:spcAft>
                        <a:buNone/>
                      </a:pPr>
                      <a:r>
                        <a:rPr lang="fr-FR" sz="1400" kern="100">
                          <a:effectLst/>
                        </a:rPr>
                        <a:t>1 = faible</a:t>
                      </a:r>
                    </a:p>
                    <a:p>
                      <a:pPr algn="ctr">
                        <a:lnSpc>
                          <a:spcPct val="100000"/>
                        </a:lnSpc>
                        <a:spcAft>
                          <a:spcPts val="0"/>
                        </a:spcAft>
                        <a:buNone/>
                      </a:pPr>
                      <a:r>
                        <a:rPr lang="fr-FR" sz="1400" kern="100">
                          <a:effectLst/>
                        </a:rPr>
                        <a:t>2 = présent</a:t>
                      </a:r>
                    </a:p>
                    <a:p>
                      <a:pPr algn="ctr">
                        <a:lnSpc>
                          <a:spcPct val="100000"/>
                        </a:lnSpc>
                        <a:spcAft>
                          <a:spcPts val="0"/>
                        </a:spcAft>
                        <a:buNone/>
                      </a:pPr>
                      <a:r>
                        <a:rPr lang="fr-FR" sz="1400" kern="100">
                          <a:effectLst/>
                        </a:rPr>
                        <a:t>3 = fort</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extLst>
                  <a:ext uri="{0D108BD9-81ED-4DB2-BD59-A6C34878D82A}">
                    <a16:rowId xmlns:a16="http://schemas.microsoft.com/office/drawing/2014/main" val="3134378345"/>
                  </a:ext>
                </a:extLst>
              </a:tr>
              <a:tr h="932648">
                <a:tc>
                  <a:txBody>
                    <a:bodyPr/>
                    <a:lstStyle/>
                    <a:p>
                      <a:pPr algn="ctr">
                        <a:lnSpc>
                          <a:spcPct val="100000"/>
                        </a:lnSpc>
                        <a:spcAft>
                          <a:spcPts val="0"/>
                        </a:spcAft>
                        <a:buNone/>
                      </a:pPr>
                      <a:r>
                        <a:rPr lang="fr-FR" sz="1400" kern="100" dirty="0">
                          <a:effectLst/>
                        </a:rPr>
                        <a:t>5. Technicité / Complexité</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aseline="0" dirty="0" err="1"/>
                        <a:t>Analyse</a:t>
                      </a:r>
                      <a:r>
                        <a:rPr lang="en-US" sz="1400" baseline="0" dirty="0"/>
                        <a:t> la </a:t>
                      </a:r>
                      <a:r>
                        <a:rPr lang="en-US" sz="1400" baseline="0" dirty="0" err="1"/>
                        <a:t>clarté</a:t>
                      </a:r>
                      <a:r>
                        <a:rPr lang="en-US" sz="1400" baseline="0" dirty="0"/>
                        <a:t> du </a:t>
                      </a:r>
                      <a:r>
                        <a:rPr lang="en-US" sz="1400" baseline="0" dirty="0" err="1"/>
                        <a:t>périmètre</a:t>
                      </a:r>
                      <a:r>
                        <a:rPr lang="en-US" sz="1400" baseline="0" dirty="0"/>
                        <a:t>, la </a:t>
                      </a:r>
                      <a:r>
                        <a:rPr lang="en-US" sz="1400" baseline="0" dirty="0" err="1"/>
                        <a:t>maturité</a:t>
                      </a:r>
                      <a:r>
                        <a:rPr lang="en-US" sz="1400" baseline="0" dirty="0"/>
                        <a:t> du champ et </a:t>
                      </a:r>
                      <a:r>
                        <a:rPr lang="en-US" sz="1400" baseline="0" dirty="0" err="1"/>
                        <a:t>l’évolution</a:t>
                      </a:r>
                      <a:r>
                        <a:rPr lang="en-US" sz="1400" baseline="0" dirty="0"/>
                        <a:t> du </a:t>
                      </a:r>
                      <a:r>
                        <a:rPr lang="en-US" sz="1400" baseline="0" dirty="0" err="1"/>
                        <a:t>sujet</a:t>
                      </a:r>
                      <a:r>
                        <a:rPr lang="en-US" sz="1400" baseline="0" dirty="0"/>
                        <a:t>.</a:t>
                      </a:r>
                      <a:endParaRPr lang="en-US" sz="1400" dirty="0"/>
                    </a:p>
                    <a:p>
                      <a:pPr algn="ctr">
                        <a:lnSpc>
                          <a:spcPct val="100000"/>
                        </a:lnSpc>
                        <a:spcAft>
                          <a:spcPts val="0"/>
                        </a:spcAft>
                        <a:buNone/>
                      </a:pP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a:effectLst/>
                        </a:rPr>
                        <a:t>Disponibilité et qualité des données, clarté du concept, volumétrie d’acteurs, vitesse d’évolution… (critères repris de la grille de complexité) </a:t>
                      </a:r>
                      <a:r>
                        <a:rPr lang="fr-FR" sz="1400" u="sng" kern="100">
                          <a:effectLst/>
                          <a:hlinkClick r:id="rId2"/>
                        </a:rPr>
                        <a:t>[Schema vei...- 04122025 | PDF]</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b="1" kern="100" dirty="0">
                          <a:effectLst/>
                        </a:rPr>
                        <a:t>Le sujet est‑il techniquement maîtrisable ?</a:t>
                      </a:r>
                      <a:endParaRPr lang="fr-FR" sz="1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tc>
                  <a:txBody>
                    <a:bodyPr/>
                    <a:lstStyle/>
                    <a:p>
                      <a:pPr algn="ctr">
                        <a:lnSpc>
                          <a:spcPct val="100000"/>
                        </a:lnSpc>
                        <a:spcAft>
                          <a:spcPts val="0"/>
                        </a:spcAft>
                        <a:buNone/>
                      </a:pPr>
                      <a:r>
                        <a:rPr lang="fr-FR" sz="1400" kern="100" dirty="0">
                          <a:effectLst/>
                        </a:rPr>
                        <a:t>0 = très complexe </a:t>
                      </a:r>
                    </a:p>
                    <a:p>
                      <a:pPr algn="ctr">
                        <a:lnSpc>
                          <a:spcPct val="100000"/>
                        </a:lnSpc>
                        <a:spcAft>
                          <a:spcPts val="0"/>
                        </a:spcAft>
                        <a:buNone/>
                      </a:pPr>
                      <a:r>
                        <a:rPr lang="fr-FR" sz="1400" kern="100" dirty="0">
                          <a:effectLst/>
                        </a:rPr>
                        <a:t>1 = complexe</a:t>
                      </a:r>
                    </a:p>
                    <a:p>
                      <a:pPr algn="ctr">
                        <a:lnSpc>
                          <a:spcPct val="100000"/>
                        </a:lnSpc>
                        <a:spcAft>
                          <a:spcPts val="0"/>
                        </a:spcAft>
                        <a:buNone/>
                      </a:pPr>
                      <a:r>
                        <a:rPr lang="fr-FR" sz="1400" kern="100" dirty="0">
                          <a:effectLst/>
                        </a:rPr>
                        <a:t>2 = maîtrisable</a:t>
                      </a:r>
                    </a:p>
                    <a:p>
                      <a:pPr algn="ctr">
                        <a:lnSpc>
                          <a:spcPct val="100000"/>
                        </a:lnSpc>
                        <a:spcAft>
                          <a:spcPts val="0"/>
                        </a:spcAft>
                        <a:buNone/>
                      </a:pPr>
                      <a:r>
                        <a:rPr lang="fr-FR" sz="1400" kern="100" dirty="0">
                          <a:effectLst/>
                        </a:rPr>
                        <a:t>3 = simple</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7720" marR="7720" marT="7720" marB="7720" anchor="ctr"/>
                </a:tc>
                <a:extLst>
                  <a:ext uri="{0D108BD9-81ED-4DB2-BD59-A6C34878D82A}">
                    <a16:rowId xmlns:a16="http://schemas.microsoft.com/office/drawing/2014/main" val="2742325813"/>
                  </a:ext>
                </a:extLst>
              </a:tr>
            </a:tbl>
          </a:graphicData>
        </a:graphic>
      </p:graphicFrame>
    </p:spTree>
    <p:extLst>
      <p:ext uri="{BB962C8B-B14F-4D97-AF65-F5344CB8AC3E}">
        <p14:creationId xmlns:p14="http://schemas.microsoft.com/office/powerpoint/2010/main" val="2391306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F3EB5A-656C-C669-AA37-6CC9DAFEC6C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7C3B216-610F-4767-9113-3C2CECBC27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9CEAE84-121C-14B0-075B-56FB377F5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68116F-837C-1DCF-F3E7-1808FAC46403}"/>
              </a:ext>
            </a:extLst>
          </p:cNvPr>
          <p:cNvSpPr>
            <a:spLocks noGrp="1"/>
          </p:cNvSpPr>
          <p:nvPr>
            <p:ph type="title"/>
          </p:nvPr>
        </p:nvSpPr>
        <p:spPr>
          <a:xfrm>
            <a:off x="686834" y="591344"/>
            <a:ext cx="3200400" cy="5585619"/>
          </a:xfrm>
        </p:spPr>
        <p:txBody>
          <a:bodyPr>
            <a:normAutofit/>
          </a:bodyPr>
          <a:lstStyle/>
          <a:p>
            <a:r>
              <a:rPr lang="fr-FR" sz="3400" dirty="0">
                <a:solidFill>
                  <a:srgbClr val="FFFFFF"/>
                </a:solidFill>
              </a:rPr>
              <a:t>Calendrier Proposé</a:t>
            </a:r>
          </a:p>
        </p:txBody>
      </p:sp>
      <p:sp>
        <p:nvSpPr>
          <p:cNvPr id="12" name="Arc 11">
            <a:extLst>
              <a:ext uri="{FF2B5EF4-FFF2-40B4-BE49-F238E27FC236}">
                <a16:creationId xmlns:a16="http://schemas.microsoft.com/office/drawing/2014/main" id="{7017713D-DB6A-E9B4-C8A0-B76FC9350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aphicFrame>
        <p:nvGraphicFramePr>
          <p:cNvPr id="6" name="Tableau 5">
            <a:extLst>
              <a:ext uri="{FF2B5EF4-FFF2-40B4-BE49-F238E27FC236}">
                <a16:creationId xmlns:a16="http://schemas.microsoft.com/office/drawing/2014/main" id="{9E7F50A6-9DC8-0FDF-A595-67B81BFC915C}"/>
              </a:ext>
            </a:extLst>
          </p:cNvPr>
          <p:cNvGraphicFramePr>
            <a:graphicFrameLocks noGrp="1"/>
          </p:cNvGraphicFramePr>
          <p:nvPr>
            <p:extLst>
              <p:ext uri="{D42A27DB-BD31-4B8C-83A1-F6EECF244321}">
                <p14:modId xmlns:p14="http://schemas.microsoft.com/office/powerpoint/2010/main" val="2830560690"/>
              </p:ext>
            </p:extLst>
          </p:nvPr>
        </p:nvGraphicFramePr>
        <p:xfrm>
          <a:off x="4505177" y="-4"/>
          <a:ext cx="7348913" cy="6669270"/>
        </p:xfrm>
        <a:graphic>
          <a:graphicData uri="http://schemas.openxmlformats.org/drawingml/2006/table">
            <a:tbl>
              <a:tblPr firstRow="1" firstCol="1" bandRow="1">
                <a:tableStyleId>{ED083AE6-46FA-4A59-8FB0-9F97EB10719F}</a:tableStyleId>
              </a:tblPr>
              <a:tblGrid>
                <a:gridCol w="932708">
                  <a:extLst>
                    <a:ext uri="{9D8B030D-6E8A-4147-A177-3AD203B41FA5}">
                      <a16:colId xmlns:a16="http://schemas.microsoft.com/office/drawing/2014/main" val="1599970800"/>
                    </a:ext>
                  </a:extLst>
                </a:gridCol>
                <a:gridCol w="4904622">
                  <a:extLst>
                    <a:ext uri="{9D8B030D-6E8A-4147-A177-3AD203B41FA5}">
                      <a16:colId xmlns:a16="http://schemas.microsoft.com/office/drawing/2014/main" val="88631401"/>
                    </a:ext>
                  </a:extLst>
                </a:gridCol>
                <a:gridCol w="1511583">
                  <a:extLst>
                    <a:ext uri="{9D8B030D-6E8A-4147-A177-3AD203B41FA5}">
                      <a16:colId xmlns:a16="http://schemas.microsoft.com/office/drawing/2014/main" val="250178072"/>
                    </a:ext>
                  </a:extLst>
                </a:gridCol>
              </a:tblGrid>
              <a:tr h="275216">
                <a:tc>
                  <a:txBody>
                    <a:bodyPr/>
                    <a:lstStyle/>
                    <a:p>
                      <a:pPr algn="ctr">
                        <a:lnSpc>
                          <a:spcPct val="107000"/>
                        </a:lnSpc>
                        <a:spcAft>
                          <a:spcPts val="800"/>
                        </a:spcAft>
                        <a:buNone/>
                      </a:pPr>
                      <a:r>
                        <a:rPr lang="fr-FR" sz="1800">
                          <a:solidFill>
                            <a:schemeClr val="tx1"/>
                          </a:solidFill>
                          <a:effectLst/>
                        </a:rPr>
                        <a:t>Période</a:t>
                      </a:r>
                      <a:endParaRPr lang="fr-FR"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ctr">
                        <a:lnSpc>
                          <a:spcPct val="107000"/>
                        </a:lnSpc>
                        <a:spcAft>
                          <a:spcPts val="800"/>
                        </a:spcAft>
                        <a:buNone/>
                      </a:pPr>
                      <a:r>
                        <a:rPr lang="fr-FR" sz="1800" dirty="0">
                          <a:solidFill>
                            <a:schemeClr val="tx1"/>
                          </a:solidFill>
                          <a:effectLst/>
                        </a:rPr>
                        <a:t>Actions clés</a:t>
                      </a: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ctr">
                        <a:lnSpc>
                          <a:spcPct val="107000"/>
                        </a:lnSpc>
                        <a:spcAft>
                          <a:spcPts val="800"/>
                        </a:spcAft>
                        <a:buNone/>
                      </a:pPr>
                      <a:r>
                        <a:rPr lang="fr-FR" sz="1800" dirty="0">
                          <a:solidFill>
                            <a:schemeClr val="tx1"/>
                          </a:solidFill>
                          <a:effectLst/>
                        </a:rPr>
                        <a:t>Qui ?</a:t>
                      </a:r>
                      <a:endParaRPr lang="fr-F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tc>
                <a:extLst>
                  <a:ext uri="{0D108BD9-81ED-4DB2-BD59-A6C34878D82A}">
                    <a16:rowId xmlns:a16="http://schemas.microsoft.com/office/drawing/2014/main" val="566266993"/>
                  </a:ext>
                </a:extLst>
              </a:tr>
              <a:tr h="455555">
                <a:tc>
                  <a:txBody>
                    <a:bodyPr/>
                    <a:lstStyle/>
                    <a:p>
                      <a:pPr algn="just">
                        <a:lnSpc>
                          <a:spcPct val="107000"/>
                        </a:lnSpc>
                        <a:spcAft>
                          <a:spcPts val="800"/>
                        </a:spcAft>
                        <a:buNone/>
                      </a:pPr>
                      <a:r>
                        <a:rPr lang="fr-FR" sz="1800">
                          <a:effectLst/>
                        </a:rPr>
                        <a:t>T4 2025</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Elaboration d’une proposition de feuille de route</a:t>
                      </a:r>
                      <a:endParaRPr lang="fr-FR" sz="1600" dirty="0">
                        <a:effectLst/>
                      </a:endParaRPr>
                    </a:p>
                  </a:txBody>
                  <a:tcPr marL="7235" marR="7235" marT="7235" marB="7235" anchor="ctr"/>
                </a:tc>
                <a:tc>
                  <a:txBody>
                    <a:bodyPr/>
                    <a:lstStyle/>
                    <a:p>
                      <a:pPr algn="just">
                        <a:lnSpc>
                          <a:spcPct val="107000"/>
                        </a:lnSpc>
                        <a:spcAft>
                          <a:spcPts val="800"/>
                        </a:spcAft>
                        <a:buNone/>
                      </a:pPr>
                      <a:r>
                        <a:rPr lang="fr-FR" sz="1800">
                          <a:effectLst/>
                        </a:rPr>
                        <a:t>GT</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tc>
                <a:extLst>
                  <a:ext uri="{0D108BD9-81ED-4DB2-BD59-A6C34878D82A}">
                    <a16:rowId xmlns:a16="http://schemas.microsoft.com/office/drawing/2014/main" val="253928480"/>
                  </a:ext>
                </a:extLst>
              </a:tr>
              <a:tr h="275216">
                <a:tc>
                  <a:txBody>
                    <a:bodyPr/>
                    <a:lstStyle/>
                    <a:p>
                      <a:pPr algn="just">
                        <a:lnSpc>
                          <a:spcPct val="107000"/>
                        </a:lnSpc>
                        <a:spcAft>
                          <a:spcPts val="800"/>
                        </a:spcAft>
                        <a:buNone/>
                      </a:pPr>
                      <a:r>
                        <a:rPr lang="fr-FR" sz="1800">
                          <a:effectLst/>
                        </a:rPr>
                        <a:t>T1 2026</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a:effectLst/>
                        </a:rPr>
                        <a:t>Lancement du CRP</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a:effectLst/>
                        </a:rPr>
                        <a:t>Du GT au CRP</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tc>
                <a:extLst>
                  <a:ext uri="{0D108BD9-81ED-4DB2-BD59-A6C34878D82A}">
                    <a16:rowId xmlns:a16="http://schemas.microsoft.com/office/drawing/2014/main" val="2835475253"/>
                  </a:ext>
                </a:extLst>
              </a:tr>
              <a:tr h="989986">
                <a:tc>
                  <a:txBody>
                    <a:bodyPr/>
                    <a:lstStyle/>
                    <a:p>
                      <a:pPr algn="just">
                        <a:lnSpc>
                          <a:spcPct val="107000"/>
                        </a:lnSpc>
                        <a:spcAft>
                          <a:spcPts val="800"/>
                        </a:spcAft>
                        <a:buNone/>
                      </a:pPr>
                      <a:r>
                        <a:rPr lang="fr-FR" sz="1800" dirty="0">
                          <a:effectLst/>
                        </a:rPr>
                        <a:t>T1 2026</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Proposition de la feuille de route 2026 soumise à la validation du bureau du CREFOP</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Bureau du CREFOP du 09/04/2026</a:t>
                      </a:r>
                      <a:endParaRPr lang="fr-FR" sz="1600" dirty="0">
                        <a:effectLst/>
                      </a:endParaRPr>
                    </a:p>
                  </a:txBody>
                  <a:tcPr marL="7235" marR="7235" marT="7235" marB="7235"/>
                </a:tc>
                <a:extLst>
                  <a:ext uri="{0D108BD9-81ED-4DB2-BD59-A6C34878D82A}">
                    <a16:rowId xmlns:a16="http://schemas.microsoft.com/office/drawing/2014/main" val="2852008036"/>
                  </a:ext>
                </a:extLst>
              </a:tr>
              <a:tr h="1822130">
                <a:tc>
                  <a:txBody>
                    <a:bodyPr/>
                    <a:lstStyle/>
                    <a:p>
                      <a:pPr algn="just">
                        <a:lnSpc>
                          <a:spcPct val="107000"/>
                        </a:lnSpc>
                        <a:spcAft>
                          <a:spcPts val="800"/>
                        </a:spcAft>
                        <a:buNone/>
                      </a:pPr>
                      <a:r>
                        <a:rPr lang="fr-FR" sz="1800">
                          <a:effectLst/>
                        </a:rPr>
                        <a:t>T2 2026</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600" dirty="0">
                          <a:effectLst/>
                        </a:rPr>
                        <a:t>Déploiement de la stratégie régionale prospective actée par le bureau du CREFOP : mise en œuvre, pilotage et suivi</a:t>
                      </a:r>
                    </a:p>
                    <a:p>
                      <a:pPr algn="just">
                        <a:lnSpc>
                          <a:spcPct val="107000"/>
                        </a:lnSpc>
                        <a:spcAft>
                          <a:spcPts val="800"/>
                        </a:spcAft>
                        <a:buNone/>
                      </a:pPr>
                      <a:r>
                        <a:rPr lang="fr-FR" sz="1600" dirty="0">
                          <a:effectLst/>
                        </a:rPr>
                        <a:t>Recensement des études sur le sujet retenu et échange avec les partenaires EFOP concernés ;</a:t>
                      </a:r>
                    </a:p>
                    <a:p>
                      <a:pPr algn="just">
                        <a:lnSpc>
                          <a:spcPct val="107000"/>
                        </a:lnSpc>
                        <a:spcAft>
                          <a:spcPts val="800"/>
                        </a:spcAft>
                        <a:buNone/>
                      </a:pPr>
                      <a:r>
                        <a:rPr lang="fr-FR" sz="1600" dirty="0">
                          <a:effectLst/>
                        </a:rPr>
                        <a:t>Formalisation du cadrage de la démarche d’étude prospective après définition de la problématique.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a:effectLst/>
                        </a:rPr>
                        <a:t>CRP</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tc>
                <a:extLst>
                  <a:ext uri="{0D108BD9-81ED-4DB2-BD59-A6C34878D82A}">
                    <a16:rowId xmlns:a16="http://schemas.microsoft.com/office/drawing/2014/main" val="3922752148"/>
                  </a:ext>
                </a:extLst>
              </a:tr>
              <a:tr h="546969">
                <a:tc>
                  <a:txBody>
                    <a:bodyPr/>
                    <a:lstStyle/>
                    <a:p>
                      <a:pPr algn="just">
                        <a:lnSpc>
                          <a:spcPct val="107000"/>
                        </a:lnSpc>
                        <a:spcAft>
                          <a:spcPts val="800"/>
                        </a:spcAft>
                        <a:buNone/>
                      </a:pPr>
                      <a:r>
                        <a:rPr lang="fr-FR" sz="1800">
                          <a:effectLst/>
                        </a:rPr>
                        <a:t>T3 2026</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Démarrage de la démarche d’étude prospective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a:effectLst/>
                        </a:rPr>
                        <a:t>Opérateur retenu</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tc>
                <a:extLst>
                  <a:ext uri="{0D108BD9-81ED-4DB2-BD59-A6C34878D82A}">
                    <a16:rowId xmlns:a16="http://schemas.microsoft.com/office/drawing/2014/main" val="340276467"/>
                  </a:ext>
                </a:extLst>
              </a:tr>
              <a:tr h="818723">
                <a:tc>
                  <a:txBody>
                    <a:bodyPr/>
                    <a:lstStyle/>
                    <a:p>
                      <a:pPr algn="just">
                        <a:lnSpc>
                          <a:spcPct val="107000"/>
                        </a:lnSpc>
                        <a:spcAft>
                          <a:spcPts val="800"/>
                        </a:spcAft>
                        <a:buNone/>
                      </a:pPr>
                      <a:r>
                        <a:rPr lang="fr-FR" sz="1800" dirty="0">
                          <a:effectLst/>
                        </a:rPr>
                        <a:t>T4 2026</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Pilotage des travaux d’étude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600" dirty="0">
                          <a:effectLst/>
                        </a:rPr>
                        <a:t>Opérateurs, CPR et bureau CREFOP</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tc>
                <a:extLst>
                  <a:ext uri="{0D108BD9-81ED-4DB2-BD59-A6C34878D82A}">
                    <a16:rowId xmlns:a16="http://schemas.microsoft.com/office/drawing/2014/main" val="626796743"/>
                  </a:ext>
                </a:extLst>
              </a:tr>
              <a:tr h="275216">
                <a:tc>
                  <a:txBody>
                    <a:bodyPr/>
                    <a:lstStyle/>
                    <a:p>
                      <a:pPr algn="just">
                        <a:lnSpc>
                          <a:spcPct val="107000"/>
                        </a:lnSpc>
                        <a:spcAft>
                          <a:spcPts val="800"/>
                        </a:spcAft>
                        <a:buNone/>
                      </a:pPr>
                      <a:r>
                        <a:rPr lang="fr-FR" sz="1800" dirty="0">
                          <a:effectLst/>
                        </a:rPr>
                        <a:t>T4 2026</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Ajustement de la feuille de route 2027</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CRP</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tc>
                <a:extLst>
                  <a:ext uri="{0D108BD9-81ED-4DB2-BD59-A6C34878D82A}">
                    <a16:rowId xmlns:a16="http://schemas.microsoft.com/office/drawing/2014/main" val="2542836050"/>
                  </a:ext>
                </a:extLst>
              </a:tr>
              <a:tr h="546969">
                <a:tc>
                  <a:txBody>
                    <a:bodyPr/>
                    <a:lstStyle/>
                    <a:p>
                      <a:pPr algn="just">
                        <a:lnSpc>
                          <a:spcPct val="107000"/>
                        </a:lnSpc>
                        <a:spcAft>
                          <a:spcPts val="800"/>
                        </a:spcAft>
                        <a:buNone/>
                      </a:pPr>
                      <a:r>
                        <a:rPr lang="fr-FR" sz="1800">
                          <a:effectLst/>
                        </a:rPr>
                        <a:t>T1 2027</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Proposition de la feuille de route 2027 soumise à la validation du bureau du CREFOP</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a:effectLst/>
                        </a:rPr>
                        <a:t>Bureau du CREFOP</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tc>
                <a:extLst>
                  <a:ext uri="{0D108BD9-81ED-4DB2-BD59-A6C34878D82A}">
                    <a16:rowId xmlns:a16="http://schemas.microsoft.com/office/drawing/2014/main" val="3021953096"/>
                  </a:ext>
                </a:extLst>
              </a:tr>
              <a:tr h="275216">
                <a:tc>
                  <a:txBody>
                    <a:bodyPr/>
                    <a:lstStyle/>
                    <a:p>
                      <a:pPr algn="just">
                        <a:lnSpc>
                          <a:spcPct val="107000"/>
                        </a:lnSpc>
                        <a:spcAft>
                          <a:spcPts val="800"/>
                        </a:spcAft>
                        <a:buNone/>
                      </a:pPr>
                      <a:r>
                        <a:rPr lang="fr-FR" sz="1800">
                          <a:effectLst/>
                        </a:rPr>
                        <a:t>T1 2027</a:t>
                      </a: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Mise en œuvre, pilotage et suivi</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nchor="ctr"/>
                </a:tc>
                <a:tc>
                  <a:txBody>
                    <a:bodyPr/>
                    <a:lstStyle/>
                    <a:p>
                      <a:pPr algn="just">
                        <a:lnSpc>
                          <a:spcPct val="107000"/>
                        </a:lnSpc>
                        <a:spcAft>
                          <a:spcPts val="800"/>
                        </a:spcAft>
                        <a:buNone/>
                      </a:pPr>
                      <a:r>
                        <a:rPr lang="fr-FR" sz="1800" dirty="0">
                          <a:effectLst/>
                        </a:rPr>
                        <a:t>CRP</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7235" marR="7235" marT="7235" marB="7235"/>
                </a:tc>
                <a:extLst>
                  <a:ext uri="{0D108BD9-81ED-4DB2-BD59-A6C34878D82A}">
                    <a16:rowId xmlns:a16="http://schemas.microsoft.com/office/drawing/2014/main" val="512076128"/>
                  </a:ext>
                </a:extLst>
              </a:tr>
            </a:tbl>
          </a:graphicData>
        </a:graphic>
      </p:graphicFrame>
    </p:spTree>
    <p:extLst>
      <p:ext uri="{BB962C8B-B14F-4D97-AF65-F5344CB8AC3E}">
        <p14:creationId xmlns:p14="http://schemas.microsoft.com/office/powerpoint/2010/main" val="2119388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1C0606-99E9-EFDF-7074-6390108F24E5}"/>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7A01AD07-6695-0CBC-618E-30A22D306B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0E2B1E-B435-6A3F-857B-234CB08E2E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3">
            <a:extLst>
              <a:ext uri="{FF2B5EF4-FFF2-40B4-BE49-F238E27FC236}">
                <a16:creationId xmlns:a16="http://schemas.microsoft.com/office/drawing/2014/main" id="{F9B23085-6314-966D-2EAA-451D21C0A2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F97D3843-2A71-A328-A493-62A08CE28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68D7D265-7A99-51D0-782B-DCEEE17C7F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ADDD3AFD-0DB1-1302-B4B1-E3C2930A1C7C}"/>
              </a:ext>
            </a:extLst>
          </p:cNvPr>
          <p:cNvSpPr>
            <a:spLocks noGrp="1"/>
          </p:cNvSpPr>
          <p:nvPr>
            <p:ph type="title"/>
          </p:nvPr>
        </p:nvSpPr>
        <p:spPr>
          <a:xfrm>
            <a:off x="4038600" y="1939159"/>
            <a:ext cx="7644627" cy="2751086"/>
          </a:xfrm>
        </p:spPr>
        <p:txBody>
          <a:bodyPr vert="horz" lIns="91440" tIns="45720" rIns="91440" bIns="45720" rtlCol="0" anchor="b">
            <a:normAutofit fontScale="90000"/>
          </a:bodyPr>
          <a:lstStyle/>
          <a:p>
            <a:pPr algn="r"/>
            <a:r>
              <a:rPr lang="en-US" sz="6000" i="1" kern="1200" dirty="0">
                <a:solidFill>
                  <a:schemeClr val="tx1"/>
                </a:solidFill>
                <a:latin typeface="+mj-lt"/>
                <a:ea typeface="+mj-ea"/>
                <a:cs typeface="+mj-cs"/>
              </a:rPr>
              <a:t>Focus sur le métier </a:t>
            </a:r>
            <a:br>
              <a:rPr lang="en-US" sz="6000" i="1" kern="1200" dirty="0">
                <a:solidFill>
                  <a:schemeClr val="tx1"/>
                </a:solidFill>
                <a:latin typeface="+mj-lt"/>
                <a:ea typeface="+mj-ea"/>
                <a:cs typeface="+mj-cs"/>
              </a:rPr>
            </a:br>
            <a:r>
              <a:rPr lang="en-US" sz="6000" i="1" kern="1200" dirty="0">
                <a:solidFill>
                  <a:schemeClr val="tx1"/>
                </a:solidFill>
                <a:latin typeface="+mj-lt"/>
                <a:ea typeface="+mj-ea"/>
                <a:cs typeface="+mj-cs"/>
              </a:rPr>
              <a:t>de </a:t>
            </a:r>
            <a:r>
              <a:rPr lang="en-US" sz="6000" i="1" kern="1200" dirty="0" err="1">
                <a:solidFill>
                  <a:schemeClr val="tx1"/>
                </a:solidFill>
                <a:latin typeface="+mj-lt"/>
                <a:ea typeface="+mj-ea"/>
                <a:cs typeface="+mj-cs"/>
              </a:rPr>
              <a:t>technicien</a:t>
            </a:r>
            <a:r>
              <a:rPr lang="en-US" sz="6000" i="1" kern="1200" dirty="0">
                <a:solidFill>
                  <a:schemeClr val="tx1"/>
                </a:solidFill>
                <a:latin typeface="+mj-lt"/>
                <a:ea typeface="+mj-ea"/>
                <a:cs typeface="+mj-cs"/>
              </a:rPr>
              <a:t> de  maintenance</a:t>
            </a:r>
            <a:br>
              <a:rPr lang="en-US" sz="6000" i="1" kern="1200" dirty="0">
                <a:solidFill>
                  <a:schemeClr val="tx1"/>
                </a:solidFill>
                <a:latin typeface="+mj-lt"/>
                <a:ea typeface="+mj-ea"/>
                <a:cs typeface="+mj-cs"/>
              </a:rPr>
            </a:br>
            <a:endParaRPr lang="en-US" sz="6000" i="1" kern="1200" dirty="0">
              <a:solidFill>
                <a:schemeClr val="tx1"/>
              </a:solidFill>
              <a:latin typeface="+mj-lt"/>
              <a:ea typeface="+mj-ea"/>
              <a:cs typeface="+mj-cs"/>
            </a:endParaRPr>
          </a:p>
        </p:txBody>
      </p:sp>
    </p:spTree>
    <p:extLst>
      <p:ext uri="{BB962C8B-B14F-4D97-AF65-F5344CB8AC3E}">
        <p14:creationId xmlns:p14="http://schemas.microsoft.com/office/powerpoint/2010/main" val="1499907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325F1-3FED-D674-E27B-36D7F0585ED6}"/>
            </a:ext>
          </a:extLst>
        </p:cNvPr>
        <p:cNvGrpSpPr/>
        <p:nvPr/>
      </p:nvGrpSpPr>
      <p:grpSpPr>
        <a:xfrm>
          <a:off x="0" y="0"/>
          <a:ext cx="0" cy="0"/>
          <a:chOff x="0" y="0"/>
          <a:chExt cx="0" cy="0"/>
        </a:xfrm>
      </p:grpSpPr>
      <p:sp>
        <p:nvSpPr>
          <p:cNvPr id="4" name="Titre 1">
            <a:extLst>
              <a:ext uri="{FF2B5EF4-FFF2-40B4-BE49-F238E27FC236}">
                <a16:creationId xmlns:a16="http://schemas.microsoft.com/office/drawing/2014/main" id="{B224E9B6-8D1F-C946-6F98-7C6F55D7A853}"/>
              </a:ext>
            </a:extLst>
          </p:cNvPr>
          <p:cNvSpPr txBox="1">
            <a:spLocks/>
          </p:cNvSpPr>
          <p:nvPr/>
        </p:nvSpPr>
        <p:spPr>
          <a:xfrm>
            <a:off x="166977" y="0"/>
            <a:ext cx="12025023" cy="132556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i="1" dirty="0">
                <a:solidFill>
                  <a:schemeClr val="accent1"/>
                </a:solidFill>
              </a:rPr>
              <a:t>Recensement des travaux d’études</a:t>
            </a:r>
            <a:endParaRPr lang="fr-FR" dirty="0"/>
          </a:p>
        </p:txBody>
      </p:sp>
      <p:sp>
        <p:nvSpPr>
          <p:cNvPr id="5" name="ZoneTexte 4">
            <a:extLst>
              <a:ext uri="{FF2B5EF4-FFF2-40B4-BE49-F238E27FC236}">
                <a16:creationId xmlns:a16="http://schemas.microsoft.com/office/drawing/2014/main" id="{046AD7B2-E091-5B15-FC44-56F331BD4200}"/>
              </a:ext>
            </a:extLst>
          </p:cNvPr>
          <p:cNvSpPr txBox="1"/>
          <p:nvPr/>
        </p:nvSpPr>
        <p:spPr>
          <a:xfrm>
            <a:off x="166977" y="1279526"/>
            <a:ext cx="11667059" cy="523220"/>
          </a:xfrm>
          <a:prstGeom prst="rect">
            <a:avLst/>
          </a:prstGeom>
          <a:solidFill>
            <a:schemeClr val="tx2">
              <a:lumMod val="25000"/>
              <a:lumOff val="75000"/>
            </a:schemeClr>
          </a:solidFill>
        </p:spPr>
        <p:txBody>
          <a:bodyPr wrap="square" rtlCol="0">
            <a:spAutoFit/>
          </a:bodyPr>
          <a:lstStyle/>
          <a:p>
            <a:pPr marL="285750" lvl="0" indent="-285750">
              <a:buFont typeface="Wingdings" panose="05000000000000000000" pitchFamily="2" charset="2"/>
              <a:buChar char="Ø"/>
            </a:pPr>
            <a:r>
              <a:rPr lang="fr-FR" sz="2800" dirty="0"/>
              <a:t>La Maintenance, selon une approche multi industries et multi filières</a:t>
            </a:r>
          </a:p>
        </p:txBody>
      </p:sp>
      <p:sp>
        <p:nvSpPr>
          <p:cNvPr id="3" name="ZoneTexte 2">
            <a:extLst>
              <a:ext uri="{FF2B5EF4-FFF2-40B4-BE49-F238E27FC236}">
                <a16:creationId xmlns:a16="http://schemas.microsoft.com/office/drawing/2014/main" id="{9D0BCABA-A29F-EDB2-CC8B-B84C696CB2E0}"/>
              </a:ext>
            </a:extLst>
          </p:cNvPr>
          <p:cNvSpPr txBox="1"/>
          <p:nvPr/>
        </p:nvSpPr>
        <p:spPr>
          <a:xfrm>
            <a:off x="956557" y="1927123"/>
            <a:ext cx="10610603" cy="5632311"/>
          </a:xfrm>
          <a:prstGeom prst="rect">
            <a:avLst/>
          </a:prstGeom>
          <a:noFill/>
        </p:spPr>
        <p:txBody>
          <a:bodyPr wrap="square" rtlCol="0">
            <a:spAutoFit/>
          </a:bodyPr>
          <a:lstStyle/>
          <a:p>
            <a:r>
              <a:rPr lang="fr-FR" dirty="0"/>
              <a:t>Plusieurs études recensées :</a:t>
            </a:r>
          </a:p>
          <a:p>
            <a:endParaRPr lang="fr-FR" dirty="0"/>
          </a:p>
          <a:p>
            <a:pPr marL="285750" indent="-285750" algn="just">
              <a:buFont typeface="Arial" panose="020B0604020202020204" pitchFamily="34" charset="0"/>
              <a:buChar char="•"/>
            </a:pPr>
            <a:r>
              <a:rPr lang="fr-FR" b="1" dirty="0"/>
              <a:t>Etude prospective Métallurgie sur la région  Normandie (étude de branche) </a:t>
            </a:r>
            <a:r>
              <a:rPr lang="fr-FR" dirty="0"/>
              <a:t>=&gt; L’emploi dans la branche Métallurgie progresserait dans deux des trois scénarios (+0,2% à +0,6% / an) entre 2025 et 2035, inversant ainsi la tendance observée sur 2017-2021, notamment sur la maintenance prédictive.</a:t>
            </a:r>
          </a:p>
          <a:p>
            <a:pPr marL="285750" indent="-285750" algn="just">
              <a:buFont typeface="Arial" panose="020B0604020202020204" pitchFamily="34" charset="0"/>
              <a:buChar char="•"/>
            </a:pPr>
            <a:r>
              <a:rPr lang="fr-FR" b="1" dirty="0"/>
              <a:t>Les actifs des métiers de la maintenance (</a:t>
            </a:r>
            <a:r>
              <a:rPr lang="fr-FR" b="1" dirty="0" err="1"/>
              <a:t>carif-oref</a:t>
            </a:r>
            <a:r>
              <a:rPr lang="fr-FR" b="1" dirty="0"/>
              <a:t>) </a:t>
            </a:r>
            <a:r>
              <a:rPr lang="fr-FR" dirty="0"/>
              <a:t>=&gt; présentation des actifs en emploi de ces métiers, leurs conditions d’emploi ainsi que les secteurs d’activité. 3 sous-groupes identifiés : Ouvriers qualifiés de la maintenance (M1), Ouvriers qualifiés de la réparation automobile (M2), Techniciens et agents de maîtrise de la maintenance (M3).</a:t>
            </a:r>
          </a:p>
          <a:p>
            <a:pPr marL="285750" indent="-285750" algn="just">
              <a:buFont typeface="Arial" panose="020B0604020202020204" pitchFamily="34" charset="0"/>
              <a:buChar char="•"/>
            </a:pPr>
            <a:r>
              <a:rPr lang="fr-FR" b="1" dirty="0"/>
              <a:t>LES METIERS de la MAINTENANCE INDUSTRIELLE EN COTENTIN </a:t>
            </a:r>
            <a:r>
              <a:rPr lang="fr-FR" dirty="0"/>
              <a:t>des enjeux stratégiques face aux mutations démographiques et industrielles (MEF du Cotentin) =&gt; plus de mille offres d’emploi recensées dans le Cotentin, une demande soutenue portée par les grands projets industriels, mais un vivier de compétences insuffisant et en voie de contraction démographique.</a:t>
            </a:r>
          </a:p>
          <a:p>
            <a:pPr marL="285750" indent="-285750" algn="just">
              <a:buFont typeface="Arial" panose="020B0604020202020204" pitchFamily="34" charset="0"/>
              <a:buChar char="•"/>
            </a:pPr>
            <a:r>
              <a:rPr lang="fr-FR" b="1" dirty="0"/>
              <a:t>Interdiction des moteurs thermiques en Europe : quelles trajectoires pour la filière normande ?  (CESER</a:t>
            </a:r>
            <a:r>
              <a:rPr lang="fr-FR" dirty="0"/>
              <a:t>) =&gt;l’entretien des véhicules électriques exige des habilitations spécifiques, ce qui limite la capacité d’intervention des garagistes. </a:t>
            </a:r>
          </a:p>
          <a:p>
            <a:endParaRPr lang="fr-FR"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2441953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46522-D7F7-5EEB-28CC-26BADB3B2C2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6A88FC0-8FA8-1F05-6E9C-97EDCD59EEF1}"/>
              </a:ext>
            </a:extLst>
          </p:cNvPr>
          <p:cNvSpPr>
            <a:spLocks noGrp="1"/>
          </p:cNvSpPr>
          <p:nvPr>
            <p:ph type="title"/>
          </p:nvPr>
        </p:nvSpPr>
        <p:spPr>
          <a:xfrm>
            <a:off x="166977" y="365125"/>
            <a:ext cx="12025023" cy="1325563"/>
          </a:xfrm>
        </p:spPr>
        <p:txBody>
          <a:bodyPr>
            <a:normAutofit/>
          </a:bodyPr>
          <a:lstStyle/>
          <a:p>
            <a:pPr lvl="0"/>
            <a:r>
              <a:rPr lang="fr-FR" i="1" dirty="0">
                <a:solidFill>
                  <a:schemeClr val="accent1"/>
                </a:solidFill>
              </a:rPr>
              <a:t>Instruction de ce sujet selon la grille de critères</a:t>
            </a:r>
          </a:p>
        </p:txBody>
      </p:sp>
      <p:sp>
        <p:nvSpPr>
          <p:cNvPr id="3" name="ZoneTexte 2">
            <a:extLst>
              <a:ext uri="{FF2B5EF4-FFF2-40B4-BE49-F238E27FC236}">
                <a16:creationId xmlns:a16="http://schemas.microsoft.com/office/drawing/2014/main" id="{DD260BB1-EACB-BDDB-75D3-5A312F71E865}"/>
              </a:ext>
            </a:extLst>
          </p:cNvPr>
          <p:cNvSpPr txBox="1"/>
          <p:nvPr/>
        </p:nvSpPr>
        <p:spPr>
          <a:xfrm>
            <a:off x="317416" y="1865225"/>
            <a:ext cx="10635702" cy="954107"/>
          </a:xfrm>
          <a:prstGeom prst="rect">
            <a:avLst/>
          </a:prstGeom>
          <a:solidFill>
            <a:schemeClr val="tx2">
              <a:lumMod val="25000"/>
              <a:lumOff val="75000"/>
            </a:schemeClr>
          </a:solidFill>
        </p:spPr>
        <p:txBody>
          <a:bodyPr wrap="square" rtlCol="0">
            <a:spAutoFit/>
          </a:bodyPr>
          <a:lstStyle/>
          <a:p>
            <a:pPr marL="285750" lvl="0" indent="-285750">
              <a:buFont typeface="Wingdings" panose="05000000000000000000" pitchFamily="2" charset="2"/>
              <a:buChar char="Ø"/>
            </a:pPr>
            <a:r>
              <a:rPr lang="fr-FR" sz="2800" dirty="0"/>
              <a:t>La Maintenance, selon une approche multi industries et multi filières</a:t>
            </a:r>
          </a:p>
        </p:txBody>
      </p:sp>
      <p:pic>
        <p:nvPicPr>
          <p:cNvPr id="4" name="Graphique 3" descr="Tableau avec un remplissage uni">
            <a:extLst>
              <a:ext uri="{FF2B5EF4-FFF2-40B4-BE49-F238E27FC236}">
                <a16:creationId xmlns:a16="http://schemas.microsoft.com/office/drawing/2014/main" id="{B07BD84B-B6E0-6DEA-A79C-ABDD5ACE286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477317" y="830533"/>
            <a:ext cx="1397267" cy="1397267"/>
          </a:xfrm>
          <a:prstGeom prst="rect">
            <a:avLst/>
          </a:prstGeom>
        </p:spPr>
      </p:pic>
      <p:sp>
        <p:nvSpPr>
          <p:cNvPr id="7" name="ZoneTexte 6">
            <a:extLst>
              <a:ext uri="{FF2B5EF4-FFF2-40B4-BE49-F238E27FC236}">
                <a16:creationId xmlns:a16="http://schemas.microsoft.com/office/drawing/2014/main" id="{24B2C805-C826-AABC-1CD6-1551B07FE99F}"/>
              </a:ext>
            </a:extLst>
          </p:cNvPr>
          <p:cNvSpPr txBox="1"/>
          <p:nvPr/>
        </p:nvSpPr>
        <p:spPr>
          <a:xfrm>
            <a:off x="166977" y="3076555"/>
            <a:ext cx="11485418" cy="3416320"/>
          </a:xfrm>
          <a:prstGeom prst="rect">
            <a:avLst/>
          </a:prstGeom>
          <a:noFill/>
        </p:spPr>
        <p:txBody>
          <a:bodyPr wrap="square" rtlCol="0">
            <a:spAutoFit/>
          </a:bodyPr>
          <a:lstStyle/>
          <a:p>
            <a:pPr marL="285750" lvl="0" indent="-285750">
              <a:buFont typeface="Wingdings" panose="05000000000000000000" pitchFamily="2" charset="2"/>
              <a:buChar char="Ø"/>
            </a:pPr>
            <a:r>
              <a:rPr lang="fr-FR" dirty="0"/>
              <a:t>Les </a:t>
            </a:r>
            <a:r>
              <a:rPr lang="fr-FR" b="1" dirty="0"/>
              <a:t>nouvelles motorisations transforment radicalement les compétences</a:t>
            </a:r>
            <a:r>
              <a:rPr lang="fr-FR" dirty="0"/>
              <a:t> des techniciens : électricité embarquée, gestion de batteries, diagnostic électronique, sécurité hydrogène. </a:t>
            </a:r>
          </a:p>
          <a:p>
            <a:pPr marL="285750" lvl="0" indent="-285750">
              <a:buFont typeface="Wingdings" panose="05000000000000000000" pitchFamily="2" charset="2"/>
              <a:buChar char="Ø"/>
            </a:pPr>
            <a:r>
              <a:rPr lang="fr-FR" dirty="0"/>
              <a:t>Les mobilités douces deviennent </a:t>
            </a:r>
            <a:r>
              <a:rPr lang="fr-FR" b="1" dirty="0"/>
              <a:t>motorisées, connectées et plus complexes</a:t>
            </a:r>
            <a:r>
              <a:rPr lang="fr-FR" dirty="0"/>
              <a:t>, ce qui nécessite de nouveaux référentiels de formation. </a:t>
            </a:r>
          </a:p>
          <a:p>
            <a:pPr marL="285750" lvl="0" indent="-285750">
              <a:buFont typeface="Wingdings" panose="05000000000000000000" pitchFamily="2" charset="2"/>
              <a:buChar char="Ø"/>
            </a:pPr>
            <a:r>
              <a:rPr lang="fr-FR" dirty="0"/>
              <a:t>Les collectivités et services publics déploient des </a:t>
            </a:r>
            <a:r>
              <a:rPr lang="fr-FR" b="1" dirty="0"/>
              <a:t>flottes électriques</a:t>
            </a:r>
            <a:r>
              <a:rPr lang="fr-FR" dirty="0"/>
              <a:t> (vélos, cargo-bikes, micro-véhicules, navettes légères), avec des besoins massifs de maintenance. </a:t>
            </a:r>
          </a:p>
          <a:p>
            <a:pPr marL="285750" lvl="0" indent="-285750">
              <a:buFont typeface="Wingdings" panose="05000000000000000000" pitchFamily="2" charset="2"/>
              <a:buChar char="Ø"/>
            </a:pPr>
            <a:r>
              <a:rPr lang="fr-FR" dirty="0"/>
              <a:t>La perspective 2050 impose de </a:t>
            </a:r>
            <a:r>
              <a:rPr lang="fr-FR" b="1" dirty="0"/>
              <a:t>sécuriser les filières industrielles françaises</a:t>
            </a:r>
            <a:r>
              <a:rPr lang="fr-FR" dirty="0"/>
              <a:t> (batteries, motorisation légère, hydrogène). </a:t>
            </a:r>
          </a:p>
          <a:p>
            <a:pPr marL="285750" lvl="0" indent="-285750">
              <a:buFont typeface="Wingdings" panose="05000000000000000000" pitchFamily="2" charset="2"/>
              <a:buChar char="Ø"/>
            </a:pPr>
            <a:r>
              <a:rPr lang="fr-FR" dirty="0"/>
              <a:t>Les impacts concernent </a:t>
            </a:r>
            <a:r>
              <a:rPr lang="fr-FR" b="1" dirty="0"/>
              <a:t>de nombreux acteurs</a:t>
            </a:r>
            <a:r>
              <a:rPr lang="fr-FR" dirty="0"/>
              <a:t> : industriels, ateliers, salariés, jeunes, territoires, opérateurs de formation. </a:t>
            </a:r>
          </a:p>
          <a:p>
            <a:pPr marL="285750" lvl="0" indent="-285750">
              <a:buFont typeface="Wingdings" panose="05000000000000000000" pitchFamily="2" charset="2"/>
              <a:buChar char="Ø"/>
            </a:pPr>
            <a:r>
              <a:rPr lang="fr-FR" dirty="0"/>
              <a:t>Le sujet permet d’éclairer </a:t>
            </a:r>
            <a:r>
              <a:rPr lang="fr-FR" b="1" dirty="0"/>
              <a:t>des décisions concrètes</a:t>
            </a:r>
            <a:r>
              <a:rPr lang="fr-FR" dirty="0"/>
              <a:t> : plan de formation, adaptation des certifications, investissements dans les infrastructures, soutien à la filière du cycle.</a:t>
            </a:r>
          </a:p>
        </p:txBody>
      </p:sp>
    </p:spTree>
    <p:extLst>
      <p:ext uri="{BB962C8B-B14F-4D97-AF65-F5344CB8AC3E}">
        <p14:creationId xmlns:p14="http://schemas.microsoft.com/office/powerpoint/2010/main" val="3906539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F26E1-19FE-2307-08BC-1E31560A2B9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9306209-68A1-95F1-CDF5-27F551A255AE}"/>
              </a:ext>
            </a:extLst>
          </p:cNvPr>
          <p:cNvSpPr>
            <a:spLocks noGrp="1"/>
          </p:cNvSpPr>
          <p:nvPr>
            <p:ph type="title"/>
          </p:nvPr>
        </p:nvSpPr>
        <p:spPr>
          <a:xfrm>
            <a:off x="166977" y="365125"/>
            <a:ext cx="12025023" cy="1325563"/>
          </a:xfrm>
        </p:spPr>
        <p:txBody>
          <a:bodyPr>
            <a:normAutofit/>
          </a:bodyPr>
          <a:lstStyle/>
          <a:p>
            <a:r>
              <a:rPr lang="fr-FR" i="1" dirty="0">
                <a:solidFill>
                  <a:schemeClr val="accent1"/>
                </a:solidFill>
              </a:rPr>
              <a:t>Problématisation</a:t>
            </a:r>
            <a:br>
              <a:rPr lang="fr-FR" i="1" dirty="0">
                <a:solidFill>
                  <a:schemeClr val="accent1"/>
                </a:solidFill>
              </a:rPr>
            </a:br>
            <a:endParaRPr lang="fr-FR" dirty="0"/>
          </a:p>
        </p:txBody>
      </p:sp>
      <p:sp>
        <p:nvSpPr>
          <p:cNvPr id="6" name="ZoneTexte 5">
            <a:extLst>
              <a:ext uri="{FF2B5EF4-FFF2-40B4-BE49-F238E27FC236}">
                <a16:creationId xmlns:a16="http://schemas.microsoft.com/office/drawing/2014/main" id="{B28BC50E-E94E-FB2F-D4C1-D20453E3572C}"/>
              </a:ext>
            </a:extLst>
          </p:cNvPr>
          <p:cNvSpPr txBox="1"/>
          <p:nvPr/>
        </p:nvSpPr>
        <p:spPr>
          <a:xfrm>
            <a:off x="648586" y="3884335"/>
            <a:ext cx="11302407" cy="1384995"/>
          </a:xfrm>
          <a:prstGeom prst="rect">
            <a:avLst/>
          </a:prstGeom>
          <a:noFill/>
          <a:ln w="38100">
            <a:solidFill>
              <a:schemeClr val="accent1"/>
            </a:solidFill>
          </a:ln>
        </p:spPr>
        <p:txBody>
          <a:bodyPr wrap="square">
            <a:spAutoFit/>
          </a:bodyPr>
          <a:lstStyle/>
          <a:p>
            <a:pPr algn="ctr">
              <a:buNone/>
            </a:pPr>
            <a:r>
              <a:rPr lang="fr-FR" sz="2800" i="1" dirty="0"/>
              <a:t>Technicien de maintenance :</a:t>
            </a:r>
          </a:p>
          <a:p>
            <a:pPr algn="ctr">
              <a:buNone/>
            </a:pPr>
            <a:r>
              <a:rPr lang="fr-FR" sz="2800" i="1" dirty="0"/>
              <a:t> Quelles évolutions des emplois </a:t>
            </a:r>
            <a:r>
              <a:rPr lang="fr-FR" sz="2800" i="1"/>
              <a:t>et compétences, </a:t>
            </a:r>
            <a:r>
              <a:rPr lang="fr-FR" sz="2800" i="1" dirty="0"/>
              <a:t>au regard des transitions, sur le champ des mobilités douces, à l’horizon 2050 ?</a:t>
            </a:r>
          </a:p>
        </p:txBody>
      </p:sp>
      <p:pic>
        <p:nvPicPr>
          <p:cNvPr id="7" name="Graphique 6" descr="Avis des clients avec un remplissage uni">
            <a:extLst>
              <a:ext uri="{FF2B5EF4-FFF2-40B4-BE49-F238E27FC236}">
                <a16:creationId xmlns:a16="http://schemas.microsoft.com/office/drawing/2014/main" id="{4D3CDE41-2945-30F6-BA66-CF0AA8D8E2A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00660" y="2574192"/>
            <a:ext cx="1233376" cy="1233376"/>
          </a:xfrm>
          <a:prstGeom prst="rect">
            <a:avLst/>
          </a:prstGeom>
        </p:spPr>
      </p:pic>
    </p:spTree>
    <p:extLst>
      <p:ext uri="{BB962C8B-B14F-4D97-AF65-F5344CB8AC3E}">
        <p14:creationId xmlns:p14="http://schemas.microsoft.com/office/powerpoint/2010/main" val="3330586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87B7893E-6003-B6B8-DF79-53174912B4F8}"/>
              </a:ext>
            </a:extLst>
          </p:cNvPr>
          <p:cNvGraphicFramePr>
            <a:graphicFrameLocks noGrp="1"/>
          </p:cNvGraphicFramePr>
          <p:nvPr>
            <p:extLst>
              <p:ext uri="{D42A27DB-BD31-4B8C-83A1-F6EECF244321}">
                <p14:modId xmlns:p14="http://schemas.microsoft.com/office/powerpoint/2010/main" val="4273362201"/>
              </p:ext>
            </p:extLst>
          </p:nvPr>
        </p:nvGraphicFramePr>
        <p:xfrm>
          <a:off x="205563" y="596444"/>
          <a:ext cx="11780874" cy="6031440"/>
        </p:xfrm>
        <a:graphic>
          <a:graphicData uri="http://schemas.openxmlformats.org/drawingml/2006/table">
            <a:tbl>
              <a:tblPr firstRow="1" firstCol="1" bandRow="1">
                <a:tableStyleId>{00A15C55-8517-42AA-B614-E9B94910E393}</a:tableStyleId>
              </a:tblPr>
              <a:tblGrid>
                <a:gridCol w="1180214">
                  <a:extLst>
                    <a:ext uri="{9D8B030D-6E8A-4147-A177-3AD203B41FA5}">
                      <a16:colId xmlns:a16="http://schemas.microsoft.com/office/drawing/2014/main" val="294003371"/>
                    </a:ext>
                  </a:extLst>
                </a:gridCol>
                <a:gridCol w="1786270">
                  <a:extLst>
                    <a:ext uri="{9D8B030D-6E8A-4147-A177-3AD203B41FA5}">
                      <a16:colId xmlns:a16="http://schemas.microsoft.com/office/drawing/2014/main" val="3626238131"/>
                    </a:ext>
                  </a:extLst>
                </a:gridCol>
                <a:gridCol w="1456660">
                  <a:extLst>
                    <a:ext uri="{9D8B030D-6E8A-4147-A177-3AD203B41FA5}">
                      <a16:colId xmlns:a16="http://schemas.microsoft.com/office/drawing/2014/main" val="184909592"/>
                    </a:ext>
                  </a:extLst>
                </a:gridCol>
                <a:gridCol w="1031358">
                  <a:extLst>
                    <a:ext uri="{9D8B030D-6E8A-4147-A177-3AD203B41FA5}">
                      <a16:colId xmlns:a16="http://schemas.microsoft.com/office/drawing/2014/main" val="2291152118"/>
                    </a:ext>
                  </a:extLst>
                </a:gridCol>
                <a:gridCol w="988828">
                  <a:extLst>
                    <a:ext uri="{9D8B030D-6E8A-4147-A177-3AD203B41FA5}">
                      <a16:colId xmlns:a16="http://schemas.microsoft.com/office/drawing/2014/main" val="420722805"/>
                    </a:ext>
                  </a:extLst>
                </a:gridCol>
                <a:gridCol w="5337544">
                  <a:extLst>
                    <a:ext uri="{9D8B030D-6E8A-4147-A177-3AD203B41FA5}">
                      <a16:colId xmlns:a16="http://schemas.microsoft.com/office/drawing/2014/main" val="404080441"/>
                    </a:ext>
                  </a:extLst>
                </a:gridCol>
              </a:tblGrid>
              <a:tr h="238694">
                <a:tc>
                  <a:txBody>
                    <a:bodyPr/>
                    <a:lstStyle/>
                    <a:p>
                      <a:pPr algn="ctr">
                        <a:lnSpc>
                          <a:spcPct val="107000"/>
                        </a:lnSpc>
                        <a:spcAft>
                          <a:spcPts val="800"/>
                        </a:spcAft>
                        <a:buNone/>
                      </a:pPr>
                      <a:r>
                        <a:rPr lang="fr-FR" sz="900" kern="0">
                          <a:effectLst/>
                        </a:rPr>
                        <a:t>Critère</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fr-FR" sz="900" kern="0">
                          <a:effectLst/>
                        </a:rPr>
                        <a:t>Sélection des critères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fr-FR" sz="900" kern="0">
                          <a:effectLst/>
                        </a:rPr>
                        <a:t>Sous-critères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fr-FR" sz="900" kern="0">
                          <a:effectLst/>
                        </a:rPr>
                        <a:t>Question à se poser</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fr-FR" sz="900" kern="0">
                          <a:effectLst/>
                        </a:rPr>
                        <a:t>Score (0–3)</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800"/>
                        </a:spcAft>
                        <a:buNone/>
                      </a:pPr>
                      <a:r>
                        <a:rPr lang="fr-FR" sz="900" kern="0">
                          <a:effectLst/>
                        </a:rPr>
                        <a:t>Justification incluant les nouvelles motorisations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006251625"/>
                  </a:ext>
                </a:extLst>
              </a:tr>
              <a:tr h="1302510">
                <a:tc>
                  <a:txBody>
                    <a:bodyPr/>
                    <a:lstStyle/>
                    <a:p>
                      <a:pPr algn="ctr">
                        <a:lnSpc>
                          <a:spcPct val="107000"/>
                        </a:lnSpc>
                        <a:spcAft>
                          <a:spcPts val="800"/>
                        </a:spcAft>
                        <a:buNone/>
                      </a:pPr>
                      <a:r>
                        <a:rPr lang="fr-FR" sz="900" kern="0" dirty="0">
                          <a:effectLst/>
                        </a:rPr>
                        <a:t>1. Enjeux de connaissance</a:t>
                      </a:r>
                      <a:endParaRPr lang="fr-FR"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Pertinence du sujet par rapport aux grandes transitions (écologique, numérique, industrielle)</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Démographie, souveraineté industrielle, transitions n°/écolo, mutations sectorielles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Le sujet est-il stratégique pour les politiques régionales ?</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3 – majeur</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dirty="0">
                          <a:effectLst/>
                        </a:rPr>
                        <a:t>Les mobilités douces se développent massivement mais s’hybrident désormais avec des nouvelles motorisations : batteries Li-ion pour VAE, micro-électrification, hydrogène léger pour logistique urbaine, systèmes électroniques embarqués. Ces innovations transforment profondément le métier de technicien de maintenance, qui devient stratégique pour la sécurité des usagers, la souveraineté technologique, et la réduction des émissions. </a:t>
                      </a:r>
                      <a:r>
                        <a:rPr lang="fr-FR" sz="900" b="1" kern="0" dirty="0">
                          <a:effectLst/>
                        </a:rPr>
                        <a:t>À horizon 2050, la Région devra maîtriser ces enjeux pour adapter ses stratégies emploi–formation et anticiper les filières émergentes.</a:t>
                      </a:r>
                      <a:endParaRPr lang="fr-FR"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360781571"/>
                  </a:ext>
                </a:extLst>
              </a:tr>
              <a:tr h="1144781">
                <a:tc>
                  <a:txBody>
                    <a:bodyPr/>
                    <a:lstStyle/>
                    <a:p>
                      <a:pPr algn="ctr">
                        <a:lnSpc>
                          <a:spcPct val="107000"/>
                        </a:lnSpc>
                        <a:spcAft>
                          <a:spcPts val="800"/>
                        </a:spcAft>
                        <a:buNone/>
                      </a:pPr>
                      <a:r>
                        <a:rPr lang="fr-FR" sz="900" kern="0">
                          <a:effectLst/>
                        </a:rPr>
                        <a:t>2. Impacts attendus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Valeur ajoutée pour la décision publique</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Politiques concernées, nombre de bénéficiaires, impacts multi-acteurs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L’étude permet-elle des décisions concrètes ?</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3 – majeur</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dirty="0">
                          <a:effectLst/>
                        </a:rPr>
                        <a:t>L’étude éclairera les choix régionaux concernant : formation initiale, montée en compétence sur batteries et systèmes électriques, sécurité liée à l’hydrogène léger, soutien aux ateliers cycles, structuration de nouvelles filières industrielles. Avec l’essor des nouvelles motorisations, des milliers de professionnels supplémentaires seront concernés : techniciens cycles, logisticiens, réparateurs, mécaniciens, services publics de mobilité, collectivités. </a:t>
                      </a:r>
                      <a:r>
                        <a:rPr lang="fr-FR" sz="900" b="1" kern="0" dirty="0">
                          <a:effectLst/>
                        </a:rPr>
                        <a:t>Les impacts sont larges, immédiats et structurants.</a:t>
                      </a:r>
                      <a:endParaRPr lang="fr-FR"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78022132"/>
                  </a:ext>
                </a:extLst>
              </a:tr>
              <a:tr h="1144781">
                <a:tc>
                  <a:txBody>
                    <a:bodyPr/>
                    <a:lstStyle/>
                    <a:p>
                      <a:pPr algn="ctr">
                        <a:lnSpc>
                          <a:spcPct val="107000"/>
                        </a:lnSpc>
                        <a:spcAft>
                          <a:spcPts val="800"/>
                        </a:spcAft>
                        <a:buNone/>
                      </a:pPr>
                      <a:r>
                        <a:rPr lang="fr-FR" sz="900" kern="0">
                          <a:effectLst/>
                        </a:rPr>
                        <a:t>3. Effort de production</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dirty="0">
                          <a:effectLst/>
                        </a:rPr>
                        <a:t>Faisabilité technique de l’étude</a:t>
                      </a:r>
                      <a:endParaRPr lang="fr-FR"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Ressources disponibles, données, faisabilité</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L’étude est-elle réalisable ?</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2 – raisonnable</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dirty="0">
                          <a:effectLst/>
                        </a:rPr>
                        <a:t>Les données sur les métiers de la maintenance et les motorisations électriques existent (France Compétences, ANFA, ADEME, observatoires OPCO, Union Sport &amp; Cycle). Les travaux sur l’hydrogène se multiplient également. La dimension prospective 2050 demande un travail de scénarisation, mais reste maîtrisable. </a:t>
                      </a:r>
                      <a:r>
                        <a:rPr lang="fr-FR" sz="900" b="1" kern="0" dirty="0">
                          <a:effectLst/>
                        </a:rPr>
                        <a:t>Le croisement des champs « mobilités douces » et « nouvelles motorisations » rend l’étude plus large, mais les informations sont accessibles et bien documentées.</a:t>
                      </a:r>
                      <a:endParaRPr lang="fr-FR"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698617919"/>
                  </a:ext>
                </a:extLst>
              </a:tr>
              <a:tr h="1144781">
                <a:tc>
                  <a:txBody>
                    <a:bodyPr/>
                    <a:lstStyle/>
                    <a:p>
                      <a:pPr algn="ctr">
                        <a:lnSpc>
                          <a:spcPct val="107000"/>
                        </a:lnSpc>
                        <a:spcAft>
                          <a:spcPts val="800"/>
                        </a:spcAft>
                        <a:buNone/>
                      </a:pPr>
                      <a:r>
                        <a:rPr lang="fr-FR" sz="900" kern="0">
                          <a:effectLst/>
                        </a:rPr>
                        <a:t>4. Portage partenarial</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Intérêt et mobilisation des acteurs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Réseau structuré (branches, OPCO, institutions, industriels)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Existe-t-il un portage clair ?</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3 – majeur</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dirty="0">
                          <a:effectLst/>
                        </a:rPr>
                        <a:t>Le sujet intéresse simultanément : OPCO Mobilités, Union Sport &amp; Cycle, ANFA (électromobilité), filière hydrogène (AFHYPAC), industriels du cycle électrique, ateliers de réparation indépendants, collectivités porteuses de services de mobilité. Les nouvelles motorisations renforcent encore l’engagement des industriels (fabricants de batteries, motoristes électriques) et des institutions publiques (stratégie hydrogène, planification écologique). </a:t>
                      </a:r>
                      <a:r>
                        <a:rPr lang="fr-FR" sz="900" b="1" kern="0" dirty="0">
                          <a:effectLst/>
                        </a:rPr>
                        <a:t>Le portage partenarial est robuste et naturel.</a:t>
                      </a:r>
                      <a:endParaRPr lang="fr-FR"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6282119"/>
                  </a:ext>
                </a:extLst>
              </a:tr>
              <a:tr h="987056">
                <a:tc>
                  <a:txBody>
                    <a:bodyPr/>
                    <a:lstStyle/>
                    <a:p>
                      <a:pPr algn="ctr">
                        <a:lnSpc>
                          <a:spcPct val="107000"/>
                        </a:lnSpc>
                        <a:spcAft>
                          <a:spcPts val="800"/>
                        </a:spcAft>
                        <a:buNone/>
                      </a:pPr>
                      <a:r>
                        <a:rPr lang="fr-FR" sz="900" kern="0">
                          <a:effectLst/>
                        </a:rPr>
                        <a:t>5. Technicité / Complexité</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Maturité du champ, qualité des données, volume d’acteurs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Données disponibles, innovations, rapidité d’évolution</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Le sujet est-il techniquement maîtrisable ?</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a:effectLst/>
                        </a:rPr>
                        <a:t>2 – complexe, mais maîtrisable</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fr-FR" sz="900" kern="0" dirty="0">
                          <a:effectLst/>
                        </a:rPr>
                        <a:t>Le périmètre inclut des technologies en évolution rapide (batteries Li-ion haute capacité, BMS intelligents, moteurs électriques légers, hydrogène basse pression). Cela augmente la complexité technique, mais les trajectoires technologiques sont bien identifiées. La maîtrise est possible grâce à l’appui d’experts sectoriels, des industriels et des observatoires. </a:t>
                      </a:r>
                      <a:r>
                        <a:rPr lang="fr-FR" sz="900" b="1" kern="0" dirty="0">
                          <a:effectLst/>
                        </a:rPr>
                        <a:t>Le sujet est technique, mais accessible avec une approche prospective structurée.</a:t>
                      </a:r>
                      <a:endParaRPr lang="fr-FR"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34910281"/>
                  </a:ext>
                </a:extLst>
              </a:tr>
            </a:tbl>
          </a:graphicData>
        </a:graphic>
      </p:graphicFrame>
      <p:sp>
        <p:nvSpPr>
          <p:cNvPr id="3" name="Titre 1">
            <a:extLst>
              <a:ext uri="{FF2B5EF4-FFF2-40B4-BE49-F238E27FC236}">
                <a16:creationId xmlns:a16="http://schemas.microsoft.com/office/drawing/2014/main" id="{0616C5D2-F112-A184-C692-732E60BD86D9}"/>
              </a:ext>
            </a:extLst>
          </p:cNvPr>
          <p:cNvSpPr txBox="1">
            <a:spLocks/>
          </p:cNvSpPr>
          <p:nvPr/>
        </p:nvSpPr>
        <p:spPr>
          <a:xfrm>
            <a:off x="83488" y="230116"/>
            <a:ext cx="12025023"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i="1" dirty="0">
                <a:solidFill>
                  <a:schemeClr val="accent1"/>
                </a:solidFill>
              </a:rPr>
              <a:t>Exemple </a:t>
            </a:r>
            <a:r>
              <a:rPr lang="fr-FR" sz="1800" i="1">
                <a:solidFill>
                  <a:schemeClr val="accent1"/>
                </a:solidFill>
              </a:rPr>
              <a:t>d’instruction selon </a:t>
            </a:r>
            <a:r>
              <a:rPr lang="fr-FR" sz="1800" i="1" dirty="0">
                <a:solidFill>
                  <a:schemeClr val="accent1"/>
                </a:solidFill>
              </a:rPr>
              <a:t>la grille de critères : maintenance suite</a:t>
            </a:r>
          </a:p>
        </p:txBody>
      </p:sp>
    </p:spTree>
    <p:extLst>
      <p:ext uri="{BB962C8B-B14F-4D97-AF65-F5344CB8AC3E}">
        <p14:creationId xmlns:p14="http://schemas.microsoft.com/office/powerpoint/2010/main" val="3032876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descr="Mille">
            <a:extLst>
              <a:ext uri="{FF2B5EF4-FFF2-40B4-BE49-F238E27FC236}">
                <a16:creationId xmlns:a16="http://schemas.microsoft.com/office/drawing/2014/main" id="{FF91F4C8-550A-60F6-BDC5-64DEA634EBC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86951" y="1793846"/>
            <a:ext cx="3620021" cy="3620021"/>
          </a:xfrm>
          <a:prstGeom prst="rect">
            <a:avLst/>
          </a:prstGeom>
        </p:spPr>
      </p:pic>
      <p:sp>
        <p:nvSpPr>
          <p:cNvPr id="2" name="ZoneTexte 1">
            <a:extLst>
              <a:ext uri="{FF2B5EF4-FFF2-40B4-BE49-F238E27FC236}">
                <a16:creationId xmlns:a16="http://schemas.microsoft.com/office/drawing/2014/main" id="{1DAA07EB-9807-780F-FA6D-F5B758110BC6}"/>
              </a:ext>
            </a:extLst>
          </p:cNvPr>
          <p:cNvSpPr txBox="1"/>
          <p:nvPr/>
        </p:nvSpPr>
        <p:spPr>
          <a:xfrm>
            <a:off x="4640579" y="1040130"/>
            <a:ext cx="7548785" cy="5020841"/>
          </a:xfrm>
          <a:prstGeom prst="rect">
            <a:avLst/>
          </a:prstGeom>
        </p:spPr>
        <p:txBody>
          <a:bodyPr vert="horz" lIns="91440" tIns="45720" rIns="91440" bIns="45720" rtlCol="0" anchor="ctr">
            <a:normAutofit/>
          </a:bodyPr>
          <a:lstStyle/>
          <a:p>
            <a:pPr marL="342900">
              <a:lnSpc>
                <a:spcPct val="90000"/>
              </a:lnSpc>
              <a:spcAft>
                <a:spcPts val="600"/>
              </a:spcAft>
            </a:pPr>
            <a:r>
              <a:rPr lang="en-US" sz="3200" i="1" dirty="0">
                <a:solidFill>
                  <a:schemeClr val="tx2"/>
                </a:solidFill>
              </a:rPr>
              <a:t>Proposition de la </a:t>
            </a:r>
            <a:r>
              <a:rPr lang="en-US" sz="3200" i="1" dirty="0" err="1">
                <a:solidFill>
                  <a:schemeClr val="tx2"/>
                </a:solidFill>
              </a:rPr>
              <a:t>feuille</a:t>
            </a:r>
            <a:r>
              <a:rPr lang="en-US" sz="3200" i="1" dirty="0">
                <a:solidFill>
                  <a:schemeClr val="tx2"/>
                </a:solidFill>
              </a:rPr>
              <a:t> de route 2026</a:t>
            </a:r>
          </a:p>
          <a:p>
            <a:pPr marL="342900">
              <a:lnSpc>
                <a:spcPct val="90000"/>
              </a:lnSpc>
              <a:spcAft>
                <a:spcPts val="600"/>
              </a:spcAft>
            </a:pPr>
            <a:r>
              <a:rPr lang="en-US" sz="3200" i="1" dirty="0">
                <a:solidFill>
                  <a:schemeClr val="tx2"/>
                </a:solidFill>
              </a:rPr>
              <a:t>Du </a:t>
            </a:r>
            <a:r>
              <a:rPr lang="en-US" sz="3200" i="1" dirty="0" err="1">
                <a:solidFill>
                  <a:schemeClr val="tx2"/>
                </a:solidFill>
              </a:rPr>
              <a:t>comité</a:t>
            </a:r>
            <a:r>
              <a:rPr lang="en-US" sz="3200" i="1" dirty="0">
                <a:solidFill>
                  <a:schemeClr val="tx2"/>
                </a:solidFill>
              </a:rPr>
              <a:t> de prospective régionale</a:t>
            </a:r>
          </a:p>
          <a:p>
            <a:pPr marL="228600">
              <a:lnSpc>
                <a:spcPct val="90000"/>
              </a:lnSpc>
              <a:spcAft>
                <a:spcPts val="600"/>
              </a:spcAft>
            </a:pPr>
            <a:endParaRPr lang="en-US" i="1" dirty="0">
              <a:solidFill>
                <a:schemeClr val="tx2"/>
              </a:solidFill>
            </a:endParaRPr>
          </a:p>
        </p:txBody>
      </p:sp>
    </p:spTree>
    <p:extLst>
      <p:ext uri="{BB962C8B-B14F-4D97-AF65-F5344CB8AC3E}">
        <p14:creationId xmlns:p14="http://schemas.microsoft.com/office/powerpoint/2010/main" val="4024036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664D9BF4-6312-E1E5-9078-D6E464AF0086}"/>
              </a:ext>
            </a:extLst>
          </p:cNvPr>
          <p:cNvSpPr>
            <a:spLocks noGrp="1"/>
          </p:cNvSpPr>
          <p:nvPr>
            <p:ph type="title"/>
          </p:nvPr>
        </p:nvSpPr>
        <p:spPr>
          <a:xfrm>
            <a:off x="3067665" y="1939159"/>
            <a:ext cx="8947353" cy="2751086"/>
          </a:xfrm>
        </p:spPr>
        <p:txBody>
          <a:bodyPr vert="horz" lIns="91440" tIns="45720" rIns="91440" bIns="45720" rtlCol="0" anchor="b">
            <a:normAutofit fontScale="90000"/>
          </a:bodyPr>
          <a:lstStyle/>
          <a:p>
            <a:pPr algn="r"/>
            <a:r>
              <a:rPr lang="en-US" sz="6000" i="1" kern="1200" dirty="0" err="1">
                <a:solidFill>
                  <a:schemeClr val="tx1"/>
                </a:solidFill>
                <a:latin typeface="+mj-lt"/>
                <a:ea typeface="+mj-ea"/>
                <a:cs typeface="+mj-cs"/>
              </a:rPr>
              <a:t>Gouvernance</a:t>
            </a:r>
            <a:r>
              <a:rPr lang="en-US" sz="6000" i="1" kern="1200" dirty="0">
                <a:solidFill>
                  <a:schemeClr val="tx1"/>
                </a:solidFill>
                <a:latin typeface="+mj-lt"/>
                <a:ea typeface="+mj-ea"/>
                <a:cs typeface="+mj-cs"/>
              </a:rPr>
              <a:t> et </a:t>
            </a:r>
            <a:br>
              <a:rPr lang="en-US" sz="6000" i="1" kern="1200" dirty="0">
                <a:solidFill>
                  <a:schemeClr val="tx1"/>
                </a:solidFill>
                <a:latin typeface="+mj-lt"/>
                <a:ea typeface="+mj-ea"/>
                <a:cs typeface="+mj-cs"/>
              </a:rPr>
            </a:br>
            <a:r>
              <a:rPr lang="en-US" sz="6000" i="1" dirty="0" err="1"/>
              <a:t>o</a:t>
            </a:r>
            <a:r>
              <a:rPr lang="en-US" sz="6000" i="1" kern="1200" dirty="0" err="1">
                <a:solidFill>
                  <a:schemeClr val="tx1"/>
                </a:solidFill>
                <a:latin typeface="+mj-lt"/>
                <a:ea typeface="+mj-ea"/>
                <a:cs typeface="+mj-cs"/>
              </a:rPr>
              <a:t>rganisation</a:t>
            </a:r>
            <a:r>
              <a:rPr lang="en-US" sz="6000" i="1" kern="1200" dirty="0">
                <a:solidFill>
                  <a:schemeClr val="tx1"/>
                </a:solidFill>
                <a:latin typeface="+mj-lt"/>
                <a:ea typeface="+mj-ea"/>
                <a:cs typeface="+mj-cs"/>
              </a:rPr>
              <a:t> </a:t>
            </a:r>
            <a:r>
              <a:rPr lang="en-US" sz="6000" i="1" dirty="0"/>
              <a:t>du </a:t>
            </a:r>
            <a:br>
              <a:rPr lang="en-US" sz="6000" i="1" dirty="0"/>
            </a:br>
            <a:r>
              <a:rPr lang="en-US" sz="6000" i="1" dirty="0" err="1"/>
              <a:t>Comité</a:t>
            </a:r>
            <a:r>
              <a:rPr lang="en-US" sz="6000" i="1" dirty="0"/>
              <a:t> de la Prospective </a:t>
            </a:r>
            <a:r>
              <a:rPr lang="en-US" sz="6000" i="1" dirty="0" err="1"/>
              <a:t>Régionale</a:t>
            </a:r>
            <a:r>
              <a:rPr lang="en-US" sz="6000" i="1" dirty="0"/>
              <a:t> (CPR)</a:t>
            </a:r>
            <a:endParaRPr lang="en-US" sz="6000" i="1" kern="1200" dirty="0">
              <a:solidFill>
                <a:schemeClr val="tx1"/>
              </a:solidFill>
              <a:latin typeface="+mj-lt"/>
              <a:ea typeface="+mj-ea"/>
              <a:cs typeface="+mj-cs"/>
            </a:endParaRPr>
          </a:p>
        </p:txBody>
      </p:sp>
    </p:spTree>
    <p:extLst>
      <p:ext uri="{BB962C8B-B14F-4D97-AF65-F5344CB8AC3E}">
        <p14:creationId xmlns:p14="http://schemas.microsoft.com/office/powerpoint/2010/main" val="150299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Freeform: Shape 17">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0" name="Freeform: Shape 19">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1792" y="1161288"/>
            <a:ext cx="3602736" cy="4526280"/>
          </a:xfrm>
        </p:spPr>
        <p:txBody>
          <a:bodyPr>
            <a:normAutofit/>
          </a:bodyPr>
          <a:lstStyle/>
          <a:p>
            <a:r>
              <a:rPr lang="fr-FR" sz="4000"/>
              <a:t>Le bureau du CREFOP pilote la stratégie régionale prospective via un comité dédié :</a:t>
            </a:r>
          </a:p>
        </p:txBody>
      </p:sp>
      <p:sp>
        <p:nvSpPr>
          <p:cNvPr id="22" name="Rectangle 21">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07294564-0C1D-BECF-A106-6CA6FFED979F}"/>
              </a:ext>
            </a:extLst>
          </p:cNvPr>
          <p:cNvGraphicFramePr>
            <a:graphicFrameLocks noGrp="1"/>
          </p:cNvGraphicFramePr>
          <p:nvPr>
            <p:ph idx="1"/>
            <p:extLst>
              <p:ext uri="{D42A27DB-BD31-4B8C-83A1-F6EECF244321}">
                <p14:modId xmlns:p14="http://schemas.microsoft.com/office/powerpoint/2010/main" val="2927258952"/>
              </p:ext>
            </p:extLst>
          </p:nvPr>
        </p:nvGraphicFramePr>
        <p:xfrm>
          <a:off x="4594860" y="676656"/>
          <a:ext cx="7072884" cy="6021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4">
            <a:extLst>
              <a:ext uri="{FF2B5EF4-FFF2-40B4-BE49-F238E27FC236}">
                <a16:creationId xmlns:a16="http://schemas.microsoft.com/office/drawing/2014/main" id="{7737A6C1-76DC-2C3E-2BDC-E5D269AB1442}"/>
              </a:ext>
            </a:extLst>
          </p:cNvPr>
          <p:cNvSpPr>
            <a:spLocks noChangeArrowheads="1"/>
          </p:cNvSpPr>
          <p:nvPr/>
        </p:nvSpPr>
        <p:spPr bwMode="auto">
          <a:xfrm>
            <a:off x="2730500" y="1039813"/>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fr-FR"/>
          </a:p>
        </p:txBody>
      </p:sp>
      <p:sp>
        <p:nvSpPr>
          <p:cNvPr id="19" name="Rectangle 15">
            <a:extLst>
              <a:ext uri="{FF2B5EF4-FFF2-40B4-BE49-F238E27FC236}">
                <a16:creationId xmlns:a16="http://schemas.microsoft.com/office/drawing/2014/main" id="{EEF7DC46-58A4-1BC9-B20B-1AABB6816DC2}"/>
              </a:ext>
            </a:extLst>
          </p:cNvPr>
          <p:cNvSpPr>
            <a:spLocks noChangeArrowheads="1"/>
          </p:cNvSpPr>
          <p:nvPr/>
        </p:nvSpPr>
        <p:spPr bwMode="auto">
          <a:xfrm>
            <a:off x="2730500" y="1039813"/>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fr-FR"/>
          </a:p>
        </p:txBody>
      </p:sp>
      <p:sp>
        <p:nvSpPr>
          <p:cNvPr id="20" name="Rectangle : coins arrondis 19">
            <a:extLst>
              <a:ext uri="{FF2B5EF4-FFF2-40B4-BE49-F238E27FC236}">
                <a16:creationId xmlns:a16="http://schemas.microsoft.com/office/drawing/2014/main" id="{78CC1FE9-AA83-B0BF-AAFC-A9ACB845A61D}"/>
              </a:ext>
            </a:extLst>
          </p:cNvPr>
          <p:cNvSpPr/>
          <p:nvPr/>
        </p:nvSpPr>
        <p:spPr>
          <a:xfrm>
            <a:off x="13906500" y="9029700"/>
            <a:ext cx="3659188" cy="2362200"/>
          </a:xfrm>
          <a:prstGeom prst="round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buNone/>
            </a:pPr>
            <a:r>
              <a:rPr lang="fr-FR" sz="1400" b="1">
                <a:effectLst/>
                <a:ea typeface="Calibri" panose="020F0502020204030204" pitchFamily="34" charset="0"/>
                <a:cs typeface="Times New Roman" panose="02020603050405020304" pitchFamily="18" charset="0"/>
              </a:rPr>
              <a:t>Calendrier : </a:t>
            </a:r>
            <a:endParaRPr lang="fr-FR" sz="110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fr-FR" sz="1400">
                <a:effectLst/>
                <a:ea typeface="Calibri" panose="020F0502020204030204" pitchFamily="34" charset="0"/>
                <a:cs typeface="Times New Roman" panose="02020603050405020304" pitchFamily="18" charset="0"/>
              </a:rPr>
              <a:t>29/09/2025 : Bureau du CREFOP : présentation des principes structurants</a:t>
            </a:r>
            <a:endParaRPr lang="fr-FR" sz="110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fr-FR" sz="1400">
                <a:effectLst/>
                <a:ea typeface="Calibri" panose="020F0502020204030204" pitchFamily="34" charset="0"/>
                <a:cs typeface="Times New Roman" panose="02020603050405020304" pitchFamily="18" charset="0"/>
              </a:rPr>
              <a:t>4</a:t>
            </a:r>
            <a:r>
              <a:rPr lang="fr-FR" sz="1400" baseline="30000">
                <a:effectLst/>
                <a:ea typeface="Calibri" panose="020F0502020204030204" pitchFamily="34" charset="0"/>
                <a:cs typeface="Times New Roman" panose="02020603050405020304" pitchFamily="18" charset="0"/>
              </a:rPr>
              <a:t>e</a:t>
            </a:r>
            <a:r>
              <a:rPr lang="fr-FR" sz="1400">
                <a:effectLst/>
                <a:ea typeface="Calibri" panose="020F0502020204030204" pitchFamily="34" charset="0"/>
                <a:cs typeface="Times New Roman" panose="02020603050405020304" pitchFamily="18" charset="0"/>
              </a:rPr>
              <a:t> Trim. 2025 : finalisation du cadrage</a:t>
            </a:r>
            <a:endParaRPr lang="fr-FR" sz="110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fr-FR" sz="1400">
                <a:effectLst/>
                <a:ea typeface="Calibri" panose="020F0502020204030204" pitchFamily="34" charset="0"/>
                <a:cs typeface="Times New Roman" panose="02020603050405020304" pitchFamily="18" charset="0"/>
              </a:rPr>
              <a:t>Avril 2026 : validation feuille de route par le CREFOP </a:t>
            </a:r>
            <a:endParaRPr lang="fr-FR" sz="1100">
              <a:effectLst/>
              <a:ea typeface="Calibri" panose="020F0502020204030204" pitchFamily="34" charset="0"/>
              <a:cs typeface="Times New Roman" panose="02020603050405020304" pitchFamily="18" charset="0"/>
            </a:endParaRPr>
          </a:p>
        </p:txBody>
      </p:sp>
      <p:pic>
        <p:nvPicPr>
          <p:cNvPr id="22" name="Image 21">
            <a:extLst>
              <a:ext uri="{FF2B5EF4-FFF2-40B4-BE49-F238E27FC236}">
                <a16:creationId xmlns:a16="http://schemas.microsoft.com/office/drawing/2014/main" id="{BFFB9037-59ED-82A7-559A-820530D6AC0D}"/>
              </a:ext>
            </a:extLst>
          </p:cNvPr>
          <p:cNvPicPr>
            <a:picLocks noChangeAspect="1"/>
          </p:cNvPicPr>
          <p:nvPr/>
        </p:nvPicPr>
        <p:blipFill>
          <a:blip r:embed="rId3"/>
          <a:stretch>
            <a:fillRect/>
          </a:stretch>
        </p:blipFill>
        <p:spPr>
          <a:xfrm>
            <a:off x="707390" y="150653"/>
            <a:ext cx="11096849" cy="6556693"/>
          </a:xfrm>
          <a:prstGeom prst="rect">
            <a:avLst/>
          </a:prstGeom>
        </p:spPr>
      </p:pic>
    </p:spTree>
    <p:extLst>
      <p:ext uri="{BB962C8B-B14F-4D97-AF65-F5344CB8AC3E}">
        <p14:creationId xmlns:p14="http://schemas.microsoft.com/office/powerpoint/2010/main" val="1090773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Ampoule">
            <a:extLst>
              <a:ext uri="{FF2B5EF4-FFF2-40B4-BE49-F238E27FC236}">
                <a16:creationId xmlns:a16="http://schemas.microsoft.com/office/drawing/2014/main" id="{6451DBBA-A307-2C40-61A3-B8232505652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86951" y="1793846"/>
            <a:ext cx="3620021" cy="3620021"/>
          </a:xfrm>
          <a:prstGeom prst="rect">
            <a:avLst/>
          </a:prstGeom>
        </p:spPr>
      </p:pic>
      <p:sp>
        <p:nvSpPr>
          <p:cNvPr id="2" name="ZoneTexte 1">
            <a:extLst>
              <a:ext uri="{FF2B5EF4-FFF2-40B4-BE49-F238E27FC236}">
                <a16:creationId xmlns:a16="http://schemas.microsoft.com/office/drawing/2014/main" id="{7339E494-9C1A-F98C-ED1C-DB021C9E1E7A}"/>
              </a:ext>
            </a:extLst>
          </p:cNvPr>
          <p:cNvSpPr txBox="1"/>
          <p:nvPr/>
        </p:nvSpPr>
        <p:spPr>
          <a:xfrm>
            <a:off x="4183380" y="354330"/>
            <a:ext cx="7646670" cy="6503669"/>
          </a:xfrm>
          <a:prstGeom prst="rect">
            <a:avLst/>
          </a:prstGeom>
        </p:spPr>
        <p:txBody>
          <a:bodyPr vert="horz" lIns="91440" tIns="45720" rIns="91440" bIns="45720" rtlCol="0" anchor="ctr">
            <a:normAutofit fontScale="92500" lnSpcReduction="10000"/>
          </a:bodyPr>
          <a:lstStyle/>
          <a:p>
            <a:pPr>
              <a:lnSpc>
                <a:spcPct val="90000"/>
              </a:lnSpc>
              <a:spcAft>
                <a:spcPts val="600"/>
              </a:spcAft>
            </a:pPr>
            <a:r>
              <a:rPr lang="en-US" sz="2800" b="1" dirty="0" err="1">
                <a:solidFill>
                  <a:schemeClr val="tx2"/>
                </a:solidFill>
              </a:rPr>
              <a:t>Objet</a:t>
            </a:r>
            <a:r>
              <a:rPr lang="en-US" sz="2800" b="1" dirty="0">
                <a:solidFill>
                  <a:schemeClr val="tx2"/>
                </a:solidFill>
              </a:rPr>
              <a:t> du CPR :</a:t>
            </a:r>
          </a:p>
          <a:p>
            <a:pPr marL="285750" indent="-228600">
              <a:lnSpc>
                <a:spcPct val="90000"/>
              </a:lnSpc>
              <a:spcAft>
                <a:spcPts val="600"/>
              </a:spcAft>
              <a:buFont typeface="Arial" panose="020B0604020202020204" pitchFamily="34" charset="0"/>
              <a:buChar char="•"/>
            </a:pPr>
            <a:r>
              <a:rPr lang="en-US" sz="2800" dirty="0">
                <a:solidFill>
                  <a:schemeClr val="tx2"/>
                </a:solidFill>
              </a:rPr>
              <a:t>Coordination </a:t>
            </a:r>
            <a:r>
              <a:rPr lang="en-US" sz="2800" dirty="0" err="1">
                <a:solidFill>
                  <a:schemeClr val="tx2"/>
                </a:solidFill>
              </a:rPr>
              <a:t>efficiente</a:t>
            </a:r>
            <a:r>
              <a:rPr lang="en-US" sz="2800" dirty="0">
                <a:solidFill>
                  <a:schemeClr val="tx2"/>
                </a:solidFill>
              </a:rPr>
              <a:t> des études prospectives pour </a:t>
            </a:r>
            <a:r>
              <a:rPr lang="en-US" sz="2800" dirty="0" err="1">
                <a:solidFill>
                  <a:schemeClr val="tx2"/>
                </a:solidFill>
              </a:rPr>
              <a:t>éclairer</a:t>
            </a:r>
            <a:r>
              <a:rPr lang="en-US" sz="2800" dirty="0">
                <a:solidFill>
                  <a:schemeClr val="tx2"/>
                </a:solidFill>
              </a:rPr>
              <a:t> la </a:t>
            </a:r>
            <a:r>
              <a:rPr lang="en-US" sz="2800" dirty="0" err="1">
                <a:solidFill>
                  <a:schemeClr val="tx2"/>
                </a:solidFill>
              </a:rPr>
              <a:t>décision</a:t>
            </a:r>
            <a:r>
              <a:rPr lang="en-US" sz="2800" dirty="0">
                <a:solidFill>
                  <a:schemeClr val="tx2"/>
                </a:solidFill>
              </a:rPr>
              <a:t> </a:t>
            </a:r>
            <a:r>
              <a:rPr lang="en-US" sz="2800" dirty="0" err="1">
                <a:solidFill>
                  <a:schemeClr val="tx2"/>
                </a:solidFill>
              </a:rPr>
              <a:t>publique</a:t>
            </a:r>
            <a:r>
              <a:rPr lang="en-US" sz="2800" dirty="0">
                <a:solidFill>
                  <a:schemeClr val="tx2"/>
                </a:solidFill>
              </a:rPr>
              <a:t> et </a:t>
            </a:r>
            <a:r>
              <a:rPr lang="en-US" sz="2800" dirty="0" err="1">
                <a:solidFill>
                  <a:schemeClr val="tx2"/>
                </a:solidFill>
              </a:rPr>
              <a:t>l’écosystème</a:t>
            </a:r>
            <a:r>
              <a:rPr lang="en-US" sz="2800" dirty="0">
                <a:solidFill>
                  <a:schemeClr val="tx2"/>
                </a:solidFill>
              </a:rPr>
              <a:t> sur le champ de </a:t>
            </a:r>
            <a:r>
              <a:rPr lang="en-US" sz="2800" dirty="0" err="1">
                <a:solidFill>
                  <a:schemeClr val="tx2"/>
                </a:solidFill>
              </a:rPr>
              <a:t>l’emploi</a:t>
            </a:r>
            <a:r>
              <a:rPr lang="en-US" sz="2800" dirty="0">
                <a:solidFill>
                  <a:schemeClr val="tx2"/>
                </a:solidFill>
              </a:rPr>
              <a:t>, la formation et l’orientation </a:t>
            </a:r>
            <a:r>
              <a:rPr lang="en-US" sz="2800" dirty="0" err="1">
                <a:solidFill>
                  <a:schemeClr val="tx2"/>
                </a:solidFill>
              </a:rPr>
              <a:t>professionnelles</a:t>
            </a:r>
            <a:r>
              <a:rPr lang="en-US" sz="2800" dirty="0">
                <a:solidFill>
                  <a:schemeClr val="tx2"/>
                </a:solidFill>
              </a:rPr>
              <a:t> </a:t>
            </a:r>
            <a:r>
              <a:rPr lang="en-US" sz="2800" dirty="0" err="1">
                <a:solidFill>
                  <a:schemeClr val="tx2"/>
                </a:solidFill>
              </a:rPr>
              <a:t>en</a:t>
            </a:r>
            <a:r>
              <a:rPr lang="en-US" sz="2800" dirty="0">
                <a:solidFill>
                  <a:schemeClr val="tx2"/>
                </a:solidFill>
              </a:rPr>
              <a:t> Normandie.</a:t>
            </a:r>
          </a:p>
          <a:p>
            <a:pPr indent="-228600">
              <a:lnSpc>
                <a:spcPct val="90000"/>
              </a:lnSpc>
              <a:spcAft>
                <a:spcPts val="600"/>
              </a:spcAft>
              <a:buFont typeface="Arial" panose="020B0604020202020204" pitchFamily="34" charset="0"/>
              <a:buChar char="•"/>
            </a:pPr>
            <a:endParaRPr lang="en-US" sz="2800" dirty="0">
              <a:solidFill>
                <a:schemeClr val="tx2"/>
              </a:solidFill>
            </a:endParaRPr>
          </a:p>
          <a:p>
            <a:pPr>
              <a:lnSpc>
                <a:spcPct val="90000"/>
              </a:lnSpc>
              <a:spcAft>
                <a:spcPts val="600"/>
              </a:spcAft>
            </a:pPr>
            <a:r>
              <a:rPr lang="en-US" sz="2800" b="1" dirty="0" err="1">
                <a:solidFill>
                  <a:schemeClr val="tx2"/>
                </a:solidFill>
              </a:rPr>
              <a:t>Fonctionnement</a:t>
            </a:r>
            <a:r>
              <a:rPr lang="en-US" sz="2800" b="1" dirty="0">
                <a:solidFill>
                  <a:schemeClr val="tx2"/>
                </a:solidFill>
              </a:rPr>
              <a:t> du CPR :</a:t>
            </a:r>
          </a:p>
          <a:p>
            <a:pPr marL="285750" indent="-228600">
              <a:lnSpc>
                <a:spcPct val="90000"/>
              </a:lnSpc>
              <a:spcAft>
                <a:spcPts val="600"/>
              </a:spcAft>
              <a:buFont typeface="Arial" panose="020B0604020202020204" pitchFamily="34" charset="0"/>
              <a:buChar char="•"/>
            </a:pPr>
            <a:r>
              <a:rPr lang="en-US" sz="2800" dirty="0">
                <a:solidFill>
                  <a:schemeClr val="tx2"/>
                </a:solidFill>
              </a:rPr>
              <a:t>Après validation de </a:t>
            </a:r>
            <a:r>
              <a:rPr lang="en-US" sz="2800" dirty="0" err="1">
                <a:solidFill>
                  <a:schemeClr val="tx2"/>
                </a:solidFill>
              </a:rPr>
              <a:t>sa</a:t>
            </a:r>
            <a:r>
              <a:rPr lang="en-US" sz="2800" dirty="0">
                <a:solidFill>
                  <a:schemeClr val="tx2"/>
                </a:solidFill>
              </a:rPr>
              <a:t> </a:t>
            </a:r>
            <a:r>
              <a:rPr lang="en-US" sz="2800" dirty="0" err="1">
                <a:solidFill>
                  <a:schemeClr val="tx2"/>
                </a:solidFill>
              </a:rPr>
              <a:t>feuille</a:t>
            </a:r>
            <a:r>
              <a:rPr lang="en-US" sz="2800" dirty="0">
                <a:solidFill>
                  <a:schemeClr val="tx2"/>
                </a:solidFill>
              </a:rPr>
              <a:t> de route par le bureau du CREFOP, le CPR </a:t>
            </a:r>
            <a:r>
              <a:rPr lang="en-US" sz="2800" dirty="0" err="1">
                <a:solidFill>
                  <a:schemeClr val="tx2"/>
                </a:solidFill>
              </a:rPr>
              <a:t>rédige</a:t>
            </a:r>
            <a:r>
              <a:rPr lang="en-US" sz="2800" dirty="0">
                <a:solidFill>
                  <a:schemeClr val="tx2"/>
                </a:solidFill>
              </a:rPr>
              <a:t> une note de </a:t>
            </a:r>
            <a:r>
              <a:rPr lang="en-US" sz="2800" dirty="0" err="1">
                <a:solidFill>
                  <a:schemeClr val="tx2"/>
                </a:solidFill>
              </a:rPr>
              <a:t>cadrage</a:t>
            </a:r>
            <a:r>
              <a:rPr lang="en-US" sz="2800" dirty="0">
                <a:solidFill>
                  <a:schemeClr val="tx2"/>
                </a:solidFill>
              </a:rPr>
              <a:t> pour </a:t>
            </a:r>
            <a:r>
              <a:rPr lang="en-US" sz="2800" dirty="0" err="1">
                <a:solidFill>
                  <a:schemeClr val="tx2"/>
                </a:solidFill>
              </a:rPr>
              <a:t>chaque</a:t>
            </a:r>
            <a:r>
              <a:rPr lang="en-US" sz="2800" dirty="0">
                <a:solidFill>
                  <a:schemeClr val="tx2"/>
                </a:solidFill>
              </a:rPr>
              <a:t> demande </a:t>
            </a:r>
            <a:r>
              <a:rPr lang="en-US" sz="2800" dirty="0" err="1">
                <a:solidFill>
                  <a:schemeClr val="tx2"/>
                </a:solidFill>
              </a:rPr>
              <a:t>d’étude</a:t>
            </a:r>
            <a:r>
              <a:rPr lang="en-US" sz="2800" dirty="0">
                <a:solidFill>
                  <a:schemeClr val="tx2"/>
                </a:solidFill>
              </a:rPr>
              <a:t> (identification de la </a:t>
            </a:r>
            <a:r>
              <a:rPr lang="en-US" sz="2800" dirty="0" err="1">
                <a:solidFill>
                  <a:schemeClr val="tx2"/>
                </a:solidFill>
              </a:rPr>
              <a:t>problématique</a:t>
            </a:r>
            <a:r>
              <a:rPr lang="en-US" sz="2800" dirty="0">
                <a:solidFill>
                  <a:schemeClr val="tx2"/>
                </a:solidFill>
              </a:rPr>
              <a:t>), </a:t>
            </a:r>
            <a:r>
              <a:rPr lang="en-US" sz="2800" dirty="0" err="1">
                <a:solidFill>
                  <a:schemeClr val="tx2"/>
                </a:solidFill>
              </a:rPr>
              <a:t>entérine</a:t>
            </a:r>
            <a:r>
              <a:rPr lang="en-US" sz="2800" dirty="0">
                <a:solidFill>
                  <a:schemeClr val="tx2"/>
                </a:solidFill>
              </a:rPr>
              <a:t> les cahiers des charges </a:t>
            </a:r>
            <a:r>
              <a:rPr lang="en-US" sz="2800" dirty="0" err="1">
                <a:solidFill>
                  <a:schemeClr val="tx2"/>
                </a:solidFill>
              </a:rPr>
              <a:t>proposés</a:t>
            </a:r>
            <a:r>
              <a:rPr lang="en-US" sz="2800" dirty="0">
                <a:solidFill>
                  <a:schemeClr val="tx2"/>
                </a:solidFill>
              </a:rPr>
              <a:t> par les </a:t>
            </a:r>
            <a:r>
              <a:rPr lang="en-US" sz="2800" dirty="0" err="1">
                <a:solidFill>
                  <a:schemeClr val="tx2"/>
                </a:solidFill>
              </a:rPr>
              <a:t>opérateurs</a:t>
            </a:r>
            <a:r>
              <a:rPr lang="en-US" sz="2800" dirty="0">
                <a:solidFill>
                  <a:schemeClr val="tx2"/>
                </a:solidFill>
              </a:rPr>
              <a:t> </a:t>
            </a:r>
            <a:r>
              <a:rPr lang="en-US" sz="2800" dirty="0" err="1">
                <a:solidFill>
                  <a:schemeClr val="tx2"/>
                </a:solidFill>
              </a:rPr>
              <a:t>retenus</a:t>
            </a:r>
            <a:r>
              <a:rPr lang="en-US" sz="2800" dirty="0">
                <a:solidFill>
                  <a:schemeClr val="tx2"/>
                </a:solidFill>
              </a:rPr>
              <a:t> pour </a:t>
            </a:r>
            <a:r>
              <a:rPr lang="en-US" sz="2800" dirty="0" err="1">
                <a:solidFill>
                  <a:schemeClr val="tx2"/>
                </a:solidFill>
              </a:rPr>
              <a:t>réaliser</a:t>
            </a:r>
            <a:r>
              <a:rPr lang="en-US" sz="2800" dirty="0">
                <a:solidFill>
                  <a:schemeClr val="tx2"/>
                </a:solidFill>
              </a:rPr>
              <a:t> </a:t>
            </a:r>
            <a:r>
              <a:rPr lang="en-US" sz="2800" dirty="0" err="1">
                <a:solidFill>
                  <a:schemeClr val="tx2"/>
                </a:solidFill>
              </a:rPr>
              <a:t>l’étude</a:t>
            </a:r>
            <a:r>
              <a:rPr lang="en-US" sz="2800" dirty="0">
                <a:solidFill>
                  <a:schemeClr val="tx2"/>
                </a:solidFill>
              </a:rPr>
              <a:t> et pilotage des travaux </a:t>
            </a:r>
            <a:r>
              <a:rPr lang="en-US" sz="2800" dirty="0" err="1">
                <a:solidFill>
                  <a:schemeClr val="tx2"/>
                </a:solidFill>
              </a:rPr>
              <a:t>menés</a:t>
            </a:r>
            <a:r>
              <a:rPr lang="en-US" sz="2800" dirty="0">
                <a:solidFill>
                  <a:schemeClr val="tx2"/>
                </a:solidFill>
              </a:rPr>
              <a:t>. </a:t>
            </a:r>
          </a:p>
          <a:p>
            <a:pPr marL="57150">
              <a:lnSpc>
                <a:spcPct val="90000"/>
              </a:lnSpc>
              <a:spcAft>
                <a:spcPts val="600"/>
              </a:spcAft>
            </a:pPr>
            <a:r>
              <a:rPr lang="en-US" sz="2800" dirty="0">
                <a:solidFill>
                  <a:schemeClr val="tx2"/>
                </a:solidFill>
              </a:rPr>
              <a:t>   Il </a:t>
            </a:r>
            <a:r>
              <a:rPr lang="en-US" sz="2800" dirty="0" err="1">
                <a:solidFill>
                  <a:schemeClr val="tx2"/>
                </a:solidFill>
              </a:rPr>
              <a:t>organise</a:t>
            </a:r>
            <a:r>
              <a:rPr lang="en-US" sz="2800" dirty="0">
                <a:solidFill>
                  <a:schemeClr val="tx2"/>
                </a:solidFill>
              </a:rPr>
              <a:t> un retour de </a:t>
            </a:r>
            <a:r>
              <a:rPr lang="en-US" sz="2800" dirty="0" err="1">
                <a:solidFill>
                  <a:schemeClr val="tx2"/>
                </a:solidFill>
              </a:rPr>
              <a:t>ces</a:t>
            </a:r>
            <a:r>
              <a:rPr lang="en-US" sz="2800" dirty="0">
                <a:solidFill>
                  <a:schemeClr val="tx2"/>
                </a:solidFill>
              </a:rPr>
              <a:t> </a:t>
            </a:r>
            <a:r>
              <a:rPr lang="en-US" sz="2800" dirty="0" err="1">
                <a:solidFill>
                  <a:schemeClr val="tx2"/>
                </a:solidFill>
              </a:rPr>
              <a:t>derniers</a:t>
            </a:r>
            <a:r>
              <a:rPr lang="en-US" sz="2800" dirty="0">
                <a:solidFill>
                  <a:schemeClr val="tx2"/>
                </a:solidFill>
              </a:rPr>
              <a:t> au bureau du   CREFOP et propose les modalités de </a:t>
            </a:r>
            <a:r>
              <a:rPr lang="en-US" sz="2800" dirty="0" err="1">
                <a:solidFill>
                  <a:schemeClr val="tx2"/>
                </a:solidFill>
              </a:rPr>
              <a:t>leur</a:t>
            </a:r>
            <a:r>
              <a:rPr lang="en-US" sz="2800" dirty="0">
                <a:solidFill>
                  <a:schemeClr val="tx2"/>
                </a:solidFill>
              </a:rPr>
              <a:t> diffusion.</a:t>
            </a:r>
          </a:p>
          <a:p>
            <a:pPr marL="285750" indent="-228600">
              <a:lnSpc>
                <a:spcPct val="90000"/>
              </a:lnSpc>
              <a:spcAft>
                <a:spcPts val="600"/>
              </a:spcAft>
              <a:buFont typeface="Arial" panose="020B0604020202020204" pitchFamily="34" charset="0"/>
              <a:buChar char="•"/>
            </a:pPr>
            <a:r>
              <a:rPr lang="en-US" sz="2800" dirty="0">
                <a:solidFill>
                  <a:schemeClr val="tx2"/>
                </a:solidFill>
              </a:rPr>
              <a:t>Le </a:t>
            </a:r>
            <a:r>
              <a:rPr lang="en-US" sz="2800" dirty="0" err="1">
                <a:solidFill>
                  <a:schemeClr val="tx2"/>
                </a:solidFill>
              </a:rPr>
              <a:t>secrétariat</a:t>
            </a:r>
            <a:r>
              <a:rPr lang="en-US" sz="2800" dirty="0">
                <a:solidFill>
                  <a:schemeClr val="tx2"/>
                </a:solidFill>
              </a:rPr>
              <a:t> du </a:t>
            </a:r>
            <a:r>
              <a:rPr lang="en-US" sz="2800" dirty="0" err="1">
                <a:solidFill>
                  <a:schemeClr val="tx2"/>
                </a:solidFill>
              </a:rPr>
              <a:t>Comité</a:t>
            </a:r>
            <a:r>
              <a:rPr lang="en-US" sz="2800" dirty="0">
                <a:solidFill>
                  <a:schemeClr val="tx2"/>
                </a:solidFill>
              </a:rPr>
              <a:t> Régional de la Prospective </a:t>
            </a:r>
            <a:r>
              <a:rPr lang="en-US" sz="2800" dirty="0" err="1">
                <a:solidFill>
                  <a:schemeClr val="tx2"/>
                </a:solidFill>
              </a:rPr>
              <a:t>relève</a:t>
            </a:r>
            <a:r>
              <a:rPr lang="en-US" sz="2800" dirty="0">
                <a:solidFill>
                  <a:schemeClr val="tx2"/>
                </a:solidFill>
              </a:rPr>
              <a:t> de la </a:t>
            </a:r>
            <a:r>
              <a:rPr lang="en-US" sz="2800" dirty="0" err="1">
                <a:solidFill>
                  <a:schemeClr val="tx2"/>
                </a:solidFill>
              </a:rPr>
              <a:t>Région</a:t>
            </a:r>
            <a:r>
              <a:rPr lang="en-US" sz="2800" dirty="0">
                <a:solidFill>
                  <a:schemeClr val="tx2"/>
                </a:solidFill>
              </a:rPr>
              <a:t> (DPCTA).</a:t>
            </a:r>
          </a:p>
          <a:p>
            <a:pPr indent="-228600">
              <a:lnSpc>
                <a:spcPct val="90000"/>
              </a:lnSpc>
              <a:spcAft>
                <a:spcPts val="600"/>
              </a:spcAft>
              <a:buFont typeface="Arial" panose="020B0604020202020204" pitchFamily="34" charset="0"/>
              <a:buChar char="•"/>
            </a:pPr>
            <a:endParaRPr lang="en-US" sz="1000" dirty="0">
              <a:solidFill>
                <a:schemeClr val="tx2"/>
              </a:solidFill>
            </a:endParaRPr>
          </a:p>
        </p:txBody>
      </p:sp>
      <p:grpSp>
        <p:nvGrpSpPr>
          <p:cNvPr id="13" name="Group 12">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4" name="Freeform: Shape 13">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645382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591344"/>
            <a:ext cx="3200400" cy="5585619"/>
          </a:xfrm>
        </p:spPr>
        <p:txBody>
          <a:bodyPr>
            <a:normAutofit/>
          </a:bodyPr>
          <a:lstStyle/>
          <a:p>
            <a:r>
              <a:rPr lang="fr-FR" sz="3400">
                <a:solidFill>
                  <a:srgbClr val="FFFFFF"/>
                </a:solidFill>
              </a:rPr>
              <a:t>Approche méthodologique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7057858" cy="5843746"/>
          </a:xfrm>
        </p:spPr>
        <p:txBody>
          <a:bodyPr anchor="ctr">
            <a:normAutofit/>
          </a:bodyPr>
          <a:lstStyle/>
          <a:p>
            <a:pPr marL="285750">
              <a:spcAft>
                <a:spcPts val="600"/>
              </a:spcAft>
            </a:pPr>
            <a:r>
              <a:rPr lang="fr-FR" sz="1800" dirty="0"/>
              <a:t>multidimensionnelle, intégrant une analyse du marché du travail (économique) et du rapport au travail (sociologique);</a:t>
            </a:r>
          </a:p>
          <a:p>
            <a:r>
              <a:rPr lang="fr-FR" sz="1800" dirty="0"/>
              <a:t>Identifier des critères de choix des thématiques ;</a:t>
            </a:r>
          </a:p>
          <a:p>
            <a:r>
              <a:rPr lang="fr-FR" sz="1800" dirty="0"/>
              <a:t>identification de la problématique, sujet de l’étude ;</a:t>
            </a:r>
          </a:p>
          <a:p>
            <a:r>
              <a:rPr lang="fr-FR" sz="1800" dirty="0"/>
              <a:t>Travailler sur les besoins en étude non couverts, les secteurs / filières peu investis ;</a:t>
            </a:r>
          </a:p>
          <a:p>
            <a:r>
              <a:rPr lang="fr-FR" sz="1800" dirty="0"/>
              <a:t>Prendre en compte les résultats de l’évaluation du CPRDFOP, les études existantes tant au niveau national que régional en lien avec les thématiques retenues ;</a:t>
            </a:r>
          </a:p>
          <a:p>
            <a:r>
              <a:rPr lang="fr-FR" sz="1800" dirty="0"/>
              <a:t>Intégrer les transitions ;</a:t>
            </a:r>
          </a:p>
          <a:p>
            <a:r>
              <a:rPr lang="fr-FR" sz="1800" dirty="0"/>
              <a:t>Articuler avec d’autres études ;</a:t>
            </a:r>
          </a:p>
          <a:p>
            <a:r>
              <a:rPr lang="fr-FR" sz="1800" dirty="0"/>
              <a:t>Veiller au choix des échelles de temps et aux territoires considérés ;</a:t>
            </a:r>
          </a:p>
          <a:p>
            <a:r>
              <a:rPr lang="fr-FR" sz="1800" dirty="0"/>
              <a:t>Réfléchir au format de l’étude pour faciliter sa valorisation ;</a:t>
            </a:r>
          </a:p>
          <a:p>
            <a:r>
              <a:rPr lang="fr-FR" sz="1800" dirty="0"/>
              <a:t>Veiller à la qualité des données en vue de permettre des comparaisons, de la complémentarité avec d’autres études.</a:t>
            </a:r>
          </a:p>
          <a:p>
            <a:endParaRPr lang="fr-FR"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686834" y="1153572"/>
            <a:ext cx="3200400"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kern="1200">
                <a:solidFill>
                  <a:srgbClr val="FFFFFF"/>
                </a:solidFill>
                <a:latin typeface="+mj-lt"/>
                <a:ea typeface="+mj-ea"/>
                <a:cs typeface="+mj-cs"/>
              </a:rPr>
              <a:t>Installation du comité de la prospective régionale le 15 janvier 2026 </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7371312" cy="5585619"/>
          </a:xfrm>
        </p:spPr>
        <p:txBody>
          <a:bodyPr vert="horz" lIns="91440" tIns="45720" rIns="91440" bIns="45720" rtlCol="0" anchor="ctr">
            <a:normAutofit lnSpcReduction="10000"/>
          </a:bodyPr>
          <a:lstStyle/>
          <a:p>
            <a:endParaRPr lang="en-US" dirty="0"/>
          </a:p>
          <a:p>
            <a:r>
              <a:rPr lang="en-US" dirty="0"/>
              <a:t>Elaboration d’un projet de </a:t>
            </a:r>
            <a:r>
              <a:rPr lang="en-US" dirty="0" err="1"/>
              <a:t>feuille</a:t>
            </a:r>
            <a:r>
              <a:rPr lang="en-US" dirty="0"/>
              <a:t> de route 2026 pour </a:t>
            </a:r>
            <a:r>
              <a:rPr lang="en-US" dirty="0" err="1"/>
              <a:t>présentation</a:t>
            </a:r>
            <a:r>
              <a:rPr lang="en-US" dirty="0"/>
              <a:t> au bureau du CREFOP et validation par </a:t>
            </a:r>
            <a:r>
              <a:rPr lang="en-US" dirty="0" err="1"/>
              <a:t>celui</a:t>
            </a:r>
            <a:r>
              <a:rPr lang="en-US" dirty="0"/>
              <a:t>-ci (</a:t>
            </a:r>
            <a:r>
              <a:rPr lang="en-US" dirty="0" err="1"/>
              <a:t>gouvernance</a:t>
            </a:r>
            <a:r>
              <a:rPr lang="en-US" dirty="0"/>
              <a:t>, </a:t>
            </a:r>
            <a:r>
              <a:rPr lang="en-US" dirty="0" err="1"/>
              <a:t>organisation</a:t>
            </a:r>
            <a:r>
              <a:rPr lang="en-US" dirty="0"/>
              <a:t> et pilotage)</a:t>
            </a:r>
          </a:p>
          <a:p>
            <a:r>
              <a:rPr lang="en-US" dirty="0"/>
              <a:t>Identification de </a:t>
            </a:r>
            <a:r>
              <a:rPr lang="en-US" dirty="0" err="1"/>
              <a:t>thématiques</a:t>
            </a:r>
            <a:r>
              <a:rPr lang="en-US" dirty="0"/>
              <a:t> </a:t>
            </a:r>
            <a:r>
              <a:rPr lang="en-US" dirty="0" err="1"/>
              <a:t>d’étude</a:t>
            </a:r>
            <a:r>
              <a:rPr lang="en-US" dirty="0"/>
              <a:t> pour 2026 à </a:t>
            </a:r>
            <a:r>
              <a:rPr lang="en-US" dirty="0" err="1"/>
              <a:t>partir</a:t>
            </a:r>
            <a:r>
              <a:rPr lang="en-US" dirty="0"/>
              <a:t> des propositions des </a:t>
            </a:r>
            <a:r>
              <a:rPr lang="en-US" dirty="0" err="1"/>
              <a:t>membres</a:t>
            </a:r>
            <a:r>
              <a:rPr lang="en-US" dirty="0"/>
              <a:t> du CPR,</a:t>
            </a:r>
          </a:p>
          <a:p>
            <a:r>
              <a:rPr lang="en-US" dirty="0"/>
              <a:t>Identification des </a:t>
            </a:r>
            <a:r>
              <a:rPr lang="en-US" dirty="0" err="1"/>
              <a:t>critères</a:t>
            </a:r>
            <a:r>
              <a:rPr lang="en-US" dirty="0"/>
              <a:t> de choix de la </a:t>
            </a:r>
            <a:r>
              <a:rPr lang="en-US" dirty="0" err="1"/>
              <a:t>thématique</a:t>
            </a:r>
            <a:r>
              <a:rPr lang="en-US" dirty="0"/>
              <a:t>,</a:t>
            </a:r>
          </a:p>
          <a:p>
            <a:r>
              <a:rPr lang="en-US" dirty="0" err="1"/>
              <a:t>Problématisation</a:t>
            </a:r>
            <a:r>
              <a:rPr lang="en-US" dirty="0"/>
              <a:t> de la question prospective à </a:t>
            </a:r>
            <a:r>
              <a:rPr lang="en-US" dirty="0" err="1"/>
              <a:t>partir</a:t>
            </a:r>
            <a:r>
              <a:rPr lang="en-US" dirty="0"/>
              <a:t> des trois </a:t>
            </a:r>
            <a:r>
              <a:rPr lang="en-US" dirty="0" err="1"/>
              <a:t>approches</a:t>
            </a:r>
            <a:r>
              <a:rPr lang="en-US" dirty="0"/>
              <a:t> (</a:t>
            </a:r>
            <a:r>
              <a:rPr lang="en-US" dirty="0" err="1"/>
              <a:t>économique</a:t>
            </a:r>
            <a:r>
              <a:rPr lang="en-US" dirty="0"/>
              <a:t>, </a:t>
            </a:r>
            <a:r>
              <a:rPr lang="en-US" dirty="0" err="1"/>
              <a:t>sociologique</a:t>
            </a:r>
            <a:r>
              <a:rPr lang="en-US" dirty="0"/>
              <a:t> et </a:t>
            </a:r>
            <a:r>
              <a:rPr lang="en-US" dirty="0" err="1"/>
              <a:t>méthodologique</a:t>
            </a:r>
            <a:r>
              <a:rPr lang="en-US"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028AD66-1391-79BA-E3FE-205BD28C0EED}"/>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A0A93DE-6D0B-26F4-E6C9-1492902EF6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A1026BB-A9DB-923C-537F-0FED464C0A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3">
            <a:extLst>
              <a:ext uri="{FF2B5EF4-FFF2-40B4-BE49-F238E27FC236}">
                <a16:creationId xmlns:a16="http://schemas.microsoft.com/office/drawing/2014/main" id="{0F8F1F15-9A36-41B4-9DFE-BE8185998C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3C1C62F9-7A71-CDEE-1EDC-4EDF831D6D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84492738-E89D-081C-83C0-30AD1A63B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98B4989A-ED57-9DB1-FB9E-5EA0F1B2F3AB}"/>
              </a:ext>
            </a:extLst>
          </p:cNvPr>
          <p:cNvSpPr>
            <a:spLocks noGrp="1"/>
          </p:cNvSpPr>
          <p:nvPr>
            <p:ph type="title"/>
          </p:nvPr>
        </p:nvSpPr>
        <p:spPr>
          <a:xfrm>
            <a:off x="3540143" y="2053457"/>
            <a:ext cx="7644627" cy="2751086"/>
          </a:xfrm>
        </p:spPr>
        <p:txBody>
          <a:bodyPr vert="horz" lIns="91440" tIns="45720" rIns="91440" bIns="45720" rtlCol="0" anchor="b">
            <a:normAutofit/>
          </a:bodyPr>
          <a:lstStyle/>
          <a:p>
            <a:pPr algn="r"/>
            <a:r>
              <a:rPr lang="en-US" sz="6000" i="1" dirty="0"/>
              <a:t>Proposition de </a:t>
            </a:r>
            <a:br>
              <a:rPr lang="en-US" sz="6000" i="1" dirty="0"/>
            </a:br>
            <a:r>
              <a:rPr lang="en-US" sz="6000" i="1" dirty="0" err="1"/>
              <a:t>sujets</a:t>
            </a:r>
            <a:r>
              <a:rPr lang="en-US" sz="6000" i="1" dirty="0"/>
              <a:t> à </a:t>
            </a:r>
            <a:r>
              <a:rPr lang="en-US" sz="6000" i="1" dirty="0" err="1"/>
              <a:t>investir</a:t>
            </a:r>
            <a:br>
              <a:rPr lang="en-US" sz="6000" i="1" kern="1200" dirty="0">
                <a:solidFill>
                  <a:schemeClr val="tx1"/>
                </a:solidFill>
                <a:latin typeface="+mj-lt"/>
                <a:ea typeface="+mj-ea"/>
                <a:cs typeface="+mj-cs"/>
              </a:rPr>
            </a:br>
            <a:endParaRPr lang="en-US" sz="6000" i="1" kern="1200" dirty="0">
              <a:solidFill>
                <a:schemeClr val="tx1"/>
              </a:solidFill>
              <a:latin typeface="+mj-lt"/>
              <a:ea typeface="+mj-ea"/>
              <a:cs typeface="+mj-cs"/>
            </a:endParaRPr>
          </a:p>
        </p:txBody>
      </p:sp>
    </p:spTree>
    <p:extLst>
      <p:ext uri="{BB962C8B-B14F-4D97-AF65-F5344CB8AC3E}">
        <p14:creationId xmlns:p14="http://schemas.microsoft.com/office/powerpoint/2010/main" val="4097195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1B856F40948B4B885E040E268D4F42" ma:contentTypeVersion="7" ma:contentTypeDescription="Crée un document." ma:contentTypeScope="" ma:versionID="17326226a0a56ca73688ab0832d97a04">
  <xsd:schema xmlns:xsd="http://www.w3.org/2001/XMLSchema" xmlns:xs="http://www.w3.org/2001/XMLSchema" xmlns:p="http://schemas.microsoft.com/office/2006/metadata/properties" xmlns:ns2="2674caae-a719-4adb-b974-91f92cd42080" targetNamespace="http://schemas.microsoft.com/office/2006/metadata/properties" ma:root="true" ma:fieldsID="834ca44c3163c5ad97d162a625e5eb07" ns2:_="">
    <xsd:import namespace="2674caae-a719-4adb-b974-91f92cd4208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74caae-a719-4adb-b974-91f92cd420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F29A706-4641-4813-B6DD-8DB1E52D0918}"/>
</file>

<file path=customXml/itemProps2.xml><?xml version="1.0" encoding="utf-8"?>
<ds:datastoreItem xmlns:ds="http://schemas.openxmlformats.org/officeDocument/2006/customXml" ds:itemID="{55F793DE-0C89-49EB-80B7-4F4D1B525374}"/>
</file>

<file path=customXml/itemProps3.xml><?xml version="1.0" encoding="utf-8"?>
<ds:datastoreItem xmlns:ds="http://schemas.openxmlformats.org/officeDocument/2006/customXml" ds:itemID="{92153880-2784-411C-B76A-3B754772D676}"/>
</file>

<file path=docProps/app.xml><?xml version="1.0" encoding="utf-8"?>
<Properties xmlns="http://schemas.openxmlformats.org/officeDocument/2006/extended-properties" xmlns:vt="http://schemas.openxmlformats.org/officeDocument/2006/docPropsVTypes">
  <TotalTime>425</TotalTime>
  <Words>2000</Words>
  <Application>Microsoft Office PowerPoint</Application>
  <PresentationFormat>Grand écran</PresentationFormat>
  <Paragraphs>193</Paragraphs>
  <Slides>17</Slides>
  <Notes>2</Notes>
  <HiddenSlides>1</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17</vt:i4>
      </vt:variant>
    </vt:vector>
  </HeadingPairs>
  <TitlesOfParts>
    <vt:vector size="25" baseType="lpstr">
      <vt:lpstr>Aptos</vt:lpstr>
      <vt:lpstr>Aptos Display</vt:lpstr>
      <vt:lpstr>Arial</vt:lpstr>
      <vt:lpstr>Avenir Next LT Pro Light</vt:lpstr>
      <vt:lpstr>Calibri</vt:lpstr>
      <vt:lpstr>Symbol</vt:lpstr>
      <vt:lpstr>Wingdings</vt:lpstr>
      <vt:lpstr>Thème Office</vt:lpstr>
      <vt:lpstr>Présentation PowerPoint</vt:lpstr>
      <vt:lpstr>Présentation PowerPoint</vt:lpstr>
      <vt:lpstr>Gouvernance et  organisation du  Comité de la Prospective Régionale (CPR)</vt:lpstr>
      <vt:lpstr>Le bureau du CREFOP pilote la stratégie régionale prospective via un comité dédié :</vt:lpstr>
      <vt:lpstr>Présentation PowerPoint</vt:lpstr>
      <vt:lpstr>Présentation PowerPoint</vt:lpstr>
      <vt:lpstr>Approche méthodologique </vt:lpstr>
      <vt:lpstr>Présentation PowerPoint</vt:lpstr>
      <vt:lpstr>Proposition de  sujets à investir </vt:lpstr>
      <vt:lpstr>Présentation PowerPoint</vt:lpstr>
      <vt:lpstr>Critères de priorisation des études  </vt:lpstr>
      <vt:lpstr>Calendrier Proposé</vt:lpstr>
      <vt:lpstr>Focus sur le métier  de technicien de  maintenance </vt:lpstr>
      <vt:lpstr>Présentation PowerPoint</vt:lpstr>
      <vt:lpstr>Instruction de ce sujet selon la grille de critères</vt:lpstr>
      <vt:lpstr>Problématisation </vt:lpstr>
      <vt:lpstr>Présentation PowerPoint</vt:lpstr>
    </vt:vector>
  </TitlesOfParts>
  <Company>Region NORMANDIE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CALANDRE Angélique</dc:creator>
  <cp:lastModifiedBy>Céline Le Méhauté</cp:lastModifiedBy>
  <cp:revision>52</cp:revision>
  <dcterms:created xsi:type="dcterms:W3CDTF">2025-06-17T12:44:45Z</dcterms:created>
  <dcterms:modified xsi:type="dcterms:W3CDTF">2026-03-31T08:38:16Z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094c1fb-3db8-4cce-b079-9b022302847f_Enabled">
    <vt:lpwstr>true</vt:lpwstr>
  </property>
  <property fmtid="{D5CDD505-2E9C-101B-9397-08002B2CF9AE}" pid="3" name="MSIP_Label_3094c1fb-3db8-4cce-b079-9b022302847f_SetDate">
    <vt:lpwstr>2026-03-27T14:55:40Z</vt:lpwstr>
  </property>
  <property fmtid="{D5CDD505-2E9C-101B-9397-08002B2CF9AE}" pid="4" name="MSIP_Label_3094c1fb-3db8-4cce-b079-9b022302847f_Method">
    <vt:lpwstr>Standard</vt:lpwstr>
  </property>
  <property fmtid="{D5CDD505-2E9C-101B-9397-08002B2CF9AE}" pid="5" name="MSIP_Label_3094c1fb-3db8-4cce-b079-9b022302847f_Name">
    <vt:lpwstr>[Prod v5] C1 - Standard</vt:lpwstr>
  </property>
  <property fmtid="{D5CDD505-2E9C-101B-9397-08002B2CF9AE}" pid="6" name="MSIP_Label_3094c1fb-3db8-4cce-b079-9b022302847f_SiteId">
    <vt:lpwstr>035e5292-5a25-4509-bb08-a555f7d31a8b</vt:lpwstr>
  </property>
  <property fmtid="{D5CDD505-2E9C-101B-9397-08002B2CF9AE}" pid="7" name="MSIP_Label_3094c1fb-3db8-4cce-b079-9b022302847f_ActionId">
    <vt:lpwstr>f9963eda-d6ca-4832-89f9-0c7525cd8be1</vt:lpwstr>
  </property>
  <property fmtid="{D5CDD505-2E9C-101B-9397-08002B2CF9AE}" pid="8" name="MSIP_Label_3094c1fb-3db8-4cce-b079-9b022302847f_ContentBits">
    <vt:lpwstr>0</vt:lpwstr>
  </property>
  <property fmtid="{D5CDD505-2E9C-101B-9397-08002B2CF9AE}" pid="9" name="MSIP_Label_3094c1fb-3db8-4cce-b079-9b022302847f_Tag">
    <vt:lpwstr>10, 3, 0, 1</vt:lpwstr>
  </property>
  <property fmtid="{D5CDD505-2E9C-101B-9397-08002B2CF9AE}" pid="10" name="ContentTypeId">
    <vt:lpwstr>0x010100AB1B856F40948B4B885E040E268D4F42</vt:lpwstr>
  </property>
</Properties>
</file>