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77" r:id="rId2"/>
    <p:sldId id="265" r:id="rId3"/>
    <p:sldId id="284" r:id="rId4"/>
    <p:sldId id="355" r:id="rId5"/>
    <p:sldId id="358" r:id="rId6"/>
    <p:sldId id="332" r:id="rId7"/>
    <p:sldId id="333" r:id="rId8"/>
    <p:sldId id="334" r:id="rId9"/>
    <p:sldId id="337" r:id="rId10"/>
    <p:sldId id="336" r:id="rId11"/>
    <p:sldId id="356" r:id="rId12"/>
    <p:sldId id="340" r:id="rId13"/>
    <p:sldId id="343" r:id="rId14"/>
    <p:sldId id="346" r:id="rId15"/>
    <p:sldId id="351" r:id="rId16"/>
    <p:sldId id="357" r:id="rId17"/>
    <p:sldId id="359" r:id="rId18"/>
    <p:sldId id="353" r:id="rId19"/>
    <p:sldId id="354" r:id="rId20"/>
    <p:sldId id="287" r:id="rId2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88620" autoAdjust="0"/>
  </p:normalViewPr>
  <p:slideViewPr>
    <p:cSldViewPr snapToGrid="0">
      <p:cViewPr varScale="1">
        <p:scale>
          <a:sx n="94" d="100"/>
          <a:sy n="94" d="100"/>
        </p:scale>
        <p:origin x="180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94D43-882B-4065-89E7-E8142B53BC4A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BCFF7-394D-47D9-9B50-E58C068ED2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769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427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6FD97-C97F-5380-75D9-DE7AF0F1B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01AC873-06D0-A0C1-29E0-B4B67C1556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947CE10-F02E-34D1-DF15-34D3A94746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endParaRPr lang="fr-F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fr-FR" dirty="0"/>
              <a:t>Adeline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A9577F-7BB6-89A1-2787-47571E27C2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803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1EE95-E712-A226-0890-7D911290A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0A3B2DF-A071-B2A3-398F-849867EC46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160DE9F-6D0A-BD0C-9FBC-BB6F4D20A4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Guillaume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737F8CF-438E-5128-6EFA-EC54605C26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38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1C91D-9D35-9120-1922-A0C8FE716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5493373-A0B7-7ED1-A099-82B2122AAD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BC408FF-3DC6-8EA3-D427-DF2E06FDA7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Adeline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0E3E21-A44C-DE55-AAE0-81583F99F5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1858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CECAA-AD3A-D3A8-BBD3-5F55BF302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0BFF5BC-7E43-8983-11B4-7415379802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E218360-598B-5B34-499E-1A1CC16994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Adeline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6C096F-6F96-36C5-2F0E-24BE363080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738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2830A-9D9E-1814-87FE-8BD9F9AA1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C97D6DA-09A5-F800-0594-2A4502CFA1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F16135D-A465-0922-FAC5-183F97920A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Adeline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A62947-67D6-E5CA-BB2B-B628508B2C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662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E0B50-8846-9CB9-1950-9194E0D10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455894D-904C-C0C2-2AEF-FABFDE53B2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4832201-C049-2C30-43A1-3B4AA81C21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Guillaume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E3F002E-85CE-849F-0CF7-3EF5A4C631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1785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81A22-0BEF-4CA4-2FCE-853A90810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EA9E56F-737E-5589-D60D-0C95AC286B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8247159-931E-C958-10CF-931A76C0DD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r>
              <a:rPr lang="fr-FR" sz="12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Guillaume</a:t>
            </a:r>
            <a:endParaRPr lang="fr-F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417A703-350A-AC64-E967-90B73191C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896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/>
              <a:t>Pourquoi prioriser sur les DE les plus éloignés : budget + la typologie du public inscrit à FT =&gt; plus éloigné + inscription de l’ensemble des BRSA</a:t>
            </a:r>
          </a:p>
          <a:p>
            <a:pPr marL="171450" indent="-171450">
              <a:buFontTx/>
              <a:buChar char="-"/>
            </a:pPr>
            <a:r>
              <a:rPr lang="fr-FR" dirty="0"/>
              <a:t>Nouvelle gouvernance pour =&gt; mieux identifier les besoins de recrutement sur les territoires / volonté toujours accrue depuis 2017, de territorialiser au mieux l’action par rapport aux entreprises qui composent le territoire et les caractéristiques locales qui composent la demande d’emploi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164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Objectif : expliquer ce qu’est un SPRFP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SPRFP :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dirty="0"/>
              <a:t>Ce qui s’impose à la Région =&gt; le socle minimal sur lequel la Région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dirty="0"/>
              <a:t>Les Régions peuvent aller au-delà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Le SPRFP constitue le cadre de notre politique : il traduit nos ambitions et nos objectifs en matière de formation </a:t>
            </a:r>
            <a:r>
              <a:rPr lang="fr-FR" dirty="0" err="1"/>
              <a:t>professionnele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512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Statistiques : 10 % des personnes âgées de 18 à 64 ans éprouvent des difficultés dans les domaines fondamentaux de l’écrit</a:t>
            </a: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Statistiques : 70,5 % des femmes en activité se répartissent dans cinq familles professionnelles</a:t>
            </a: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endParaRPr lang="fr-F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455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A6D96-DFCE-4518-6551-C1E50ED30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E83A648-08A6-FBF1-5223-EF073FF06B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81BFCA6-F2B8-AFDC-D244-47EA8612DD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1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  <a:defRPr/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Handicap : mobilisation outils dédiés de l’Agefiph pour accompagner la mise en accessibilité au sens global (notamment pédagogique) des OF</a:t>
            </a: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endParaRPr lang="fr-F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Détenus : Statistiques : de 254 à 633 détenus en formation entre 2020 et 2024</a:t>
            </a: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endParaRPr lang="fr-F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endParaRPr lang="fr-F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75E764-0006-A776-81BC-406FB0A2F3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044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Adeline</a:t>
            </a:r>
          </a:p>
          <a:p>
            <a:r>
              <a:rPr lang="fr-FR" dirty="0"/>
              <a:t>Equité =&gt; accès à l’offre de formation sans discrimination</a:t>
            </a:r>
          </a:p>
          <a:p>
            <a:r>
              <a:rPr lang="fr-FR" dirty="0"/>
              <a:t>Continuité =&gt; réponse tout au long de l’année pour accéder à une offre de formation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888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B0223-3E97-80C8-FDDE-B7C20DC39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818AA54-FC90-FD8E-6404-D18C39F3FA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A377205-BACB-E712-FEFD-C09259AFF0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endParaRPr lang="fr-F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fr-FR" dirty="0"/>
              <a:t>Adeline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F1C6B0-156D-10CF-C7B1-AF0556E61D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734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1DDB4-A3BD-6BD5-4562-11923DC3E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EC9CF88-995E-76FB-603D-9E7F84D9D1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3964EDD-FC69-2614-3386-4762A0DD9B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Guillaume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Objectif : </a:t>
            </a:r>
            <a:r>
              <a:rPr lang="fr-FR" sz="12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Amélioration de la productivité et de la compétitivité des entreprises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1A8F02-05A8-ACD3-78CC-004474F6BB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45709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6D3B6-085E-DAEB-5FB4-799EB1B42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F404463-EB8B-1B5B-A677-FBF628DCA2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816EC60-E21F-C635-E0F1-02B0EFC57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1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  <a:defRPr/>
            </a:pPr>
            <a:r>
              <a:rPr lang="fr-FR" dirty="0"/>
              <a:t>Guillaume</a:t>
            </a: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None/>
              <a:tabLst>
                <a:tab pos="914400" algn="l"/>
              </a:tabLst>
            </a:pPr>
            <a:endParaRPr lang="fr-F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C5AF797-278F-D1F3-3C91-DF74DB2639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205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476" y="1420284"/>
            <a:ext cx="4210050" cy="9800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1" y="2590800"/>
            <a:ext cx="34671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7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4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2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6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1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5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421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0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90925" y="183094"/>
            <a:ext cx="1114425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650" y="183094"/>
            <a:ext cx="3260725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8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3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254" y="2937934"/>
            <a:ext cx="4210050" cy="908050"/>
          </a:xfrm>
        </p:spPr>
        <p:txBody>
          <a:bodyPr anchor="t"/>
          <a:lstStyle>
            <a:lvl1pPr algn="l">
              <a:defRPr sz="181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1254" y="1937811"/>
            <a:ext cx="4210050" cy="1000125"/>
          </a:xfrm>
        </p:spPr>
        <p:txBody>
          <a:bodyPr anchor="b"/>
          <a:lstStyle>
            <a:lvl1pPr marL="0" indent="0">
              <a:buNone/>
              <a:defRPr sz="907">
                <a:solidFill>
                  <a:schemeClr val="tx1">
                    <a:tint val="75000"/>
                  </a:schemeClr>
                </a:solidFill>
              </a:defRPr>
            </a:lvl1pPr>
            <a:lvl2pPr marL="207396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2pPr>
            <a:lvl3pPr marL="414793" indent="0">
              <a:buNone/>
              <a:defRPr sz="726">
                <a:solidFill>
                  <a:schemeClr val="tx1">
                    <a:tint val="75000"/>
                  </a:schemeClr>
                </a:solidFill>
              </a:defRPr>
            </a:lvl3pPr>
            <a:lvl4pPr marL="622189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4pPr>
            <a:lvl5pPr marL="829585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5pPr>
            <a:lvl6pPr marL="1036981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6pPr>
            <a:lvl7pPr marL="1244378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7pPr>
            <a:lvl8pPr marL="1451774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8pPr>
            <a:lvl9pPr marL="1659170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9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650" y="1066801"/>
            <a:ext cx="2187575" cy="3017309"/>
          </a:xfrm>
        </p:spPr>
        <p:txBody>
          <a:bodyPr/>
          <a:lstStyle>
            <a:lvl1pPr>
              <a:defRPr sz="1270"/>
            </a:lvl1pPr>
            <a:lvl2pPr>
              <a:defRPr sz="1089"/>
            </a:lvl2pPr>
            <a:lvl3pPr>
              <a:defRPr sz="907"/>
            </a:lvl3pPr>
            <a:lvl4pPr>
              <a:defRPr sz="816"/>
            </a:lvl4pPr>
            <a:lvl5pPr>
              <a:defRPr sz="816"/>
            </a:lvl5pPr>
            <a:lvl6pPr>
              <a:defRPr sz="816"/>
            </a:lvl6pPr>
            <a:lvl7pPr>
              <a:defRPr sz="816"/>
            </a:lvl7pPr>
            <a:lvl8pPr>
              <a:defRPr sz="816"/>
            </a:lvl8pPr>
            <a:lvl9pPr>
              <a:defRPr sz="8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7775" y="1066801"/>
            <a:ext cx="2187575" cy="3017309"/>
          </a:xfrm>
        </p:spPr>
        <p:txBody>
          <a:bodyPr/>
          <a:lstStyle>
            <a:lvl1pPr>
              <a:defRPr sz="1270"/>
            </a:lvl1pPr>
            <a:lvl2pPr>
              <a:defRPr sz="1089"/>
            </a:lvl2pPr>
            <a:lvl3pPr>
              <a:defRPr sz="907"/>
            </a:lvl3pPr>
            <a:lvl4pPr>
              <a:defRPr sz="816"/>
            </a:lvl4pPr>
            <a:lvl5pPr>
              <a:defRPr sz="816"/>
            </a:lvl5pPr>
            <a:lvl6pPr>
              <a:defRPr sz="816"/>
            </a:lvl6pPr>
            <a:lvl7pPr>
              <a:defRPr sz="816"/>
            </a:lvl7pPr>
            <a:lvl8pPr>
              <a:defRPr sz="816"/>
            </a:lvl8pPr>
            <a:lvl9pPr>
              <a:defRPr sz="8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6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50" y="1023409"/>
            <a:ext cx="2188435" cy="426508"/>
          </a:xfrm>
        </p:spPr>
        <p:txBody>
          <a:bodyPr anchor="b"/>
          <a:lstStyle>
            <a:lvl1pPr marL="0" indent="0">
              <a:buNone/>
              <a:defRPr sz="1089" b="1"/>
            </a:lvl1pPr>
            <a:lvl2pPr marL="207396" indent="0">
              <a:buNone/>
              <a:defRPr sz="907" b="1"/>
            </a:lvl2pPr>
            <a:lvl3pPr marL="414793" indent="0">
              <a:buNone/>
              <a:defRPr sz="816" b="1"/>
            </a:lvl3pPr>
            <a:lvl4pPr marL="622189" indent="0">
              <a:buNone/>
              <a:defRPr sz="726" b="1"/>
            </a:lvl4pPr>
            <a:lvl5pPr marL="829585" indent="0">
              <a:buNone/>
              <a:defRPr sz="726" b="1"/>
            </a:lvl5pPr>
            <a:lvl6pPr marL="1036981" indent="0">
              <a:buNone/>
              <a:defRPr sz="726" b="1"/>
            </a:lvl6pPr>
            <a:lvl7pPr marL="1244378" indent="0">
              <a:buNone/>
              <a:defRPr sz="726" b="1"/>
            </a:lvl7pPr>
            <a:lvl8pPr marL="1451774" indent="0">
              <a:buNone/>
              <a:defRPr sz="726" b="1"/>
            </a:lvl8pPr>
            <a:lvl9pPr marL="1659170" indent="0">
              <a:buNone/>
              <a:defRPr sz="7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650" y="1449918"/>
            <a:ext cx="2188435" cy="2634192"/>
          </a:xfrm>
        </p:spPr>
        <p:txBody>
          <a:bodyPr/>
          <a:lstStyle>
            <a:lvl1pPr>
              <a:defRPr sz="1089"/>
            </a:lvl1pPr>
            <a:lvl2pPr>
              <a:defRPr sz="907"/>
            </a:lvl2pPr>
            <a:lvl3pPr>
              <a:defRPr sz="816"/>
            </a:lvl3pPr>
            <a:lvl4pPr>
              <a:defRPr sz="726"/>
            </a:lvl4pPr>
            <a:lvl5pPr>
              <a:defRPr sz="726"/>
            </a:lvl5pPr>
            <a:lvl6pPr>
              <a:defRPr sz="726"/>
            </a:lvl6pPr>
            <a:lvl7pPr>
              <a:defRPr sz="726"/>
            </a:lvl7pPr>
            <a:lvl8pPr>
              <a:defRPr sz="726"/>
            </a:lvl8pPr>
            <a:lvl9pPr>
              <a:defRPr sz="7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16057" y="1023409"/>
            <a:ext cx="2189294" cy="426508"/>
          </a:xfrm>
        </p:spPr>
        <p:txBody>
          <a:bodyPr anchor="b"/>
          <a:lstStyle>
            <a:lvl1pPr marL="0" indent="0">
              <a:buNone/>
              <a:defRPr sz="1089" b="1"/>
            </a:lvl1pPr>
            <a:lvl2pPr marL="207396" indent="0">
              <a:buNone/>
              <a:defRPr sz="907" b="1"/>
            </a:lvl2pPr>
            <a:lvl3pPr marL="414793" indent="0">
              <a:buNone/>
              <a:defRPr sz="816" b="1"/>
            </a:lvl3pPr>
            <a:lvl4pPr marL="622189" indent="0">
              <a:buNone/>
              <a:defRPr sz="726" b="1"/>
            </a:lvl4pPr>
            <a:lvl5pPr marL="829585" indent="0">
              <a:buNone/>
              <a:defRPr sz="726" b="1"/>
            </a:lvl5pPr>
            <a:lvl6pPr marL="1036981" indent="0">
              <a:buNone/>
              <a:defRPr sz="726" b="1"/>
            </a:lvl6pPr>
            <a:lvl7pPr marL="1244378" indent="0">
              <a:buNone/>
              <a:defRPr sz="726" b="1"/>
            </a:lvl7pPr>
            <a:lvl8pPr marL="1451774" indent="0">
              <a:buNone/>
              <a:defRPr sz="726" b="1"/>
            </a:lvl8pPr>
            <a:lvl9pPr marL="1659170" indent="0">
              <a:buNone/>
              <a:defRPr sz="7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16057" y="1449918"/>
            <a:ext cx="2189294" cy="2634192"/>
          </a:xfrm>
        </p:spPr>
        <p:txBody>
          <a:bodyPr/>
          <a:lstStyle>
            <a:lvl1pPr>
              <a:defRPr sz="1089"/>
            </a:lvl1pPr>
            <a:lvl2pPr>
              <a:defRPr sz="907"/>
            </a:lvl2pPr>
            <a:lvl3pPr>
              <a:defRPr sz="816"/>
            </a:lvl3pPr>
            <a:lvl4pPr>
              <a:defRPr sz="726"/>
            </a:lvl4pPr>
            <a:lvl5pPr>
              <a:defRPr sz="726"/>
            </a:lvl5pPr>
            <a:lvl6pPr>
              <a:defRPr sz="726"/>
            </a:lvl6pPr>
            <a:lvl7pPr>
              <a:defRPr sz="726"/>
            </a:lvl7pPr>
            <a:lvl8pPr>
              <a:defRPr sz="726"/>
            </a:lvl8pPr>
            <a:lvl9pPr>
              <a:defRPr sz="7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3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4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92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1" y="182034"/>
            <a:ext cx="1629503" cy="774700"/>
          </a:xfrm>
        </p:spPr>
        <p:txBody>
          <a:bodyPr anchor="b"/>
          <a:lstStyle>
            <a:lvl1pPr algn="l">
              <a:defRPr sz="90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487" y="182036"/>
            <a:ext cx="2768864" cy="3902075"/>
          </a:xfrm>
        </p:spPr>
        <p:txBody>
          <a:bodyPr/>
          <a:lstStyle>
            <a:lvl1pPr>
              <a:defRPr sz="1452"/>
            </a:lvl1pPr>
            <a:lvl2pPr>
              <a:defRPr sz="1270"/>
            </a:lvl2pPr>
            <a:lvl3pPr>
              <a:defRPr sz="1089"/>
            </a:lvl3pPr>
            <a:lvl4pPr>
              <a:defRPr sz="907"/>
            </a:lvl4pPr>
            <a:lvl5pPr>
              <a:defRPr sz="907"/>
            </a:lvl5pPr>
            <a:lvl6pPr>
              <a:defRPr sz="907"/>
            </a:lvl6pPr>
            <a:lvl7pPr>
              <a:defRPr sz="907"/>
            </a:lvl7pPr>
            <a:lvl8pPr>
              <a:defRPr sz="907"/>
            </a:lvl8pPr>
            <a:lvl9pPr>
              <a:defRPr sz="9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651" y="956736"/>
            <a:ext cx="1629503" cy="3127375"/>
          </a:xfrm>
        </p:spPr>
        <p:txBody>
          <a:bodyPr/>
          <a:lstStyle>
            <a:lvl1pPr marL="0" indent="0">
              <a:buNone/>
              <a:defRPr sz="635"/>
            </a:lvl1pPr>
            <a:lvl2pPr marL="207396" indent="0">
              <a:buNone/>
              <a:defRPr sz="544"/>
            </a:lvl2pPr>
            <a:lvl3pPr marL="414793" indent="0">
              <a:buNone/>
              <a:defRPr sz="454"/>
            </a:lvl3pPr>
            <a:lvl4pPr marL="622189" indent="0">
              <a:buNone/>
              <a:defRPr sz="408"/>
            </a:lvl4pPr>
            <a:lvl5pPr marL="829585" indent="0">
              <a:buNone/>
              <a:defRPr sz="408"/>
            </a:lvl5pPr>
            <a:lvl6pPr marL="1036981" indent="0">
              <a:buNone/>
              <a:defRPr sz="408"/>
            </a:lvl6pPr>
            <a:lvl7pPr marL="1244378" indent="0">
              <a:buNone/>
              <a:defRPr sz="408"/>
            </a:lvl7pPr>
            <a:lvl8pPr marL="1451774" indent="0">
              <a:buNone/>
              <a:defRPr sz="408"/>
            </a:lvl8pPr>
            <a:lvl9pPr marL="1659170" indent="0">
              <a:buNone/>
              <a:defRPr sz="4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40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823" y="3200401"/>
            <a:ext cx="2971800" cy="377825"/>
          </a:xfrm>
        </p:spPr>
        <p:txBody>
          <a:bodyPr anchor="b"/>
          <a:lstStyle>
            <a:lvl1pPr algn="l">
              <a:defRPr sz="90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70823" y="408517"/>
            <a:ext cx="2971800" cy="2743200"/>
          </a:xfrm>
        </p:spPr>
        <p:txBody>
          <a:bodyPr/>
          <a:lstStyle>
            <a:lvl1pPr marL="0" indent="0">
              <a:buNone/>
              <a:defRPr sz="1452"/>
            </a:lvl1pPr>
            <a:lvl2pPr marL="207396" indent="0">
              <a:buNone/>
              <a:defRPr sz="1270"/>
            </a:lvl2pPr>
            <a:lvl3pPr marL="414793" indent="0">
              <a:buNone/>
              <a:defRPr sz="1089"/>
            </a:lvl3pPr>
            <a:lvl4pPr marL="622189" indent="0">
              <a:buNone/>
              <a:defRPr sz="907"/>
            </a:lvl4pPr>
            <a:lvl5pPr marL="829585" indent="0">
              <a:buNone/>
              <a:defRPr sz="907"/>
            </a:lvl5pPr>
            <a:lvl6pPr marL="1036981" indent="0">
              <a:buNone/>
              <a:defRPr sz="907"/>
            </a:lvl6pPr>
            <a:lvl7pPr marL="1244378" indent="0">
              <a:buNone/>
              <a:defRPr sz="907"/>
            </a:lvl7pPr>
            <a:lvl8pPr marL="1451774" indent="0">
              <a:buNone/>
              <a:defRPr sz="907"/>
            </a:lvl8pPr>
            <a:lvl9pPr marL="1659170" indent="0">
              <a:buNone/>
              <a:defRPr sz="90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0823" y="3578226"/>
            <a:ext cx="2971800" cy="536575"/>
          </a:xfrm>
        </p:spPr>
        <p:txBody>
          <a:bodyPr/>
          <a:lstStyle>
            <a:lvl1pPr marL="0" indent="0">
              <a:buNone/>
              <a:defRPr sz="635"/>
            </a:lvl1pPr>
            <a:lvl2pPr marL="207396" indent="0">
              <a:buNone/>
              <a:defRPr sz="544"/>
            </a:lvl2pPr>
            <a:lvl3pPr marL="414793" indent="0">
              <a:buNone/>
              <a:defRPr sz="454"/>
            </a:lvl3pPr>
            <a:lvl4pPr marL="622189" indent="0">
              <a:buNone/>
              <a:defRPr sz="408"/>
            </a:lvl4pPr>
            <a:lvl5pPr marL="829585" indent="0">
              <a:buNone/>
              <a:defRPr sz="408"/>
            </a:lvl5pPr>
            <a:lvl6pPr marL="1036981" indent="0">
              <a:buNone/>
              <a:defRPr sz="408"/>
            </a:lvl6pPr>
            <a:lvl7pPr marL="1244378" indent="0">
              <a:buNone/>
              <a:defRPr sz="408"/>
            </a:lvl7pPr>
            <a:lvl8pPr marL="1451774" indent="0">
              <a:buNone/>
              <a:defRPr sz="408"/>
            </a:lvl8pPr>
            <a:lvl9pPr marL="1659170" indent="0">
              <a:buNone/>
              <a:defRPr sz="4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7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50" y="183092"/>
            <a:ext cx="44577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50" y="1066801"/>
            <a:ext cx="44577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50" y="4237569"/>
            <a:ext cx="1155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2275" y="4237569"/>
            <a:ext cx="15684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9650" y="4237569"/>
            <a:ext cx="1155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59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14793" rtl="0" eaLnBrk="1" latinLnBrk="0" hangingPunct="1">
        <a:spcBef>
          <a:spcPct val="0"/>
        </a:spcBef>
        <a:buNone/>
        <a:defRPr sz="19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5548" indent="-155548" algn="l" defTabSz="414793" rtl="0" eaLnBrk="1" latinLnBrk="0" hangingPunct="1">
        <a:spcBef>
          <a:spcPct val="20000"/>
        </a:spcBef>
        <a:buFont typeface="Arial" pitchFamily="34" charset="0"/>
        <a:buChar char="•"/>
        <a:defRPr sz="1452" kern="1200">
          <a:solidFill>
            <a:schemeClr val="tx1"/>
          </a:solidFill>
          <a:latin typeface="+mn-lt"/>
          <a:ea typeface="+mn-ea"/>
          <a:cs typeface="+mn-cs"/>
        </a:defRPr>
      </a:lvl1pPr>
      <a:lvl2pPr marL="337019" indent="-129623" algn="l" defTabSz="414793" rtl="0" eaLnBrk="1" latinLnBrk="0" hangingPunct="1">
        <a:spcBef>
          <a:spcPct val="20000"/>
        </a:spcBef>
        <a:buFont typeface="Arial" pitchFamily="34" charset="0"/>
        <a:buChar char="–"/>
        <a:defRPr sz="1270" kern="1200">
          <a:solidFill>
            <a:schemeClr val="tx1"/>
          </a:solidFill>
          <a:latin typeface="+mn-lt"/>
          <a:ea typeface="+mn-ea"/>
          <a:cs typeface="+mn-cs"/>
        </a:defRPr>
      </a:lvl2pPr>
      <a:lvl3pPr marL="518491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1089" kern="1200">
          <a:solidFill>
            <a:schemeClr val="tx1"/>
          </a:solidFill>
          <a:latin typeface="+mn-lt"/>
          <a:ea typeface="+mn-ea"/>
          <a:cs typeface="+mn-cs"/>
        </a:defRPr>
      </a:lvl3pPr>
      <a:lvl4pPr marL="725887" indent="-103698" algn="l" defTabSz="414793" rtl="0" eaLnBrk="1" latinLnBrk="0" hangingPunct="1">
        <a:spcBef>
          <a:spcPct val="20000"/>
        </a:spcBef>
        <a:buFont typeface="Arial" pitchFamily="34" charset="0"/>
        <a:buChar char="–"/>
        <a:defRPr sz="907" kern="1200">
          <a:solidFill>
            <a:schemeClr val="tx1"/>
          </a:solidFill>
          <a:latin typeface="+mn-lt"/>
          <a:ea typeface="+mn-ea"/>
          <a:cs typeface="+mn-cs"/>
        </a:defRPr>
      </a:lvl4pPr>
      <a:lvl5pPr marL="933283" indent="-103698" algn="l" defTabSz="414793" rtl="0" eaLnBrk="1" latinLnBrk="0" hangingPunct="1">
        <a:spcBef>
          <a:spcPct val="20000"/>
        </a:spcBef>
        <a:buFont typeface="Arial" pitchFamily="34" charset="0"/>
        <a:buChar char="»"/>
        <a:defRPr sz="907" kern="1200">
          <a:solidFill>
            <a:schemeClr val="tx1"/>
          </a:solidFill>
          <a:latin typeface="+mn-lt"/>
          <a:ea typeface="+mn-ea"/>
          <a:cs typeface="+mn-cs"/>
        </a:defRPr>
      </a:lvl5pPr>
      <a:lvl6pPr marL="1140680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6pPr>
      <a:lvl7pPr marL="1348076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7pPr>
      <a:lvl8pPr marL="1555472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8pPr>
      <a:lvl9pPr marL="1762868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1pPr>
      <a:lvl2pPr marL="207396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2pPr>
      <a:lvl3pPr marL="414793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3pPr>
      <a:lvl4pPr marL="622189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4pPr>
      <a:lvl5pPr marL="829585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5pPr>
      <a:lvl6pPr marL="1036981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6pPr>
      <a:lvl7pPr marL="1244378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7pPr>
      <a:lvl8pPr marL="1451774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8pPr>
      <a:lvl9pPr marL="1659170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51703-1AFD-52F4-E6D3-2D8BD9DEA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8">
            <a:extLst>
              <a:ext uri="{FF2B5EF4-FFF2-40B4-BE49-F238E27FC236}">
                <a16:creationId xmlns:a16="http://schemas.microsoft.com/office/drawing/2014/main" id="{86EF0EB8-772F-6D55-0355-9F61F2189E04}"/>
              </a:ext>
            </a:extLst>
          </p:cNvPr>
          <p:cNvSpPr txBox="1"/>
          <p:nvPr/>
        </p:nvSpPr>
        <p:spPr>
          <a:xfrm>
            <a:off x="4245430" y="2599716"/>
            <a:ext cx="4425874" cy="28201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30666">
              <a:lnSpc>
                <a:spcPts val="3734"/>
              </a:lnSpc>
            </a:pPr>
            <a:r>
              <a:rPr lang="fr-FR" sz="2800" noProof="0" dirty="0">
                <a:solidFill>
                  <a:srgbClr val="C1347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Stratégie Régionale de la Formation Professionnelle</a:t>
            </a:r>
          </a:p>
          <a:p>
            <a:pPr defTabSz="630666">
              <a:lnSpc>
                <a:spcPts val="3734"/>
              </a:lnSpc>
            </a:pPr>
            <a:endParaRPr lang="fr-FR" sz="28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>
              <a:lnSpc>
                <a:spcPts val="3734"/>
              </a:lnSpc>
            </a:pPr>
            <a:r>
              <a:rPr lang="fr-FR" sz="2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Commission Formation</a:t>
            </a:r>
          </a:p>
          <a:p>
            <a:pPr defTabSz="630666">
              <a:lnSpc>
                <a:spcPts val="3734"/>
              </a:lnSpc>
            </a:pPr>
            <a:r>
              <a:rPr lang="fr-FR" sz="2800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CREFOP</a:t>
            </a:r>
          </a:p>
          <a:p>
            <a:pPr defTabSz="630666">
              <a:lnSpc>
                <a:spcPts val="3734"/>
              </a:lnSpc>
            </a:pPr>
            <a:r>
              <a:rPr lang="fr-FR" sz="28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13.03.25</a:t>
            </a:r>
            <a:endParaRPr lang="fr-FR" sz="2800" noProof="0" dirty="0">
              <a:solidFill>
                <a:srgbClr val="2E2D6B"/>
              </a:solidFill>
              <a:latin typeface="Vision Bold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8E23B65-2013-A700-CF40-89EFFEFFD80F}"/>
              </a:ext>
            </a:extLst>
          </p:cNvPr>
          <p:cNvSpPr>
            <a:spLocks/>
          </p:cNvSpPr>
          <p:nvPr/>
        </p:nvSpPr>
        <p:spPr>
          <a:xfrm>
            <a:off x="7117522" y="656563"/>
            <a:ext cx="1520798" cy="1639459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76A7A2-E32E-EE12-F20D-DFB60572673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0682" y="663909"/>
            <a:ext cx="1520800" cy="1638849"/>
          </a:xfrm>
          <a:prstGeom prst="rect">
            <a:avLst/>
          </a:prstGeom>
          <a:solidFill>
            <a:srgbClr val="E899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2840B3-8363-A0BE-BA39-2EC7A0B35A0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85520" y="2299639"/>
            <a:ext cx="1520798" cy="1639459"/>
          </a:xfrm>
          <a:prstGeom prst="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8" name="AutoShape 25">
            <a:extLst>
              <a:ext uri="{FF2B5EF4-FFF2-40B4-BE49-F238E27FC236}">
                <a16:creationId xmlns:a16="http://schemas.microsoft.com/office/drawing/2014/main" id="{98A5274E-01EC-7982-D87A-ED361AE146E7}"/>
              </a:ext>
            </a:extLst>
          </p:cNvPr>
          <p:cNvSpPr>
            <a:spLocks/>
          </p:cNvSpPr>
          <p:nvPr/>
        </p:nvSpPr>
        <p:spPr>
          <a:xfrm>
            <a:off x="4245430" y="3695097"/>
            <a:ext cx="1787978" cy="0"/>
          </a:xfrm>
          <a:prstGeom prst="line">
            <a:avLst/>
          </a:prstGeom>
          <a:ln w="38100">
            <a:solidFill>
              <a:srgbClr val="C1347B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defTabSz="630666"/>
            <a:endParaRPr lang="fr-FR" sz="816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FFF4D9-716A-782E-8BE8-966A47B9C3D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01582" y="666811"/>
            <a:ext cx="1521888" cy="1638848"/>
          </a:xfrm>
          <a:prstGeom prst="rect">
            <a:avLst/>
          </a:prstGeom>
          <a:solidFill>
            <a:srgbClr val="E899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8759721-19DF-5B6D-0942-79BD8778AE6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" r="35"/>
          <a:stretch/>
        </p:blipFill>
        <p:spPr>
          <a:xfrm>
            <a:off x="2586132" y="661224"/>
            <a:ext cx="1520800" cy="163945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BBED711-EE06-B831-1DC6-C8474FE00507}"/>
              </a:ext>
            </a:extLst>
          </p:cNvPr>
          <p:cNvSpPr>
            <a:spLocks/>
          </p:cNvSpPr>
          <p:nvPr/>
        </p:nvSpPr>
        <p:spPr>
          <a:xfrm>
            <a:off x="1070684" y="3933512"/>
            <a:ext cx="1520798" cy="1639459"/>
          </a:xfrm>
          <a:prstGeom prst="rect">
            <a:avLst/>
          </a:prstGeom>
          <a:solidFill>
            <a:srgbClr val="CDCC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pic>
        <p:nvPicPr>
          <p:cNvPr id="7" name="Image 6" descr="Une image contenant texte, Police, calligraphie, Graphique&#10;&#10;Description générée automatiquement">
            <a:extLst>
              <a:ext uri="{FF2B5EF4-FFF2-40B4-BE49-F238E27FC236}">
                <a16:creationId xmlns:a16="http://schemas.microsoft.com/office/drawing/2014/main" id="{96AB2823-B61B-8E0E-4DE8-91BDBDBF03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246" y="5577908"/>
            <a:ext cx="1521888" cy="1280092"/>
          </a:xfrm>
          <a:prstGeom prst="rect">
            <a:avLst/>
          </a:prstGeom>
        </p:spPr>
      </p:pic>
      <p:pic>
        <p:nvPicPr>
          <p:cNvPr id="9" name="Image 8" descr="Une image contenant habits, personne, plein air, arbre&#10;&#10;Description générée automatiquement">
            <a:extLst>
              <a:ext uri="{FF2B5EF4-FFF2-40B4-BE49-F238E27FC236}">
                <a16:creationId xmlns:a16="http://schemas.microsoft.com/office/drawing/2014/main" id="{8BFF30DB-72BE-7935-703D-DF8024C36F5F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68" r="15673"/>
          <a:stretch/>
        </p:blipFill>
        <p:spPr>
          <a:xfrm>
            <a:off x="5611682" y="661224"/>
            <a:ext cx="1521888" cy="1639774"/>
          </a:xfrm>
          <a:prstGeom prst="rect">
            <a:avLst/>
          </a:prstGeom>
        </p:spPr>
      </p:pic>
      <p:pic>
        <p:nvPicPr>
          <p:cNvPr id="10" name="Image 9" descr="Une image contenant habits, personne, homme, Cuisinier&#10;&#10;Description générée automatiquement">
            <a:extLst>
              <a:ext uri="{FF2B5EF4-FFF2-40B4-BE49-F238E27FC236}">
                <a16:creationId xmlns:a16="http://schemas.microsoft.com/office/drawing/2014/main" id="{4D1C27EB-BB9C-6A5B-A53C-65B6E298EF5D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470"/>
          <a:stretch/>
        </p:blipFill>
        <p:spPr>
          <a:xfrm>
            <a:off x="1076252" y="2302758"/>
            <a:ext cx="1513520" cy="163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576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D94D4-0210-2FE3-117A-BB24ED17B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F2E0AEE3-FD05-4692-8C50-35DF07507BFA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7434B3E5-35B6-F68A-AE8B-FA51073BEFB0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303A5754-8371-4BF6-E87B-14623E9C63B1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0A2C7A9-D26F-1A19-D054-EE0FC9CA5DAC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DC27103-F09B-E7F3-8BCE-0A9FE8FE0E4E}"/>
              </a:ext>
            </a:extLst>
          </p:cNvPr>
          <p:cNvSpPr txBox="1"/>
          <p:nvPr/>
        </p:nvSpPr>
        <p:spPr>
          <a:xfrm>
            <a:off x="1295247" y="761113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02737C80-4EF2-D73D-D3A7-34CAED774A97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06D81074-8B66-40F2-BF90-63BA9A6D7499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591A71B8-03B7-5BA6-2248-E5055D5B0A16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5CD78809-FF63-FCDB-7C5C-6D2F4D9B765B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BFAA8448-4504-D061-FBB2-B61537AFD25B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E29812EB-D28F-1580-77B4-7926E65B2BD2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DDECD913-9101-4773-594B-7F602989787C}"/>
              </a:ext>
            </a:extLst>
          </p:cNvPr>
          <p:cNvSpPr txBox="1"/>
          <p:nvPr/>
        </p:nvSpPr>
        <p:spPr>
          <a:xfrm>
            <a:off x="1208367" y="4063917"/>
            <a:ext cx="359436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Favoriser l’engagement dans la formation et le maintien de la dynamique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2B9DF8D-40FC-9F5D-2DC6-CEFD9A515862}"/>
              </a:ext>
            </a:extLst>
          </p:cNvPr>
          <p:cNvSpPr txBox="1"/>
          <p:nvPr/>
        </p:nvSpPr>
        <p:spPr>
          <a:xfrm>
            <a:off x="5897267" y="1900780"/>
            <a:ext cx="37271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Organiser une offre diversifiée</a:t>
            </a:r>
            <a:endParaRPr lang="fr-FR" b="1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2188DAC-F6E1-C547-CB5B-902FDFD70D26}"/>
              </a:ext>
            </a:extLst>
          </p:cNvPr>
          <p:cNvSpPr txBox="1"/>
          <p:nvPr/>
        </p:nvSpPr>
        <p:spPr>
          <a:xfrm>
            <a:off x="1208367" y="1885392"/>
            <a:ext cx="32952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Répondre aux besoins des territoires et des entreprises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E0C9287-C60C-2A8C-C326-3B03CDDB8761}"/>
              </a:ext>
            </a:extLst>
          </p:cNvPr>
          <p:cNvSpPr txBox="1"/>
          <p:nvPr/>
        </p:nvSpPr>
        <p:spPr>
          <a:xfrm>
            <a:off x="1208367" y="2692472"/>
            <a:ext cx="32952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Favoriser l’accessibilité à l’offre de formation des publics qui en ont le plus besoin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B072E9E6-73ED-F7C5-0E74-931CB9416FDB}"/>
              </a:ext>
            </a:extLst>
          </p:cNvPr>
          <p:cNvSpPr/>
          <p:nvPr/>
        </p:nvSpPr>
        <p:spPr>
          <a:xfrm>
            <a:off x="537416" y="1885392"/>
            <a:ext cx="478403" cy="45182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12C10CB9-8931-4470-2CDC-B5D114A1E94B}"/>
              </a:ext>
            </a:extLst>
          </p:cNvPr>
          <p:cNvSpPr txBox="1"/>
          <p:nvPr/>
        </p:nvSpPr>
        <p:spPr>
          <a:xfrm>
            <a:off x="620972" y="1892037"/>
            <a:ext cx="3661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fr-FR" sz="2000" dirty="0">
              <a:solidFill>
                <a:schemeClr val="bg1"/>
              </a:solidFill>
            </a:endParaRP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AF0160A7-FE3B-6444-C49C-A3F212CBCFE7}"/>
              </a:ext>
            </a:extLst>
          </p:cNvPr>
          <p:cNvGrpSpPr/>
          <p:nvPr/>
        </p:nvGrpSpPr>
        <p:grpSpPr>
          <a:xfrm>
            <a:off x="537416" y="2911482"/>
            <a:ext cx="478403" cy="451829"/>
            <a:chOff x="689816" y="2037792"/>
            <a:chExt cx="478403" cy="451829"/>
          </a:xfrm>
        </p:grpSpPr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D1143212-69FB-4C62-97E0-E05A62C65781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9802092F-63B6-5B76-EF8D-C9C1A71AEEAD}"/>
                </a:ext>
              </a:extLst>
            </p:cNvPr>
            <p:cNvSpPr txBox="1"/>
            <p:nvPr/>
          </p:nvSpPr>
          <p:spPr>
            <a:xfrm>
              <a:off x="745927" y="2037792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2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65E14386-02E4-2EA2-781C-EDE8B7995A4B}"/>
              </a:ext>
            </a:extLst>
          </p:cNvPr>
          <p:cNvGrpSpPr/>
          <p:nvPr/>
        </p:nvGrpSpPr>
        <p:grpSpPr>
          <a:xfrm>
            <a:off x="531447" y="4173711"/>
            <a:ext cx="478403" cy="451829"/>
            <a:chOff x="689816" y="2037792"/>
            <a:chExt cx="478403" cy="451829"/>
          </a:xfrm>
        </p:grpSpPr>
        <p:sp>
          <p:nvSpPr>
            <p:cNvPr id="31" name="Ellipse 30">
              <a:extLst>
                <a:ext uri="{FF2B5EF4-FFF2-40B4-BE49-F238E27FC236}">
                  <a16:creationId xmlns:a16="http://schemas.microsoft.com/office/drawing/2014/main" id="{6239ECB1-2F15-083C-97AF-FBCE78A5F69F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8429A1CE-C1C6-9BAF-D7EA-8C5080BBDC9A}"/>
                </a:ext>
              </a:extLst>
            </p:cNvPr>
            <p:cNvSpPr txBox="1"/>
            <p:nvPr/>
          </p:nvSpPr>
          <p:spPr>
            <a:xfrm>
              <a:off x="751896" y="2048539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3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11F79C98-1156-D1AA-E117-1CE1C342808C}"/>
              </a:ext>
            </a:extLst>
          </p:cNvPr>
          <p:cNvGrpSpPr/>
          <p:nvPr/>
        </p:nvGrpSpPr>
        <p:grpSpPr>
          <a:xfrm>
            <a:off x="5208611" y="1885391"/>
            <a:ext cx="478403" cy="451829"/>
            <a:chOff x="689816" y="2037792"/>
            <a:chExt cx="478403" cy="451829"/>
          </a:xfrm>
        </p:grpSpPr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115D27FE-BB9E-55DC-3747-94740AF4A54A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D88A638F-8A51-F650-AB93-91038EC1FA35}"/>
                </a:ext>
              </a:extLst>
            </p:cNvPr>
            <p:cNvSpPr txBox="1"/>
            <p:nvPr/>
          </p:nvSpPr>
          <p:spPr>
            <a:xfrm>
              <a:off x="745927" y="2056705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4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DDC26E58-A464-CDDB-92B5-52860E4972C7}"/>
              </a:ext>
            </a:extLst>
          </p:cNvPr>
          <p:cNvGrpSpPr/>
          <p:nvPr/>
        </p:nvGrpSpPr>
        <p:grpSpPr>
          <a:xfrm>
            <a:off x="5208609" y="2855574"/>
            <a:ext cx="478403" cy="451829"/>
            <a:chOff x="689816" y="2037792"/>
            <a:chExt cx="478403" cy="451829"/>
          </a:xfrm>
        </p:grpSpPr>
        <p:sp>
          <p:nvSpPr>
            <p:cNvPr id="39" name="Ellipse 38">
              <a:extLst>
                <a:ext uri="{FF2B5EF4-FFF2-40B4-BE49-F238E27FC236}">
                  <a16:creationId xmlns:a16="http://schemas.microsoft.com/office/drawing/2014/main" id="{7540E865-4C1C-7080-F672-6CFA8C3284AC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E1765500-31EC-F646-0015-5F9B8EDB7F6B}"/>
                </a:ext>
              </a:extLst>
            </p:cNvPr>
            <p:cNvSpPr txBox="1"/>
            <p:nvPr/>
          </p:nvSpPr>
          <p:spPr>
            <a:xfrm>
              <a:off x="765550" y="2063651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5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3B2CA1A4-ED5D-263A-9D1E-4D370942A8E4}"/>
              </a:ext>
            </a:extLst>
          </p:cNvPr>
          <p:cNvGrpSpPr/>
          <p:nvPr/>
        </p:nvGrpSpPr>
        <p:grpSpPr>
          <a:xfrm>
            <a:off x="5213401" y="4173711"/>
            <a:ext cx="478403" cy="451829"/>
            <a:chOff x="689816" y="2037792"/>
            <a:chExt cx="478403" cy="451829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777D33AF-4448-321F-8D06-1E569D9F815D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57E841E2-1402-1B43-F84E-52FA5FF2B288}"/>
                </a:ext>
              </a:extLst>
            </p:cNvPr>
            <p:cNvSpPr txBox="1"/>
            <p:nvPr/>
          </p:nvSpPr>
          <p:spPr>
            <a:xfrm>
              <a:off x="741137" y="2063651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6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46" name="ZoneTexte 45">
            <a:extLst>
              <a:ext uri="{FF2B5EF4-FFF2-40B4-BE49-F238E27FC236}">
                <a16:creationId xmlns:a16="http://schemas.microsoft.com/office/drawing/2014/main" id="{396476A5-800D-9FBF-46F5-A295379BDB0E}"/>
              </a:ext>
            </a:extLst>
          </p:cNvPr>
          <p:cNvSpPr txBox="1"/>
          <p:nvPr/>
        </p:nvSpPr>
        <p:spPr>
          <a:xfrm>
            <a:off x="5845916" y="2613039"/>
            <a:ext cx="35226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Renforcer la collaboration avec les acteurs du Réseau pour l’emploi au service de la sécurisation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96C2EB30-D661-0B38-4FF4-1F560D9AD348}"/>
              </a:ext>
            </a:extLst>
          </p:cNvPr>
          <p:cNvSpPr txBox="1"/>
          <p:nvPr/>
        </p:nvSpPr>
        <p:spPr>
          <a:xfrm>
            <a:off x="5897267" y="4061598"/>
            <a:ext cx="359436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Accompagner les transitions écologiques, climatiques et numériques</a:t>
            </a:r>
            <a:endParaRPr lang="fr-FR" sz="1800" b="1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153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CF003-A71B-498C-F6C6-3B337EEF1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C7F34DB-C4FD-F0C7-4462-D5FDE0415048}"/>
              </a:ext>
            </a:extLst>
          </p:cNvPr>
          <p:cNvSpPr txBox="1"/>
          <p:nvPr/>
        </p:nvSpPr>
        <p:spPr>
          <a:xfrm>
            <a:off x="1190226" y="1575230"/>
            <a:ext cx="49522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Engagement 1 </a:t>
            </a:r>
            <a:r>
              <a:rPr lang="fr-FR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Répondre aux besoins des territoires et des entreprises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09E5BD5C-2102-0605-EDF0-321D95C9ABDD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53C28C7C-3FF4-E6D2-F78F-94FC8BC03028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F768C01F-3535-638C-162A-93CD313691AF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80F7E2A3-FE24-C861-3442-C52D7A5FDC86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9DFD7337-9F6E-CEE9-AD4A-A05990855CE6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2FC55FB-1E51-59D7-4963-D00822521A05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12B907A-581B-6BCB-A133-23509F931386}"/>
              </a:ext>
            </a:extLst>
          </p:cNvPr>
          <p:cNvSpPr txBox="1"/>
          <p:nvPr/>
        </p:nvSpPr>
        <p:spPr>
          <a:xfrm>
            <a:off x="199373" y="3132420"/>
            <a:ext cx="9057876" cy="2602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9468" lvl="1" indent="-285750" defTabSz="630666">
              <a:lnSpc>
                <a:spcPct val="115000"/>
              </a:lnSpc>
              <a:spcAft>
                <a:spcPts val="8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Identification annuelle des besoins en formation sur les territoires en collaboration avec les 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partenaires emploi/formation</a:t>
            </a:r>
          </a:p>
          <a:p>
            <a:pPr marL="769468" lvl="1" indent="-285750" defTabSz="630666">
              <a:lnSpc>
                <a:spcPct val="115000"/>
              </a:lnSpc>
              <a:spcAft>
                <a:spcPts val="8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Adaptation tout au long de l’année des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contenus</a:t>
            </a: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de la 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localisation de l’offre </a:t>
            </a: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et des 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volumes</a:t>
            </a:r>
          </a:p>
          <a:p>
            <a:pPr marL="769468" lvl="1" indent="-285750" defTabSz="630666">
              <a:lnSpc>
                <a:spcPct val="115000"/>
              </a:lnSpc>
              <a:spcAft>
                <a:spcPts val="8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 formations 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sur mesure </a:t>
            </a: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pour répondre à des besoins ponctuels, émergents en partenariat avec les entreprises</a:t>
            </a:r>
          </a:p>
          <a:p>
            <a:pPr marL="769468" lvl="1" indent="-285750" defTabSz="630666">
              <a:lnSpc>
                <a:spcPct val="115000"/>
              </a:lnSpc>
              <a:spcAft>
                <a:spcPts val="8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appui à l’entreprise dans son 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recrutement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0B5F49E2-7748-2486-56EA-73002C1076A0}"/>
              </a:ext>
            </a:extLst>
          </p:cNvPr>
          <p:cNvSpPr txBox="1"/>
          <p:nvPr/>
        </p:nvSpPr>
        <p:spPr>
          <a:xfrm>
            <a:off x="761866" y="401801"/>
            <a:ext cx="533381" cy="779917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endParaRPr lang="fr-FR" sz="20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7E56C9BF-A296-431A-AB5F-DB455937813C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881E24AE-143F-6169-5E91-A79CFA62B582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1" name="TextBox 5">
              <a:extLst>
                <a:ext uri="{FF2B5EF4-FFF2-40B4-BE49-F238E27FC236}">
                  <a16:creationId xmlns:a16="http://schemas.microsoft.com/office/drawing/2014/main" id="{7EFA94B8-4DD9-F1CA-C137-617D9B8F5014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EB2C0F38-4213-3EC3-8706-15C807613EE1}"/>
              </a:ext>
            </a:extLst>
          </p:cNvPr>
          <p:cNvSpPr txBox="1"/>
          <p:nvPr/>
        </p:nvSpPr>
        <p:spPr>
          <a:xfrm>
            <a:off x="1295247" y="761113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ACAE20-7CD4-B4B5-E2BF-502A01BD4E4F}"/>
              </a:ext>
            </a:extLst>
          </p:cNvPr>
          <p:cNvSpPr txBox="1"/>
          <p:nvPr/>
        </p:nvSpPr>
        <p:spPr>
          <a:xfrm>
            <a:off x="1667971" y="2623728"/>
            <a:ext cx="990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offre de formation adaptée aux besoins des entreprises :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C447991B-4E71-574B-719E-1D58088F5481}"/>
              </a:ext>
            </a:extLst>
          </p:cNvPr>
          <p:cNvGrpSpPr/>
          <p:nvPr/>
        </p:nvGrpSpPr>
        <p:grpSpPr>
          <a:xfrm>
            <a:off x="711825" y="1672838"/>
            <a:ext cx="478403" cy="451829"/>
            <a:chOff x="689816" y="2037792"/>
            <a:chExt cx="478403" cy="451829"/>
          </a:xfrm>
        </p:grpSpPr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B2DD3876-910F-742E-98E4-8518B1F28C8D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A92B1352-C265-653D-46A3-B966E930BC80}"/>
                </a:ext>
              </a:extLst>
            </p:cNvPr>
            <p:cNvSpPr txBox="1"/>
            <p:nvPr/>
          </p:nvSpPr>
          <p:spPr>
            <a:xfrm>
              <a:off x="752071" y="2057206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34BF588-AB65-45D7-5366-494E51F32B20}"/>
              </a:ext>
            </a:extLst>
          </p:cNvPr>
          <p:cNvSpPr/>
          <p:nvPr/>
        </p:nvSpPr>
        <p:spPr>
          <a:xfrm>
            <a:off x="1040158" y="1593994"/>
            <a:ext cx="5308669" cy="61297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16694931-B19B-A396-38EF-86ED672742E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0158" y="2617634"/>
            <a:ext cx="559547" cy="41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034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5B6A5-0E48-5286-4629-C3D713D33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A0D3450C-989F-3686-1735-5CB33919E2DD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E0D501D0-0211-54C7-94E6-D89BA894CCED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7D2306E5-6242-E96C-8BF3-AC35670A9E85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99B0037F-83B5-5EB4-9281-BC46B39A3981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490FD5F1-84B2-F2F2-AA28-DD556C2BE55D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03064ADB-995D-502D-2E4D-3B94F8BBA60E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D7AE47F3-5CB1-6F92-F336-FA711F00766E}"/>
              </a:ext>
            </a:extLst>
          </p:cNvPr>
          <p:cNvSpPr txBox="1"/>
          <p:nvPr/>
        </p:nvSpPr>
        <p:spPr>
          <a:xfrm>
            <a:off x="761866" y="401801"/>
            <a:ext cx="533381" cy="779917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FA9598A-5F6D-4990-D850-8CA1B2796357}"/>
              </a:ext>
            </a:extLst>
          </p:cNvPr>
          <p:cNvSpPr txBox="1"/>
          <p:nvPr/>
        </p:nvSpPr>
        <p:spPr>
          <a:xfrm>
            <a:off x="199373" y="1785321"/>
            <a:ext cx="8910444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9232" indent="-259232" defTabSz="630666">
              <a:buFont typeface="Wingdings" panose="05000000000000000000" pitchFamily="2" charset="2"/>
              <a:buChar char="Ø"/>
            </a:pPr>
            <a:endParaRPr lang="fr-FR" sz="24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/>
            <a:endParaRPr lang="fr-FR" sz="2400" b="1" u="sng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/>
            <a:endParaRPr lang="fr-FR" sz="2400" b="1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 séquences organisées tout au long de l’année pour 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découvrir et expérimenter les métiers porteurs </a:t>
            </a: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mises en situation, interventions et visites d’entreprises, outils immersifs</a:t>
            </a:r>
            <a:endParaRPr lang="fr-FR" dirty="0">
              <a:solidFill>
                <a:srgbClr val="2E2D6B"/>
              </a:solidFill>
              <a:highlight>
                <a:srgbClr val="FFFF00"/>
              </a:highligh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r-FR" dirty="0">
              <a:solidFill>
                <a:srgbClr val="2E2D6B"/>
              </a:solidFill>
              <a:highlight>
                <a:srgbClr val="FFFF00"/>
              </a:highligh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Mobilisation de l’offre de service de 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l’Agence Régionale de l’Orientation et des Métiers </a:t>
            </a: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(salon régional de l’orientation, métiers en tournée, escape </a:t>
            </a:r>
            <a:r>
              <a:rPr lang="fr-FR" dirty="0" err="1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game</a:t>
            </a: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,…)</a:t>
            </a:r>
            <a:endParaRPr lang="fr-FR" sz="24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59232" indent="-259232" defTabSz="630666">
              <a:lnSpc>
                <a:spcPts val="1778"/>
              </a:lnSpc>
              <a:buFont typeface="Wingdings" panose="05000000000000000000" pitchFamily="2" charset="2"/>
              <a:buChar char="Ø"/>
            </a:pPr>
            <a:endParaRPr lang="fr-FR" sz="1633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59232" indent="-259232" defTabSz="630666">
              <a:lnSpc>
                <a:spcPts val="1778"/>
              </a:lnSpc>
              <a:buFont typeface="Wingdings" panose="05000000000000000000" pitchFamily="2" charset="2"/>
              <a:buChar char="Ø"/>
            </a:pPr>
            <a:endParaRPr lang="fr-FR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59232" indent="-259232" defTabSz="630666">
              <a:lnSpc>
                <a:spcPts val="1778"/>
              </a:lnSpc>
              <a:buFont typeface="Wingdings" panose="05000000000000000000" pitchFamily="2" charset="2"/>
              <a:buChar char="Ø"/>
            </a:pPr>
            <a:endParaRPr lang="fr-FR" sz="1633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5A928CD7-2E8B-DE26-6E5D-07F42F901641}"/>
              </a:ext>
            </a:extLst>
          </p:cNvPr>
          <p:cNvSpPr txBox="1"/>
          <p:nvPr/>
        </p:nvSpPr>
        <p:spPr>
          <a:xfrm>
            <a:off x="914266" y="554201"/>
            <a:ext cx="533381" cy="779917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endParaRPr lang="fr-FR" sz="20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2" name="Group 3">
            <a:extLst>
              <a:ext uri="{FF2B5EF4-FFF2-40B4-BE49-F238E27FC236}">
                <a16:creationId xmlns:a16="http://schemas.microsoft.com/office/drawing/2014/main" id="{ACACA9C7-1834-9CB8-06A1-7779D015D215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3" name="Freeform 4">
              <a:extLst>
                <a:ext uri="{FF2B5EF4-FFF2-40B4-BE49-F238E27FC236}">
                  <a16:creationId xmlns:a16="http://schemas.microsoft.com/office/drawing/2014/main" id="{C79DCEF5-D583-43E9-CBA5-FA442CD3181E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7" name="TextBox 5">
              <a:extLst>
                <a:ext uri="{FF2B5EF4-FFF2-40B4-BE49-F238E27FC236}">
                  <a16:creationId xmlns:a16="http://schemas.microsoft.com/office/drawing/2014/main" id="{3CE24074-C761-7D28-B392-6285792CCD5C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18" name="ZoneTexte 17">
            <a:extLst>
              <a:ext uri="{FF2B5EF4-FFF2-40B4-BE49-F238E27FC236}">
                <a16:creationId xmlns:a16="http://schemas.microsoft.com/office/drawing/2014/main" id="{DBC5A3D6-58AB-7C36-E7D8-FE318B7316B1}"/>
              </a:ext>
            </a:extLst>
          </p:cNvPr>
          <p:cNvSpPr txBox="1"/>
          <p:nvPr/>
        </p:nvSpPr>
        <p:spPr>
          <a:xfrm>
            <a:off x="1295247" y="761113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041D40E-BDA3-9C0A-3A21-81D533DA1919}"/>
              </a:ext>
            </a:extLst>
          </p:cNvPr>
          <p:cNvSpPr txBox="1"/>
          <p:nvPr/>
        </p:nvSpPr>
        <p:spPr>
          <a:xfrm>
            <a:off x="1661002" y="1785321"/>
            <a:ext cx="744881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offre de formation amenant les publics vers les métiers et formations attendus :</a:t>
            </a:r>
          </a:p>
          <a:p>
            <a:pPr defTabSz="630666"/>
            <a:endParaRPr lang="fr-FR" sz="2000" b="1" dirty="0">
              <a:solidFill>
                <a:schemeClr val="accent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BA2AE01-ACE7-3FA6-9D7C-1736C2FD7A5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15473" y="1924505"/>
            <a:ext cx="559547" cy="41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132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CBBAD-2682-221F-2264-0801CFA78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A19423FE-DF34-9BCE-B861-48DF1BC4B193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8CEB8EA1-2072-2862-E87A-87B2B6C7588C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DD59E0A5-FB1C-ECAE-CC0B-E882F4ECCB54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DE185135-C906-9215-6CDF-F680EF3C4A26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6CED28C-4B63-F820-3CFC-1A3F92EBBF0D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6821A11-75B8-27BD-68DE-78A2AE886B04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0154321E-3BD4-B523-2316-2E46364BD9FA}"/>
              </a:ext>
            </a:extLst>
          </p:cNvPr>
          <p:cNvSpPr txBox="1"/>
          <p:nvPr/>
        </p:nvSpPr>
        <p:spPr>
          <a:xfrm>
            <a:off x="659234" y="4929878"/>
            <a:ext cx="90528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site internet grand public dédié à l’orientation, la formation et l’emploi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Messages simples et efficaces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B8015940-3BB3-5EE2-AB18-5B6CF96F969D}"/>
              </a:ext>
            </a:extLst>
          </p:cNvPr>
          <p:cNvSpPr txBox="1"/>
          <p:nvPr/>
        </p:nvSpPr>
        <p:spPr>
          <a:xfrm>
            <a:off x="761866" y="401801"/>
            <a:ext cx="533381" cy="779917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04</a:t>
            </a: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381C2A16-1A52-3E06-4619-E9F30848B60F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0278B1F0-4BC2-AF88-B7EE-93B9F5312A95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1" name="TextBox 5">
              <a:extLst>
                <a:ext uri="{FF2B5EF4-FFF2-40B4-BE49-F238E27FC236}">
                  <a16:creationId xmlns:a16="http://schemas.microsoft.com/office/drawing/2014/main" id="{3B535728-DC38-42FE-8162-78D6F143894B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BE9CCC34-5277-CF2A-5A43-E5F4B7B587C6}"/>
              </a:ext>
            </a:extLst>
          </p:cNvPr>
          <p:cNvSpPr txBox="1"/>
          <p:nvPr/>
        </p:nvSpPr>
        <p:spPr>
          <a:xfrm>
            <a:off x="1295247" y="761113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95BDAA4-5DD8-C344-F4A4-4D378AD7C8A4}"/>
              </a:ext>
            </a:extLst>
          </p:cNvPr>
          <p:cNvSpPr txBox="1"/>
          <p:nvPr/>
        </p:nvSpPr>
        <p:spPr>
          <a:xfrm>
            <a:off x="1240266" y="1547216"/>
            <a:ext cx="57416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Engagement 2 </a:t>
            </a:r>
            <a:r>
              <a:rPr lang="fr-FR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</a:t>
            </a:r>
            <a:r>
              <a:rPr lang="fr-FR" sz="1800" b="1" noProof="0" dirty="0" err="1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avoriser</a:t>
            </a:r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l’accessibilité à l’offre de formation des publics qui en ont le plus besoin</a:t>
            </a:r>
          </a:p>
          <a:p>
            <a:pPr marL="259232" indent="-259232" defTabSz="630666">
              <a:buFont typeface="Wingdings" panose="05000000000000000000" pitchFamily="2" charset="2"/>
              <a:buChar char="Ø"/>
            </a:pPr>
            <a:endParaRPr lang="fr-FR" sz="18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/>
            <a:endParaRPr lang="fr-FR" sz="1800" b="1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F539DDC0-E70F-7647-A4E5-CF1434A8E78F}"/>
              </a:ext>
            </a:extLst>
          </p:cNvPr>
          <p:cNvGrpSpPr/>
          <p:nvPr/>
        </p:nvGrpSpPr>
        <p:grpSpPr>
          <a:xfrm>
            <a:off x="761866" y="1644824"/>
            <a:ext cx="478403" cy="451829"/>
            <a:chOff x="689816" y="2037792"/>
            <a:chExt cx="478403" cy="451829"/>
          </a:xfrm>
        </p:grpSpPr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B51A7D7A-4220-ED3F-49B2-B9D73E34C203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D223D110-5B17-083E-8446-3D3E152DCF23}"/>
                </a:ext>
              </a:extLst>
            </p:cNvPr>
            <p:cNvSpPr txBox="1"/>
            <p:nvPr/>
          </p:nvSpPr>
          <p:spPr>
            <a:xfrm>
              <a:off x="745927" y="2057108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2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01DB2A6E-44A0-3C1B-D7C0-6BF2CA0E4A64}"/>
              </a:ext>
            </a:extLst>
          </p:cNvPr>
          <p:cNvSpPr/>
          <p:nvPr/>
        </p:nvSpPr>
        <p:spPr>
          <a:xfrm>
            <a:off x="1090199" y="1565980"/>
            <a:ext cx="6062631" cy="61297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347E3FD-5052-EA5B-9224-AFD31D9D0B13}"/>
              </a:ext>
            </a:extLst>
          </p:cNvPr>
          <p:cNvSpPr txBox="1"/>
          <p:nvPr/>
        </p:nvSpPr>
        <p:spPr>
          <a:xfrm>
            <a:off x="1532195" y="2400335"/>
            <a:ext cx="990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offre de formation de proximité :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D902F34E-B472-DC74-115A-A22098B7658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2" y="2394241"/>
            <a:ext cx="559547" cy="412299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DF668164-0582-B7C9-2CD6-BA0A7E15298D}"/>
              </a:ext>
            </a:extLst>
          </p:cNvPr>
          <p:cNvSpPr txBox="1"/>
          <p:nvPr/>
        </p:nvSpPr>
        <p:spPr>
          <a:xfrm>
            <a:off x="659234" y="2869313"/>
            <a:ext cx="80383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Organisée au plus proche des bassins de vie notamment pour les usagers de l’offre de formation préparatoire à la qualification à l’emploi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Modalités d’accueil et de formation différenciées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Mise en place de points d'information sur le territoire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5FCC043-9CE0-B7D0-7BA0-768BB9DD8C2F}"/>
              </a:ext>
            </a:extLst>
          </p:cNvPr>
          <p:cNvSpPr txBox="1"/>
          <p:nvPr/>
        </p:nvSpPr>
        <p:spPr>
          <a:xfrm>
            <a:off x="1532195" y="4461288"/>
            <a:ext cx="64415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communication attractive et accessible à tous :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12279E77-D4B6-4CF8-0DDA-3AB343AD0A3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2" y="4430003"/>
            <a:ext cx="559547" cy="41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275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EC7F9-32AD-64A2-3A64-75C2C719A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762FF633-6420-442C-99F5-6C7A64F2B483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1E322439-A496-11D1-A047-0D64C3D5A40D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8F135CCB-D7D5-7554-0FAE-6C741D29F9A7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86BA0AA5-0B03-F960-22B5-F0FDA98E8DBF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5D230CF1-2F00-3D45-EBEF-F04594935271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5AE95CE-2291-2E88-F444-7F4020FF1E33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A79AB76-3875-1443-E040-2F09DD232B13}"/>
              </a:ext>
            </a:extLst>
          </p:cNvPr>
          <p:cNvSpPr txBox="1"/>
          <p:nvPr/>
        </p:nvSpPr>
        <p:spPr>
          <a:xfrm>
            <a:off x="1346524" y="4773493"/>
            <a:ext cx="8559476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 apprentissages contextualisés à des situations concrètes et transférables en emploi</a:t>
            </a:r>
          </a:p>
          <a:p>
            <a:pPr marL="2857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 formations modulables et adaptées notamment au public le plus en difficulté avec les compétences de base</a:t>
            </a:r>
          </a:p>
          <a:p>
            <a:pPr marL="2857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valorisation des compétences et des expériences (VAE, badges numériques)</a:t>
            </a:r>
          </a:p>
          <a:p>
            <a:pPr marL="285750" indent="-285750" defTabSz="630666">
              <a:lnSpc>
                <a:spcPts val="1778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r-FR" sz="1633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88B4E4D7-258C-A407-6B2B-2F8D03F55298}"/>
              </a:ext>
            </a:extLst>
          </p:cNvPr>
          <p:cNvSpPr txBox="1"/>
          <p:nvPr/>
        </p:nvSpPr>
        <p:spPr>
          <a:xfrm>
            <a:off x="761866" y="401801"/>
            <a:ext cx="533381" cy="779917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04</a:t>
            </a: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285D2268-67F5-A70D-E016-C78E3EA44E62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8D9810CF-31D9-050F-9447-CBCE0A3E9B17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1" name="TextBox 5">
              <a:extLst>
                <a:ext uri="{FF2B5EF4-FFF2-40B4-BE49-F238E27FC236}">
                  <a16:creationId xmlns:a16="http://schemas.microsoft.com/office/drawing/2014/main" id="{EDA8D5D8-B696-9175-E04C-737409E1F4D8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46ABE05F-2510-B265-5F1A-CE6365864704}"/>
              </a:ext>
            </a:extLst>
          </p:cNvPr>
          <p:cNvSpPr txBox="1"/>
          <p:nvPr/>
        </p:nvSpPr>
        <p:spPr>
          <a:xfrm>
            <a:off x="1295247" y="761113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C9A72CD-54ED-5EB7-00AF-5FA14B7912A0}"/>
              </a:ext>
            </a:extLst>
          </p:cNvPr>
          <p:cNvSpPr txBox="1"/>
          <p:nvPr/>
        </p:nvSpPr>
        <p:spPr>
          <a:xfrm>
            <a:off x="1240266" y="1547216"/>
            <a:ext cx="57416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Engagement 3 </a:t>
            </a:r>
            <a:r>
              <a:rPr lang="fr-FR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</a:t>
            </a:r>
            <a:r>
              <a:rPr lang="fr-FR" sz="1800" b="1" noProof="0" dirty="0" err="1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avoriser</a:t>
            </a:r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l’engagement et le maintien en formation</a:t>
            </a:r>
          </a:p>
          <a:p>
            <a:pPr marL="259232" indent="-259232" defTabSz="630666">
              <a:buFont typeface="Wingdings" panose="05000000000000000000" pitchFamily="2" charset="2"/>
              <a:buChar char="Ø"/>
            </a:pPr>
            <a:endParaRPr lang="fr-FR" sz="18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/>
            <a:endParaRPr lang="fr-FR" sz="1800" b="1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EFF91BBB-2986-5334-8190-9C78091385CA}"/>
              </a:ext>
            </a:extLst>
          </p:cNvPr>
          <p:cNvGrpSpPr/>
          <p:nvPr/>
        </p:nvGrpSpPr>
        <p:grpSpPr>
          <a:xfrm>
            <a:off x="761866" y="1644824"/>
            <a:ext cx="478403" cy="451829"/>
            <a:chOff x="689816" y="2037792"/>
            <a:chExt cx="478403" cy="451829"/>
          </a:xfrm>
        </p:grpSpPr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4131A928-2A85-013B-E7CA-71D2B0EC9993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07F50EFB-DC68-5FCC-2C7C-79D972A43AF5}"/>
                </a:ext>
              </a:extLst>
            </p:cNvPr>
            <p:cNvSpPr txBox="1"/>
            <p:nvPr/>
          </p:nvSpPr>
          <p:spPr>
            <a:xfrm>
              <a:off x="745927" y="2058524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3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B043E6D2-479B-77EA-3728-302F94F15205}"/>
              </a:ext>
            </a:extLst>
          </p:cNvPr>
          <p:cNvSpPr/>
          <p:nvPr/>
        </p:nvSpPr>
        <p:spPr>
          <a:xfrm>
            <a:off x="1090199" y="1565980"/>
            <a:ext cx="6062631" cy="61297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8F7C9B3-FACF-1C51-1E16-E91800E7D6FA}"/>
              </a:ext>
            </a:extLst>
          </p:cNvPr>
          <p:cNvSpPr txBox="1"/>
          <p:nvPr/>
        </p:nvSpPr>
        <p:spPr>
          <a:xfrm>
            <a:off x="1613996" y="2311117"/>
            <a:ext cx="70517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offre de formation qui permet de sécuriser financièrement les stagiaires :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6CEFDC0-5441-17B2-780F-4A5B36DC3902}"/>
              </a:ext>
            </a:extLst>
          </p:cNvPr>
          <p:cNvSpPr txBox="1"/>
          <p:nvPr/>
        </p:nvSpPr>
        <p:spPr>
          <a:xfrm>
            <a:off x="724213" y="3002394"/>
            <a:ext cx="8043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Gratuité des formations achetées par la Région, rémunération des stagiaires, versement d’aides pour faciliter le déroulement de la formation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Contrat d’engagements réciproques avec les stagiaires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8D668862-CF7F-D4DB-0C50-388B91E8054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2" y="2394241"/>
            <a:ext cx="559547" cy="412299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85FBF1D0-8F4E-A2E2-A8AE-330BB0C0308C}"/>
              </a:ext>
            </a:extLst>
          </p:cNvPr>
          <p:cNvSpPr txBox="1"/>
          <p:nvPr/>
        </p:nvSpPr>
        <p:spPr>
          <a:xfrm>
            <a:off x="1630779" y="4270011"/>
            <a:ext cx="767330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defTabSz="630666"/>
            <a:r>
              <a:rPr lang="fr-FR" sz="20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 modalités de formations dynamiques :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22519B0B-F25C-9FAB-2D11-DD98EA6EDCE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2" y="4320134"/>
            <a:ext cx="559547" cy="41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810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69F48-C04B-CA44-46AA-4E3AC0DCD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0CD4DC9F-E173-B54D-9029-837975B16A91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850496A4-EF33-3E5D-D22E-E7FE51326CDA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E631AC67-1FF2-C5C7-96E4-EF91E9214E16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E592E8A0-9C4B-1854-D839-BCF0C2B69029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971BA090-387F-30AA-C261-18D80BB3595A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7541704-CA43-AF6E-2ECB-BF18CAD778D4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C72E1F66-B635-61BA-14A8-9CAB21D4F1D5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DE1837F5-D46E-E682-20C8-2E648B17F9F0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1B6138B8-3017-0D00-0C4C-A6BD78C99352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E847B2F4-2695-253E-D630-B8120E014EE5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FD7D865E-30B6-0AA0-E8C6-B724A73AC06B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6FB024BD-DC4C-EDF2-8584-4942B233FBFB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F00BE10E-7BB0-7DD0-8A2D-3D48A21552CD}"/>
              </a:ext>
            </a:extLst>
          </p:cNvPr>
          <p:cNvSpPr txBox="1"/>
          <p:nvPr/>
        </p:nvSpPr>
        <p:spPr>
          <a:xfrm>
            <a:off x="398745" y="5164498"/>
            <a:ext cx="88585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dispositif d’accompagnement des publics en formation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L’accompagnement des élèves et étudiants du sanitaire et social par le versement de bourses et d’aide ponctuelle d’urgence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B675706-5C30-EE58-674C-8228EFA4CAD5}"/>
              </a:ext>
            </a:extLst>
          </p:cNvPr>
          <p:cNvSpPr txBox="1"/>
          <p:nvPr/>
        </p:nvSpPr>
        <p:spPr>
          <a:xfrm>
            <a:off x="1379756" y="739645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0628C3F-FD1B-9C9F-0A6A-5D909910064E}"/>
              </a:ext>
            </a:extLst>
          </p:cNvPr>
          <p:cNvSpPr txBox="1"/>
          <p:nvPr/>
        </p:nvSpPr>
        <p:spPr>
          <a:xfrm>
            <a:off x="1240266" y="1547216"/>
            <a:ext cx="57416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Engagement 4 </a:t>
            </a:r>
            <a:r>
              <a:rPr lang="fr-FR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b="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</a:t>
            </a:r>
            <a:r>
              <a:rPr lang="fr-FR" sz="1800" b="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offre diversifiée pour répondre aux besoins des publics</a:t>
            </a:r>
            <a:endParaRPr lang="fr-FR" sz="18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FF5B845E-0E71-E5BB-D73A-FA88E9D844B2}"/>
              </a:ext>
            </a:extLst>
          </p:cNvPr>
          <p:cNvGrpSpPr/>
          <p:nvPr/>
        </p:nvGrpSpPr>
        <p:grpSpPr>
          <a:xfrm>
            <a:off x="761866" y="1644824"/>
            <a:ext cx="478403" cy="451829"/>
            <a:chOff x="689816" y="2037792"/>
            <a:chExt cx="478403" cy="451829"/>
          </a:xfrm>
        </p:grpSpPr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3562A12D-AFA0-EDE5-89F6-CF3788B5EE4A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DCC98CEC-3C1F-8004-336E-90EED0E5BF8E}"/>
                </a:ext>
              </a:extLst>
            </p:cNvPr>
            <p:cNvSpPr txBox="1"/>
            <p:nvPr/>
          </p:nvSpPr>
          <p:spPr>
            <a:xfrm>
              <a:off x="740871" y="2057773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4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0435084D-8E5E-84C2-F4A8-F6DCA5B02177}"/>
              </a:ext>
            </a:extLst>
          </p:cNvPr>
          <p:cNvSpPr/>
          <p:nvPr/>
        </p:nvSpPr>
        <p:spPr>
          <a:xfrm>
            <a:off x="1090199" y="1565980"/>
            <a:ext cx="6062631" cy="61297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7806A77-E9DB-46FC-FA84-8C9DE5D2B5E4}"/>
              </a:ext>
            </a:extLst>
          </p:cNvPr>
          <p:cNvSpPr txBox="1"/>
          <p:nvPr/>
        </p:nvSpPr>
        <p:spPr>
          <a:xfrm>
            <a:off x="1583940" y="2353179"/>
            <a:ext cx="76733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</a:rPr>
              <a:t>Une offre riche et diversifiée pour répondre au plus grand nombre, structurée autour de 5 dispositifs de formation : 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FCAC4D63-C2AD-8E06-3D94-2DA8147ADE3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2" y="2394241"/>
            <a:ext cx="559547" cy="412299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9551BE4-28B3-96E8-33E4-2772E876EB8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1" y="4645296"/>
            <a:ext cx="559547" cy="412299"/>
          </a:xfrm>
          <a:prstGeom prst="rect">
            <a:avLst/>
          </a:prstGeom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39BC6DFC-2712-2F7A-E51B-BA379543B7B6}"/>
              </a:ext>
            </a:extLst>
          </p:cNvPr>
          <p:cNvSpPr txBox="1"/>
          <p:nvPr/>
        </p:nvSpPr>
        <p:spPr>
          <a:xfrm>
            <a:off x="1580251" y="4676669"/>
            <a:ext cx="73712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defTabSz="630666"/>
            <a:r>
              <a:rPr lang="fr-FR" sz="20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Et 2 dispositifs visant la sécurisation des parcours :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8189D5D8-87DF-7F88-2EF0-F7CA0C35398C}"/>
              </a:ext>
            </a:extLst>
          </p:cNvPr>
          <p:cNvSpPr txBox="1"/>
          <p:nvPr/>
        </p:nvSpPr>
        <p:spPr>
          <a:xfrm>
            <a:off x="424302" y="3061065"/>
            <a:ext cx="883294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offre de formations préparatoires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offre de formations qualifiantes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offre de formation à destination des personnes sous-main de justice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offre de formation sanitaire et sociale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Une prise en charge de la formation des salariés en insertion</a:t>
            </a:r>
          </a:p>
        </p:txBody>
      </p:sp>
    </p:spTree>
    <p:extLst>
      <p:ext uri="{BB962C8B-B14F-4D97-AF65-F5344CB8AC3E}">
        <p14:creationId xmlns:p14="http://schemas.microsoft.com/office/powerpoint/2010/main" val="1616183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7F83A-39B2-09B4-782C-947DB04DA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8C00709F-6762-D21E-8F39-252275F70831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96BAB532-F4D6-C3A5-3C92-A29D5F8F47A8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6DF4BE8-7A13-C661-C471-896141CDB9B4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6E17C138-F575-A426-B19E-3D45D52BD6F9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8505749B-03F6-2011-FE34-F5041EB10E2B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9E3095EC-3E8E-D8B8-EB3D-29F1FF2FB43F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74C5188B-F33D-9AC5-3C7A-D18DAC0E2EF4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B7F4060B-F6FF-9615-A5C1-B7F7111B1186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B209A0FB-58A4-F4AB-A1E2-45D06FA5DC5B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257EAE39-AFA4-8593-7D04-08259F1F61F3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3A9222C4-7DA6-3A90-E2BE-E5A3437329FB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BED6525B-1B0F-93F7-4A6E-D19309FDB62C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56741540-BD14-0AF9-1FAA-DC3A7A5DE8BA}"/>
              </a:ext>
            </a:extLst>
          </p:cNvPr>
          <p:cNvSpPr txBox="1"/>
          <p:nvPr/>
        </p:nvSpPr>
        <p:spPr>
          <a:xfrm>
            <a:off x="1379756" y="739645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44FFD68-A4DC-3AE1-591D-C075F8E8B6B5}"/>
              </a:ext>
            </a:extLst>
          </p:cNvPr>
          <p:cNvSpPr txBox="1"/>
          <p:nvPr/>
        </p:nvSpPr>
        <p:spPr>
          <a:xfrm>
            <a:off x="499102" y="1520528"/>
            <a:ext cx="767330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</a:rPr>
              <a:t>Focus sur l’évolution de 2 dispositifs 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F0C9B639-89BC-F58F-2E5B-C5EC5A83DB3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28593" y="2585764"/>
            <a:ext cx="559547" cy="412299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55027346-463A-8D08-D930-995C4DD4993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908" y="4798082"/>
            <a:ext cx="559547" cy="412299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E8A2FBDD-0379-05CB-96CF-231BE1AD273C}"/>
              </a:ext>
            </a:extLst>
          </p:cNvPr>
          <p:cNvSpPr txBox="1"/>
          <p:nvPr/>
        </p:nvSpPr>
        <p:spPr>
          <a:xfrm>
            <a:off x="1073054" y="1955402"/>
            <a:ext cx="883294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defTabSz="630666">
              <a:buClr>
                <a:schemeClr val="accent1"/>
              </a:buClr>
            </a:pPr>
            <a:r>
              <a:rPr lang="fr-FR" b="1" u="sng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 dispositif préparatoire à la qualification et à l’emploi :</a:t>
            </a:r>
          </a:p>
          <a:p>
            <a:pPr lvl="1" defTabSz="630666">
              <a:buClr>
                <a:schemeClr val="accent1"/>
              </a:buClr>
            </a:pPr>
            <a:endParaRPr lang="fr-FR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defTabSz="630666">
              <a:buClr>
                <a:schemeClr val="accent1"/>
              </a:buClr>
            </a:pPr>
            <a:r>
              <a:rPr lang="fr-FR" u="sng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Finalité</a:t>
            </a: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dirty="0">
                <a:latin typeface="Segoe UI" panose="020B0502040204020203" pitchFamily="34" charset="0"/>
                <a:ea typeface="Aptos" panose="020B0004020202020204" pitchFamily="34" charset="0"/>
              </a:rPr>
              <a:t>Faciliter l’accès à un emploi ou une qualification en lien avec les opportunités du territoire en permettant :</a:t>
            </a:r>
          </a:p>
          <a:p>
            <a:pPr lvl="1" defTabSz="630666">
              <a:buClr>
                <a:schemeClr val="accent1"/>
              </a:buClr>
            </a:pPr>
            <a:endParaRPr lang="fr-FR" u="sng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L’acquisition des compétences socles 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f</a:t>
            </a:r>
            <a:r>
              <a:rPr lang="fr-FR" sz="18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ormalisation d’un projet professionnel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v</a:t>
            </a:r>
            <a:r>
              <a:rPr lang="fr-FR" sz="18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alorisation ou l’attestation autant que possible des compétences acquises pour contribuer à la reprise de confiance et faciliter l’insertion professionnelle</a:t>
            </a:r>
            <a:endParaRPr lang="fr-FR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38F1E03-6397-EFF4-78A0-E47F2EB5F177}"/>
              </a:ext>
            </a:extLst>
          </p:cNvPr>
          <p:cNvSpPr txBox="1"/>
          <p:nvPr/>
        </p:nvSpPr>
        <p:spPr>
          <a:xfrm>
            <a:off x="1073054" y="4453022"/>
            <a:ext cx="8832946" cy="178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defTabSz="630666">
              <a:buClr>
                <a:schemeClr val="accent1"/>
              </a:buClr>
            </a:pPr>
            <a:endParaRPr lang="fr-FR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defTabSz="630666">
              <a:buClr>
                <a:schemeClr val="accent1"/>
              </a:buClr>
            </a:pPr>
            <a:r>
              <a:rPr lang="fr-FR" u="sng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 :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Demandeurs d’emploi et salariés précaires inscrits à France Travail en Normandie avec une orientation emploi ou socioprofessionnelle </a:t>
            </a:r>
          </a:p>
          <a:p>
            <a:pPr marL="742950" lvl="1" indent="-285750" defTabSz="630666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latin typeface="Aptos Display" panose="020B0004020202020204" pitchFamily="34" charset="0"/>
                <a:cs typeface="Times New Roman" panose="02020603050405020304" pitchFamily="18" charset="0"/>
              </a:rPr>
              <a:t>Ne maitrisant pas le socle de compétences et notamment ceux en situation d’illettrisme, d’illectronisme ou en cours d’acquisition de la langue française.</a:t>
            </a:r>
          </a:p>
        </p:txBody>
      </p:sp>
    </p:spTree>
    <p:extLst>
      <p:ext uri="{BB962C8B-B14F-4D97-AF65-F5344CB8AC3E}">
        <p14:creationId xmlns:p14="http://schemas.microsoft.com/office/powerpoint/2010/main" val="2502955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8CF09-5346-157F-C4C2-ABE78024F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49B8F4BF-0C02-AB69-FC10-6AE694A588DF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5DC2460A-DF41-1A17-4E56-949A034BA71E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23FAF073-1991-EFA8-047C-D159D5B3D47C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9644A933-7EC0-585A-57B9-62428B2E4B6F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AAD33DFC-A9B1-5DBE-46A7-1E66C8DA6558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DC64C4D-A430-E739-2592-227AA5C96C16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C05F46ED-C21E-E540-6763-285BB5095BC1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28C936F3-BFF2-EC7A-1D94-E25D3941BB7B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20F55DF9-85DF-723D-079F-FC2077AFA9F0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A2FD7E0C-CDBD-B153-1B60-267A1FDB7FFE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2B8E66B1-D077-998B-A507-A54651EAA5A3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AD28695F-6E87-1364-8407-74C3C8CF7AA0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994FAB90-935A-1EBB-8468-4DCC2F4971AF}"/>
              </a:ext>
            </a:extLst>
          </p:cNvPr>
          <p:cNvSpPr txBox="1"/>
          <p:nvPr/>
        </p:nvSpPr>
        <p:spPr>
          <a:xfrm>
            <a:off x="1379756" y="739645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3ADD609E-3EF2-CD3A-8C9E-2F5714B762D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0" y="2276368"/>
            <a:ext cx="559547" cy="412299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3AA21333-8DFE-020C-9429-7E6183CB6D1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0" y="4302365"/>
            <a:ext cx="559547" cy="412299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D133DE34-3849-08AB-A33A-F3D102DA96D2}"/>
              </a:ext>
            </a:extLst>
          </p:cNvPr>
          <p:cNvSpPr txBox="1"/>
          <p:nvPr/>
        </p:nvSpPr>
        <p:spPr>
          <a:xfrm>
            <a:off x="1184154" y="1666255"/>
            <a:ext cx="883294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defTabSz="630666">
              <a:buClr>
                <a:schemeClr val="accent1"/>
              </a:buClr>
            </a:pPr>
            <a:r>
              <a:rPr lang="fr-FR" b="1" u="sng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 dispositif Qualif : </a:t>
            </a:r>
          </a:p>
          <a:p>
            <a:pPr lvl="1" defTabSz="630666">
              <a:buClr>
                <a:schemeClr val="accent1"/>
              </a:buClr>
            </a:pPr>
            <a:endParaRPr lang="fr-FR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defTabSz="630666">
              <a:buClr>
                <a:schemeClr val="accent1"/>
              </a:buClr>
            </a:pPr>
            <a:r>
              <a:rPr lang="fr-FR" u="sng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Finalités</a:t>
            </a: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dirty="0">
                <a:solidFill>
                  <a:srgbClr val="2E2D6B"/>
                </a:solidFill>
                <a:latin typeface="Aptos Display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latin typeface="Aptos Display" panose="020B0004020202020204" pitchFamily="34" charset="0"/>
                <a:cs typeface="Times New Roman" panose="02020603050405020304" pitchFamily="18" charset="0"/>
              </a:rPr>
              <a:t>Acquérir des compétences pour accéder à un 1er niveau d’employabilité ou une certification professionnelle en phase avec les besoins en compétences des entreprises et des territoires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latin typeface="Aptos Display" panose="020B0004020202020204" pitchFamily="34" charset="0"/>
                <a:cs typeface="Times New Roman" panose="02020603050405020304" pitchFamily="18" charset="0"/>
              </a:rPr>
              <a:t>Favoriser la mobilité professionnelle et l’accès à un emploi qualifié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r-FR" dirty="0">
              <a:latin typeface="Aptos Display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9EAA7FC-96B4-AEFC-4059-F7780030AA9B}"/>
              </a:ext>
            </a:extLst>
          </p:cNvPr>
          <p:cNvSpPr txBox="1"/>
          <p:nvPr/>
        </p:nvSpPr>
        <p:spPr>
          <a:xfrm>
            <a:off x="1184153" y="3977364"/>
            <a:ext cx="883294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defTabSz="630666">
              <a:buClr>
                <a:schemeClr val="accent1"/>
              </a:buClr>
            </a:pPr>
            <a:endParaRPr lang="fr-FR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defTabSz="630666">
              <a:buClr>
                <a:schemeClr val="accent1"/>
              </a:buClr>
            </a:pPr>
            <a:r>
              <a:rPr lang="fr-FR" u="sng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 :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fr-FR" sz="18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emandeurs d’emploi, inscrits à France Travail en Normandie avec une orientation emploi ou socioprofessionnelle pour qui la formation qualifiante est nécessaire à la réalisation de son projet professionnel </a:t>
            </a: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kern="100" dirty="0"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r-FR" sz="18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yant exprimé le souhait et la motivation pour se qualifier et accéder à un emploi. 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r-FR" dirty="0">
              <a:latin typeface="Aptos Display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829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AF452-8273-24A1-8922-58902419C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5F43257E-988F-96C0-B839-0B16F0B55257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5CF889FF-8CFD-AFFE-FF0B-05E5FAF5A286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4679F294-834E-40A3-0DC9-B2ACEBB1F4B8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A85373A0-C024-4AF9-FEB0-54B976D14C2E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EAD7079E-8EC6-A526-870E-1F20D2B93B70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2A13069-B6B5-084B-DD7C-669E5CD92EDD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E473BCDA-8ABD-E039-9CED-FC6A1D9962B4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9E3E34A8-4F0B-E9FE-4F1C-B0936978C638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56909FF9-F44C-4ACD-4692-2BF55361AA0C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B2E2B9A3-F9B2-3134-4C6D-EFDA6874B335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6F7562A3-40A8-524E-9EED-115AF31EEE3E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4DEB86F0-B649-091C-870B-443293D7784D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DADDE763-3BD6-B707-D582-29D9E321A8B4}"/>
              </a:ext>
            </a:extLst>
          </p:cNvPr>
          <p:cNvSpPr txBox="1"/>
          <p:nvPr/>
        </p:nvSpPr>
        <p:spPr>
          <a:xfrm>
            <a:off x="534729" y="4639488"/>
            <a:ext cx="88365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/>
              <a:t>Favorisant l’interconnaissance des dispositifs</a:t>
            </a:r>
          </a:p>
          <a:p>
            <a:pPr marL="800100" lvl="1" indent="-34290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/>
              <a:t>Facilitant l’accès à la formation des publics les plus éloignés</a:t>
            </a:r>
          </a:p>
          <a:p>
            <a:pPr lvl="1" defTabSz="630666"/>
            <a:r>
              <a:rPr lang="fr-FR" dirty="0"/>
              <a:t>	   des systèmes d’échanges partagés</a:t>
            </a:r>
          </a:p>
          <a:p>
            <a:pPr marL="800100" lvl="1" indent="-34290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Organisant des modalités de suivi des stagiaires tout au long de leur parcours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BB09CDF-0735-2A8F-5F14-AD4DCD1BB7D0}"/>
              </a:ext>
            </a:extLst>
          </p:cNvPr>
          <p:cNvSpPr txBox="1"/>
          <p:nvPr/>
        </p:nvSpPr>
        <p:spPr>
          <a:xfrm>
            <a:off x="1295247" y="761113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8167926-BBD4-6300-B92C-F6658326F77C}"/>
              </a:ext>
            </a:extLst>
          </p:cNvPr>
          <p:cNvSpPr txBox="1"/>
          <p:nvPr/>
        </p:nvSpPr>
        <p:spPr>
          <a:xfrm>
            <a:off x="1240265" y="1547216"/>
            <a:ext cx="717639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chemeClr val="accent1"/>
                </a:solidFill>
                <a:cs typeface="Segoe UI" panose="020B0502040204020203" pitchFamily="34" charset="0"/>
              </a:rPr>
              <a:t>Engagement 5 </a:t>
            </a:r>
            <a:r>
              <a:rPr lang="fr-FR" b="1" dirty="0">
                <a:solidFill>
                  <a:schemeClr val="accent1"/>
                </a:solidFill>
                <a:cs typeface="Segoe UI" panose="020B0502040204020203" pitchFamily="34" charset="0"/>
              </a:rPr>
              <a:t>: </a:t>
            </a:r>
            <a:r>
              <a:rPr lang="fr-FR" sz="18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Renforcer la collaboration avec les acteurs du Réseau pour l’Emploi au service de la sécurisation des parcours</a:t>
            </a:r>
          </a:p>
          <a:p>
            <a:pPr marL="259232" indent="-259232" defTabSz="630666">
              <a:buFont typeface="Wingdings" panose="05000000000000000000" pitchFamily="2" charset="2"/>
              <a:buChar char="Ø"/>
            </a:pPr>
            <a:endParaRPr lang="fr-FR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defTabSz="630666"/>
            <a:endParaRPr lang="fr-FR" sz="18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7CF933A1-6B6F-0DD6-AF0D-F48DA2A7E7D4}"/>
              </a:ext>
            </a:extLst>
          </p:cNvPr>
          <p:cNvGrpSpPr/>
          <p:nvPr/>
        </p:nvGrpSpPr>
        <p:grpSpPr>
          <a:xfrm>
            <a:off x="761866" y="1644824"/>
            <a:ext cx="478403" cy="451829"/>
            <a:chOff x="689816" y="2037792"/>
            <a:chExt cx="478403" cy="451829"/>
          </a:xfrm>
        </p:grpSpPr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2DF4E9DF-DD3C-0DD3-5D0F-8DB01AC5FC09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12659661-5790-9F19-01D4-72FD1E20058D}"/>
                </a:ext>
              </a:extLst>
            </p:cNvPr>
            <p:cNvSpPr txBox="1"/>
            <p:nvPr/>
          </p:nvSpPr>
          <p:spPr>
            <a:xfrm>
              <a:off x="770138" y="2062289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5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50F532F-86FB-1C55-B5CC-A5582783A73A}"/>
              </a:ext>
            </a:extLst>
          </p:cNvPr>
          <p:cNvSpPr/>
          <p:nvPr/>
        </p:nvSpPr>
        <p:spPr>
          <a:xfrm>
            <a:off x="1090199" y="1565980"/>
            <a:ext cx="7176398" cy="61297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C192304-5CB2-6E85-7523-A77DB067F310}"/>
              </a:ext>
            </a:extLst>
          </p:cNvPr>
          <p:cNvSpPr txBox="1"/>
          <p:nvPr/>
        </p:nvSpPr>
        <p:spPr>
          <a:xfrm>
            <a:off x="1583940" y="2353179"/>
            <a:ext cx="767330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</a:rPr>
              <a:t>Collaboration avec de nombreux acteurs institutionnels et notamment France Travail, les Conseils Départementaux, les Missions Locales, etc.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478B5FCA-F17A-DDD0-553C-89DE1D847C2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2" y="2602739"/>
            <a:ext cx="559547" cy="412299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FCF87D46-8DA5-E157-B2FA-CA453C466E49}"/>
              </a:ext>
            </a:extLst>
          </p:cNvPr>
          <p:cNvSpPr txBox="1"/>
          <p:nvPr/>
        </p:nvSpPr>
        <p:spPr>
          <a:xfrm>
            <a:off x="1583940" y="3642552"/>
            <a:ext cx="733030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</a:rPr>
              <a:t>Coordonner efficacement l’action publique sur le territoire normand pour sécuriser l’insertion professionnelle des personnes en recherche d’emploi en :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6F06165F-507A-327E-F2CC-4A7C07B237B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2145" y="3892900"/>
            <a:ext cx="559547" cy="41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05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4F84F-36E5-2A87-55AD-A9A03C6D3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7CFEFC4E-AAD8-FF19-FF51-889C1A35CC1B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0D2213C-C8BA-C943-1AEB-2F4BAE9EDC34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FFA15F60-F8D7-302B-2804-7247E047D01B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6C5C3CCC-E53B-D955-F4FD-D4D3B09975C3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D2D68E79-6DE4-EDAA-C2DC-497C0FE4F177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EDD97FFE-84F3-25AD-CB40-AE7D7DC8D29C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F91F75F7-7E5F-2F8E-9755-26F9FBE09564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A1F40DDC-B4B1-7B05-A462-3BDD4509547E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BB9BE061-D638-4081-7B28-14A6FC97D9B8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BFA3A3B1-86BE-2FE7-524B-6974976C40A0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5A029092-69F1-E169-DDB8-6E2154CB0839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53399318-AE13-AF12-9678-0853B52F2733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EB59B755-7F74-4A88-A056-86A0ACC20066}"/>
              </a:ext>
            </a:extLst>
          </p:cNvPr>
          <p:cNvSpPr txBox="1"/>
          <p:nvPr/>
        </p:nvSpPr>
        <p:spPr>
          <a:xfrm>
            <a:off x="1583940" y="2585861"/>
            <a:ext cx="7287969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>
                <a:solidFill>
                  <a:schemeClr val="accent1"/>
                </a:solidFill>
                <a:cs typeface="Segoe UI" panose="020B0502040204020203" pitchFamily="34" charset="0"/>
              </a:rPr>
              <a:t>Appropriation et développement de compétences clés par les stagiaires des enjeux liés au développement durable (</a:t>
            </a:r>
            <a:r>
              <a:rPr lang="fr-FR" sz="2000" b="1" dirty="0">
                <a:solidFill>
                  <a:schemeClr val="accent1"/>
                </a:solidFill>
              </a:rPr>
              <a:t>contenus de formation dédiés, des actions de sensibilisation)</a:t>
            </a:r>
          </a:p>
          <a:p>
            <a:pPr marL="259232" indent="-259232" defTabSz="630666">
              <a:buFont typeface="Wingdings" panose="05000000000000000000" pitchFamily="2" charset="2"/>
              <a:buChar char="Ø"/>
            </a:pPr>
            <a:endParaRPr lang="fr-FR" sz="2000" b="1" noProof="0" dirty="0">
              <a:solidFill>
                <a:schemeClr val="accent1"/>
              </a:solidFill>
              <a:cs typeface="Segoe UI" panose="020B0502040204020203" pitchFamily="34" charset="0"/>
            </a:endParaRPr>
          </a:p>
          <a:p>
            <a:pPr defTabSz="630666"/>
            <a:endParaRPr lang="fr-FR" sz="2000" b="1" dirty="0">
              <a:solidFill>
                <a:schemeClr val="accent1"/>
              </a:solidFill>
            </a:endParaRPr>
          </a:p>
          <a:p>
            <a:pPr defTabSz="630666"/>
            <a:r>
              <a:rPr lang="fr-FR" sz="2000" b="1" dirty="0">
                <a:solidFill>
                  <a:schemeClr val="accent1"/>
                </a:solidFill>
              </a:rPr>
              <a:t>Sensibilisation et un accompagnement des structures de formation dans l’évolution de leur appareil de formation</a:t>
            </a:r>
            <a:endParaRPr lang="fr-FR" sz="2000" b="1" dirty="0">
              <a:solidFill>
                <a:schemeClr val="accent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59232" indent="-259232" defTabSz="630666">
              <a:lnSpc>
                <a:spcPts val="1778"/>
              </a:lnSpc>
              <a:buFont typeface="Wingdings" panose="05000000000000000000" pitchFamily="2" charset="2"/>
              <a:buChar char="Ø"/>
            </a:pPr>
            <a:endParaRPr lang="fr-FR" sz="1633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B6A1CF6-0EF6-51DE-38C8-39DE3689DB58}"/>
              </a:ext>
            </a:extLst>
          </p:cNvPr>
          <p:cNvSpPr txBox="1"/>
          <p:nvPr/>
        </p:nvSpPr>
        <p:spPr>
          <a:xfrm>
            <a:off x="1379756" y="725447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6E5F45F-7988-2947-0351-6E15EDBE2E3E}"/>
              </a:ext>
            </a:extLst>
          </p:cNvPr>
          <p:cNvSpPr txBox="1"/>
          <p:nvPr/>
        </p:nvSpPr>
        <p:spPr>
          <a:xfrm>
            <a:off x="1240265" y="1547216"/>
            <a:ext cx="75755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Engagement 6 </a:t>
            </a:r>
            <a:r>
              <a:rPr lang="fr-FR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800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Accompagner les stagiaires et les structures de formations aux transitions écologiques, climatiques et numériques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F31260E2-88DC-5170-215C-0DA74D61D5F6}"/>
              </a:ext>
            </a:extLst>
          </p:cNvPr>
          <p:cNvGrpSpPr/>
          <p:nvPr/>
        </p:nvGrpSpPr>
        <p:grpSpPr>
          <a:xfrm>
            <a:off x="761866" y="1644824"/>
            <a:ext cx="478403" cy="451829"/>
            <a:chOff x="689816" y="2037792"/>
            <a:chExt cx="478403" cy="451829"/>
          </a:xfrm>
        </p:grpSpPr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13C1409A-59CE-EF88-0EDC-8EE1371FEBDF}"/>
                </a:ext>
              </a:extLst>
            </p:cNvPr>
            <p:cNvSpPr/>
            <p:nvPr/>
          </p:nvSpPr>
          <p:spPr>
            <a:xfrm>
              <a:off x="689816" y="2037792"/>
              <a:ext cx="478403" cy="451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6E98D5D8-9C52-20E9-6206-D0E16E2E518F}"/>
                </a:ext>
              </a:extLst>
            </p:cNvPr>
            <p:cNvSpPr txBox="1"/>
            <p:nvPr/>
          </p:nvSpPr>
          <p:spPr>
            <a:xfrm>
              <a:off x="745925" y="2071795"/>
              <a:ext cx="3661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6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6084212-B005-2F8E-CE6D-D17770126AA5}"/>
              </a:ext>
            </a:extLst>
          </p:cNvPr>
          <p:cNvSpPr/>
          <p:nvPr/>
        </p:nvSpPr>
        <p:spPr>
          <a:xfrm>
            <a:off x="1090199" y="1565980"/>
            <a:ext cx="7570716" cy="61297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F34AE74-7ED8-D37E-A12C-4EF6057E034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1" y="2746703"/>
            <a:ext cx="559547" cy="41229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D42148B-01E2-0C87-87A3-6DF7A6423DD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4381" y="4634374"/>
            <a:ext cx="559547" cy="41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4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8EF20-E887-461C-D4E0-EA88BF0D0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373D9627-25F5-9A38-03B6-9C890D3FD390}"/>
              </a:ext>
            </a:extLst>
          </p:cNvPr>
          <p:cNvGrpSpPr/>
          <p:nvPr/>
        </p:nvGrpSpPr>
        <p:grpSpPr>
          <a:xfrm>
            <a:off x="1194912" y="1577756"/>
            <a:ext cx="751147" cy="889958"/>
            <a:chOff x="-736" y="-162954"/>
            <a:chExt cx="295741" cy="395759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2C99AED-EA89-8B25-E4BB-22BB8778CE18}"/>
                </a:ext>
              </a:extLst>
            </p:cNvPr>
            <p:cNvSpPr/>
            <p:nvPr/>
          </p:nvSpPr>
          <p:spPr>
            <a:xfrm>
              <a:off x="0" y="0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5AC349F-609D-20CA-3A92-D1F4F21E4D4C}"/>
                </a:ext>
              </a:extLst>
            </p:cNvPr>
            <p:cNvSpPr txBox="1"/>
            <p:nvPr/>
          </p:nvSpPr>
          <p:spPr>
            <a:xfrm>
              <a:off x="-736" y="-162954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noProof="0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01</a:t>
              </a:r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BC9D605E-E722-51AB-2455-002A9AF10636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538B1F2-7341-8CC7-845C-CDB454ECC04D}"/>
              </a:ext>
            </a:extLst>
          </p:cNvPr>
          <p:cNvSpPr txBox="1"/>
          <p:nvPr/>
        </p:nvSpPr>
        <p:spPr>
          <a:xfrm>
            <a:off x="2164152" y="2141679"/>
            <a:ext cx="2799359" cy="2428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30666">
              <a:lnSpc>
                <a:spcPts val="1778"/>
              </a:lnSpc>
            </a:pPr>
            <a:r>
              <a:rPr lang="fr-FR" sz="24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Contexte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2FBEF427-54E0-1D11-5329-0225BA5EC089}"/>
              </a:ext>
            </a:extLst>
          </p:cNvPr>
          <p:cNvSpPr txBox="1"/>
          <p:nvPr/>
        </p:nvSpPr>
        <p:spPr>
          <a:xfrm>
            <a:off x="2153641" y="3446039"/>
            <a:ext cx="7282306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SPRFP à destination de ceux qui en ont le plus besoin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3B3E9C0E-B3E7-E370-AD5A-FDD3391EF9C3}"/>
              </a:ext>
            </a:extLst>
          </p:cNvPr>
          <p:cNvSpPr txBox="1"/>
          <p:nvPr/>
        </p:nvSpPr>
        <p:spPr>
          <a:xfrm>
            <a:off x="2164152" y="4455079"/>
            <a:ext cx="6297055" cy="2428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30666">
              <a:lnSpc>
                <a:spcPts val="1778"/>
              </a:lnSpc>
            </a:pPr>
            <a:r>
              <a:rPr lang="fr-FR" sz="24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5 principes fondamentaux du SPRFP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9802EB8D-6D8D-281F-ADD7-FB2E1292ABA2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8FAAB87B-CFAC-D4E3-B690-21525D85B01C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grpSp>
        <p:nvGrpSpPr>
          <p:cNvPr id="34" name="Group 3">
            <a:extLst>
              <a:ext uri="{FF2B5EF4-FFF2-40B4-BE49-F238E27FC236}">
                <a16:creationId xmlns:a16="http://schemas.microsoft.com/office/drawing/2014/main" id="{22409C46-50A9-25F0-B90F-F1EEEC2494D5}"/>
              </a:ext>
            </a:extLst>
          </p:cNvPr>
          <p:cNvGrpSpPr/>
          <p:nvPr/>
        </p:nvGrpSpPr>
        <p:grpSpPr>
          <a:xfrm>
            <a:off x="1186078" y="2313387"/>
            <a:ext cx="759978" cy="910604"/>
            <a:chOff x="-4213" y="-162954"/>
            <a:chExt cx="299218" cy="404940"/>
          </a:xfrm>
        </p:grpSpPr>
        <p:sp>
          <p:nvSpPr>
            <p:cNvPr id="35" name="Freeform 4">
              <a:extLst>
                <a:ext uri="{FF2B5EF4-FFF2-40B4-BE49-F238E27FC236}">
                  <a16:creationId xmlns:a16="http://schemas.microsoft.com/office/drawing/2014/main" id="{7F1F2870-2FE5-59A1-6215-7CE72D24638F}"/>
                </a:ext>
              </a:extLst>
            </p:cNvPr>
            <p:cNvSpPr/>
            <p:nvPr/>
          </p:nvSpPr>
          <p:spPr>
            <a:xfrm>
              <a:off x="-4213" y="9181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36" name="TextBox 5">
              <a:extLst>
                <a:ext uri="{FF2B5EF4-FFF2-40B4-BE49-F238E27FC236}">
                  <a16:creationId xmlns:a16="http://schemas.microsoft.com/office/drawing/2014/main" id="{9D3352F1-5300-CCD6-286C-35446823D31B}"/>
                </a:ext>
              </a:extLst>
            </p:cNvPr>
            <p:cNvSpPr txBox="1"/>
            <p:nvPr/>
          </p:nvSpPr>
          <p:spPr>
            <a:xfrm>
              <a:off x="-736" y="-162954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noProof="0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02</a:t>
              </a:r>
            </a:p>
          </p:txBody>
        </p:sp>
      </p:grpSp>
      <p:grpSp>
        <p:nvGrpSpPr>
          <p:cNvPr id="37" name="Group 3">
            <a:extLst>
              <a:ext uri="{FF2B5EF4-FFF2-40B4-BE49-F238E27FC236}">
                <a16:creationId xmlns:a16="http://schemas.microsoft.com/office/drawing/2014/main" id="{F56E9B3A-02C4-8328-2006-307775016343}"/>
              </a:ext>
            </a:extLst>
          </p:cNvPr>
          <p:cNvGrpSpPr/>
          <p:nvPr/>
        </p:nvGrpSpPr>
        <p:grpSpPr>
          <a:xfrm>
            <a:off x="1185141" y="3093115"/>
            <a:ext cx="751147" cy="889958"/>
            <a:chOff x="-736" y="-162954"/>
            <a:chExt cx="295741" cy="395759"/>
          </a:xfrm>
        </p:grpSpPr>
        <p:sp>
          <p:nvSpPr>
            <p:cNvPr id="38" name="Freeform 4">
              <a:extLst>
                <a:ext uri="{FF2B5EF4-FFF2-40B4-BE49-F238E27FC236}">
                  <a16:creationId xmlns:a16="http://schemas.microsoft.com/office/drawing/2014/main" id="{FCFB4A80-0551-9FD8-8A02-DC43D2211A60}"/>
                </a:ext>
              </a:extLst>
            </p:cNvPr>
            <p:cNvSpPr/>
            <p:nvPr/>
          </p:nvSpPr>
          <p:spPr>
            <a:xfrm>
              <a:off x="0" y="0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39" name="TextBox 5">
              <a:extLst>
                <a:ext uri="{FF2B5EF4-FFF2-40B4-BE49-F238E27FC236}">
                  <a16:creationId xmlns:a16="http://schemas.microsoft.com/office/drawing/2014/main" id="{105AE573-CE00-D736-AF56-84691F1ED604}"/>
                </a:ext>
              </a:extLst>
            </p:cNvPr>
            <p:cNvSpPr txBox="1"/>
            <p:nvPr/>
          </p:nvSpPr>
          <p:spPr>
            <a:xfrm>
              <a:off x="-736" y="-162954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noProof="0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03</a:t>
              </a:r>
            </a:p>
          </p:txBody>
        </p:sp>
      </p:grpSp>
      <p:grpSp>
        <p:nvGrpSpPr>
          <p:cNvPr id="40" name="Group 3">
            <a:extLst>
              <a:ext uri="{FF2B5EF4-FFF2-40B4-BE49-F238E27FC236}">
                <a16:creationId xmlns:a16="http://schemas.microsoft.com/office/drawing/2014/main" id="{448AF39E-7D76-9153-751A-200E267B5EF3}"/>
              </a:ext>
            </a:extLst>
          </p:cNvPr>
          <p:cNvGrpSpPr/>
          <p:nvPr/>
        </p:nvGrpSpPr>
        <p:grpSpPr>
          <a:xfrm>
            <a:off x="1193177" y="3853481"/>
            <a:ext cx="751147" cy="889958"/>
            <a:chOff x="-736" y="-162954"/>
            <a:chExt cx="295741" cy="395759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EA5E4F65-B058-555E-5182-B7235EC45C8A}"/>
                </a:ext>
              </a:extLst>
            </p:cNvPr>
            <p:cNvSpPr/>
            <p:nvPr/>
          </p:nvSpPr>
          <p:spPr>
            <a:xfrm>
              <a:off x="0" y="0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42" name="TextBox 5">
              <a:extLst>
                <a:ext uri="{FF2B5EF4-FFF2-40B4-BE49-F238E27FC236}">
                  <a16:creationId xmlns:a16="http://schemas.microsoft.com/office/drawing/2014/main" id="{3720DF50-7E7E-131D-8F60-EC603332B578}"/>
                </a:ext>
              </a:extLst>
            </p:cNvPr>
            <p:cNvSpPr txBox="1"/>
            <p:nvPr/>
          </p:nvSpPr>
          <p:spPr>
            <a:xfrm>
              <a:off x="-736" y="-162954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noProof="0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04</a:t>
              </a:r>
            </a:p>
          </p:txBody>
        </p:sp>
      </p:grpSp>
      <p:sp>
        <p:nvSpPr>
          <p:cNvPr id="59" name="ZoneTexte 58">
            <a:extLst>
              <a:ext uri="{FF2B5EF4-FFF2-40B4-BE49-F238E27FC236}">
                <a16:creationId xmlns:a16="http://schemas.microsoft.com/office/drawing/2014/main" id="{EB67A58A-96DA-BC20-9A7E-ABBEBA6C078E}"/>
              </a:ext>
            </a:extLst>
          </p:cNvPr>
          <p:cNvSpPr txBox="1"/>
          <p:nvPr/>
        </p:nvSpPr>
        <p:spPr>
          <a:xfrm>
            <a:off x="2064873" y="5065091"/>
            <a:ext cx="6297055" cy="335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>
              <a:lnSpc>
                <a:spcPts val="1778"/>
              </a:lnSpc>
            </a:pPr>
            <a:r>
              <a:rPr lang="fr-FR" sz="24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6 engagements du SPRFP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8EAF3BC-2C4A-349F-FF16-313471D83A8C}"/>
              </a:ext>
            </a:extLst>
          </p:cNvPr>
          <p:cNvSpPr/>
          <p:nvPr/>
        </p:nvSpPr>
        <p:spPr>
          <a:xfrm>
            <a:off x="593084" y="741655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r>
              <a:rPr lang="fr-FR" sz="28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Plan de présentation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5A259C-1C10-5B5C-0F3A-AF57202ED826}"/>
              </a:ext>
            </a:extLst>
          </p:cNvPr>
          <p:cNvSpPr/>
          <p:nvPr/>
        </p:nvSpPr>
        <p:spPr>
          <a:xfrm>
            <a:off x="2740928" y="1068896"/>
            <a:ext cx="114305" cy="114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88700-6EA7-CB29-E549-298D7D4BACBF}"/>
              </a:ext>
            </a:extLst>
          </p:cNvPr>
          <p:cNvSpPr/>
          <p:nvPr/>
        </p:nvSpPr>
        <p:spPr>
          <a:xfrm>
            <a:off x="7050769" y="1126048"/>
            <a:ext cx="114305" cy="114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3EAAFB-F43B-A3A3-D48C-8E8F28DEA4A2}"/>
              </a:ext>
            </a:extLst>
          </p:cNvPr>
          <p:cNvSpPr/>
          <p:nvPr/>
        </p:nvSpPr>
        <p:spPr>
          <a:xfrm>
            <a:off x="7303327" y="955689"/>
            <a:ext cx="97976" cy="97976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60DF9D-9655-3941-1A2E-93E6C851927E}"/>
              </a:ext>
            </a:extLst>
          </p:cNvPr>
          <p:cNvSpPr/>
          <p:nvPr/>
        </p:nvSpPr>
        <p:spPr>
          <a:xfrm>
            <a:off x="2504698" y="955689"/>
            <a:ext cx="97976" cy="97976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37C79B8A-EFE4-37CF-1841-C624F2147931}"/>
              </a:ext>
            </a:extLst>
          </p:cNvPr>
          <p:cNvGrpSpPr/>
          <p:nvPr/>
        </p:nvGrpSpPr>
        <p:grpSpPr>
          <a:xfrm>
            <a:off x="1191308" y="4604470"/>
            <a:ext cx="751147" cy="889958"/>
            <a:chOff x="-736" y="-162954"/>
            <a:chExt cx="295741" cy="395759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326D8F6F-C0C4-F801-4CAA-B8CD26A4A4F3}"/>
                </a:ext>
              </a:extLst>
            </p:cNvPr>
            <p:cNvSpPr/>
            <p:nvPr/>
          </p:nvSpPr>
          <p:spPr>
            <a:xfrm>
              <a:off x="0" y="0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07340832-8B03-A532-E13C-2ED1EEC2D0A8}"/>
                </a:ext>
              </a:extLst>
            </p:cNvPr>
            <p:cNvSpPr txBox="1"/>
            <p:nvPr/>
          </p:nvSpPr>
          <p:spPr>
            <a:xfrm>
              <a:off x="-736" y="-162954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noProof="0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05</a:t>
              </a:r>
            </a:p>
          </p:txBody>
        </p:sp>
      </p:grpSp>
      <p:sp>
        <p:nvSpPr>
          <p:cNvPr id="17" name="TextBox 12">
            <a:extLst>
              <a:ext uri="{FF2B5EF4-FFF2-40B4-BE49-F238E27FC236}">
                <a16:creationId xmlns:a16="http://schemas.microsoft.com/office/drawing/2014/main" id="{998A935E-3D81-9556-3C26-F7E804606401}"/>
              </a:ext>
            </a:extLst>
          </p:cNvPr>
          <p:cNvSpPr txBox="1"/>
          <p:nvPr/>
        </p:nvSpPr>
        <p:spPr>
          <a:xfrm>
            <a:off x="2153641" y="2592900"/>
            <a:ext cx="7651840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30666"/>
            <a:r>
              <a:rPr lang="fr-FR" sz="24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 Service Public Régional de la Formation Professionnelle (SPRFP)</a:t>
            </a:r>
          </a:p>
        </p:txBody>
      </p:sp>
    </p:spTree>
    <p:extLst>
      <p:ext uri="{BB962C8B-B14F-4D97-AF65-F5344CB8AC3E}">
        <p14:creationId xmlns:p14="http://schemas.microsoft.com/office/powerpoint/2010/main" val="246201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DCE0F-3008-584F-9A2B-C2FA8D7AB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raphique 59" descr="Écolier contour">
            <a:extLst>
              <a:ext uri="{FF2B5EF4-FFF2-40B4-BE49-F238E27FC236}">
                <a16:creationId xmlns:a16="http://schemas.microsoft.com/office/drawing/2014/main" id="{57D00717-9F53-AFCF-8F2B-36DF249BF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65806" y="1709359"/>
            <a:ext cx="484323" cy="484323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34641982-D2B9-F610-079A-1EF1A5D82CCC}"/>
              </a:ext>
            </a:extLst>
          </p:cNvPr>
          <p:cNvSpPr txBox="1"/>
          <p:nvPr/>
        </p:nvSpPr>
        <p:spPr>
          <a:xfrm>
            <a:off x="2338760" y="3803712"/>
            <a:ext cx="5228481" cy="76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30666"/>
            <a:r>
              <a:rPr lang="fr-FR" sz="4355" b="1" i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 votre attention</a:t>
            </a:r>
            <a:endParaRPr lang="fr-FR" sz="3992" b="1" i="1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E0A972F-6676-81CD-2DF3-517C12A0C8E5}"/>
              </a:ext>
            </a:extLst>
          </p:cNvPr>
          <p:cNvSpPr txBox="1"/>
          <p:nvPr/>
        </p:nvSpPr>
        <p:spPr>
          <a:xfrm>
            <a:off x="3293946" y="2523417"/>
            <a:ext cx="3318108" cy="76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30666"/>
            <a:r>
              <a:rPr lang="fr-FR" sz="4355" b="1" noProof="0" dirty="0">
                <a:solidFill>
                  <a:srgbClr val="C1347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E R C I</a:t>
            </a:r>
            <a:endParaRPr lang="fr-FR" sz="3992" b="1" noProof="0" dirty="0">
              <a:solidFill>
                <a:srgbClr val="C1347B"/>
              </a:solidFill>
              <a:latin typeface="Segoe UI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5D78F830-AD51-13D3-672E-FB26832FE960}"/>
              </a:ext>
            </a:extLst>
          </p:cNvPr>
          <p:cNvSpPr/>
          <p:nvPr/>
        </p:nvSpPr>
        <p:spPr>
          <a:xfrm>
            <a:off x="3293946" y="2174515"/>
            <a:ext cx="3318108" cy="1451672"/>
          </a:xfrm>
          <a:prstGeom prst="roundRect">
            <a:avLst/>
          </a:prstGeom>
          <a:noFill/>
          <a:ln>
            <a:solidFill>
              <a:srgbClr val="2E2D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701FCF-AC16-0655-1CD2-8D74836F0EF9}"/>
              </a:ext>
            </a:extLst>
          </p:cNvPr>
          <p:cNvSpPr/>
          <p:nvPr/>
        </p:nvSpPr>
        <p:spPr>
          <a:xfrm>
            <a:off x="3017437" y="1908200"/>
            <a:ext cx="114305" cy="114305"/>
          </a:xfrm>
          <a:prstGeom prst="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1C32E7-F7CC-710D-D386-8AC0CDCCB5D9}"/>
              </a:ext>
            </a:extLst>
          </p:cNvPr>
          <p:cNvSpPr/>
          <p:nvPr/>
        </p:nvSpPr>
        <p:spPr>
          <a:xfrm>
            <a:off x="2781207" y="1794994"/>
            <a:ext cx="97976" cy="97976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36D263F-55C0-DD44-4B90-40B6176A49DF}"/>
              </a:ext>
            </a:extLst>
          </p:cNvPr>
          <p:cNvSpPr/>
          <p:nvPr/>
        </p:nvSpPr>
        <p:spPr>
          <a:xfrm>
            <a:off x="6769640" y="1892970"/>
            <a:ext cx="114305" cy="114305"/>
          </a:xfrm>
          <a:prstGeom prst="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573694-E438-4308-F564-1FA5DC9EBEF3}"/>
              </a:ext>
            </a:extLst>
          </p:cNvPr>
          <p:cNvSpPr/>
          <p:nvPr/>
        </p:nvSpPr>
        <p:spPr>
          <a:xfrm>
            <a:off x="6955873" y="1746006"/>
            <a:ext cx="97976" cy="97976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712199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17F84-93F6-4676-5F91-A62DBF2E5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F125B340-DA07-3AA5-60D2-0A4F062DA716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02475926-4C13-5864-03D6-B85F8DDB5893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AA61F0EF-DD5E-560B-76C2-DF848D6F47D5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3D5249D2-6BBE-6C62-8573-8504775F39FD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241763A1-5FA3-F0EB-A7A0-CF5DA4CC4E6B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FCCCEB7-F8F1-83E2-3CFD-F6E1C21DAD84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7A3782B-459B-F35D-8698-88BBD0040F6D}"/>
              </a:ext>
            </a:extLst>
          </p:cNvPr>
          <p:cNvSpPr txBox="1"/>
          <p:nvPr/>
        </p:nvSpPr>
        <p:spPr>
          <a:xfrm>
            <a:off x="1583941" y="729359"/>
            <a:ext cx="49144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8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Contexte</a:t>
            </a: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B7EB493C-93A5-9E81-6341-B79BA4AE0C09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F0949C9C-E500-608F-6834-0E727247529F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A55121A2-A576-9CC2-742D-03296F13F7EE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EC5BA88D-09D1-4B67-92E8-B16A91A18B1E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E9CDC4E1-8DDE-6B6A-2610-C1500CDC0201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AF3D9778-A476-9413-0C02-573C8BBF3F3E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01</a:t>
              </a:r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F0933D01-369A-CA48-5925-379C9504109A}"/>
              </a:ext>
            </a:extLst>
          </p:cNvPr>
          <p:cNvSpPr txBox="1"/>
          <p:nvPr/>
        </p:nvSpPr>
        <p:spPr>
          <a:xfrm>
            <a:off x="110841" y="3472865"/>
            <a:ext cx="3634122" cy="2846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 defTabSz="630666">
              <a:buFont typeface="Arial" panose="020B0604020202020204" pitchFamily="34" charset="0"/>
              <a:buChar char="•"/>
            </a:pPr>
            <a:r>
              <a:rPr lang="fr-FR" dirty="0"/>
              <a:t>La formation des demandeurs d’emploi qui en ont le plus besoin </a:t>
            </a:r>
          </a:p>
          <a:p>
            <a:pPr marL="800100" lvl="1" indent="-342900" defTabSz="630666">
              <a:buFont typeface="Arial" panose="020B0604020202020204" pitchFamily="34" charset="0"/>
              <a:buChar char="•"/>
            </a:pPr>
            <a:r>
              <a:rPr lang="fr-FR" dirty="0"/>
              <a:t>La problématique récurrente de recrutement des entreprises normandes</a:t>
            </a:r>
            <a:endParaRPr lang="fr-FR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59232" indent="-259232" defTabSz="630666">
              <a:buFont typeface="Wingdings" panose="05000000000000000000" pitchFamily="2" charset="2"/>
              <a:buChar char="Ø"/>
            </a:pPr>
            <a:endParaRPr lang="fr-FR" dirty="0"/>
          </a:p>
          <a:p>
            <a:pPr marL="716432" lvl="1" indent="-259232" defTabSz="630666"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259232" indent="-259232" defTabSz="630666">
              <a:lnSpc>
                <a:spcPts val="1778"/>
              </a:lnSpc>
              <a:buFont typeface="Wingdings" panose="05000000000000000000" pitchFamily="2" charset="2"/>
              <a:buChar char="Ø"/>
            </a:pPr>
            <a:endParaRPr lang="fr-FR" sz="1633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9B6532B-0020-1BE3-8BC6-96C0C91238CF}"/>
              </a:ext>
            </a:extLst>
          </p:cNvPr>
          <p:cNvSpPr/>
          <p:nvPr/>
        </p:nvSpPr>
        <p:spPr>
          <a:xfrm>
            <a:off x="4595907" y="2004648"/>
            <a:ext cx="3875802" cy="61297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C3E5ED-C869-29A2-1E25-A6B008E3DB59}"/>
              </a:ext>
            </a:extLst>
          </p:cNvPr>
          <p:cNvSpPr/>
          <p:nvPr/>
        </p:nvSpPr>
        <p:spPr>
          <a:xfrm>
            <a:off x="1164756" y="2654300"/>
            <a:ext cx="2989004" cy="73570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2000" b="1" noProof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1AA2FF7A-95AB-B649-B15E-46DC6238DAD1}"/>
              </a:ext>
            </a:extLst>
          </p:cNvPr>
          <p:cNvGrpSpPr/>
          <p:nvPr/>
        </p:nvGrpSpPr>
        <p:grpSpPr>
          <a:xfrm>
            <a:off x="603501" y="1611907"/>
            <a:ext cx="2251116" cy="889958"/>
            <a:chOff x="614966" y="1653892"/>
            <a:chExt cx="2251116" cy="889958"/>
          </a:xfrm>
        </p:grpSpPr>
        <p:sp>
          <p:nvSpPr>
            <p:cNvPr id="2" name="Rectangle : coins arrondis 1">
              <a:extLst>
                <a:ext uri="{FF2B5EF4-FFF2-40B4-BE49-F238E27FC236}">
                  <a16:creationId xmlns:a16="http://schemas.microsoft.com/office/drawing/2014/main" id="{1D42B735-2408-D9FA-88BB-A3ABB38FB9E8}"/>
                </a:ext>
              </a:extLst>
            </p:cNvPr>
            <p:cNvSpPr/>
            <p:nvPr/>
          </p:nvSpPr>
          <p:spPr>
            <a:xfrm>
              <a:off x="614966" y="1653892"/>
              <a:ext cx="2251116" cy="889958"/>
            </a:xfrm>
            <a:prstGeom prst="roundRect">
              <a:avLst/>
            </a:prstGeom>
            <a:solidFill>
              <a:schemeClr val="bg2"/>
            </a:solidFill>
            <a:ln>
              <a:solidFill>
                <a:srgbClr val="2E2D6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A84FDBD2-A721-C304-1DD4-58FF17FF54A3}"/>
                </a:ext>
              </a:extLst>
            </p:cNvPr>
            <p:cNvSpPr txBox="1"/>
            <p:nvPr/>
          </p:nvSpPr>
          <p:spPr>
            <a:xfrm>
              <a:off x="629507" y="1764342"/>
              <a:ext cx="2236575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2000" b="1" noProof="0" dirty="0">
                  <a:latin typeface="Segoe UI" panose="020B0502040204020203" pitchFamily="34" charset="0"/>
                  <a:cs typeface="Segoe UI" panose="020B0502040204020203" pitchFamily="34" charset="0"/>
                </a:rPr>
                <a:t>CPRDFOP-SRFSS </a:t>
              </a:r>
              <a:r>
                <a:rPr lang="fr-FR" b="1" noProof="0" dirty="0">
                  <a:latin typeface="Segoe UI" panose="020B0502040204020203" pitchFamily="34" charset="0"/>
                  <a:cs typeface="Segoe UI" panose="020B0502040204020203" pitchFamily="34" charset="0"/>
                </a:rPr>
                <a:t>2023 – 2028 </a:t>
              </a:r>
              <a:endParaRPr lang="fr-FR" sz="2000" dirty="0"/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084BDD3D-B0BD-EE46-1026-E12A207C8153}"/>
              </a:ext>
            </a:extLst>
          </p:cNvPr>
          <p:cNvSpPr txBox="1"/>
          <p:nvPr/>
        </p:nvSpPr>
        <p:spPr>
          <a:xfrm>
            <a:off x="4595907" y="2105561"/>
            <a:ext cx="4960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dirty="0"/>
              <a:t>Une loi pour le plein emploi </a:t>
            </a:r>
          </a:p>
          <a:p>
            <a:pPr defTabSz="630666"/>
            <a:endParaRPr lang="fr-FR" sz="2000" dirty="0"/>
          </a:p>
          <a:p>
            <a:pPr defTabSz="630666"/>
            <a:r>
              <a:rPr lang="fr-FR" sz="2000" dirty="0"/>
              <a:t>qui impacte l’environnement emploi/formation avec notamment :</a:t>
            </a: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A023BB79-15DA-E3CC-13D7-2CC8041A477D}"/>
              </a:ext>
            </a:extLst>
          </p:cNvPr>
          <p:cNvGrpSpPr/>
          <p:nvPr/>
        </p:nvGrpSpPr>
        <p:grpSpPr>
          <a:xfrm>
            <a:off x="839905" y="2702200"/>
            <a:ext cx="678669" cy="624133"/>
            <a:chOff x="4109469" y="4227882"/>
            <a:chExt cx="816464" cy="816464"/>
          </a:xfrm>
        </p:grpSpPr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DA2BFCA1-4257-8B88-77A7-E3C074075449}"/>
                </a:ext>
              </a:extLst>
            </p:cNvPr>
            <p:cNvSpPr/>
            <p:nvPr/>
          </p:nvSpPr>
          <p:spPr>
            <a:xfrm>
              <a:off x="4109469" y="4227882"/>
              <a:ext cx="816464" cy="816464"/>
            </a:xfrm>
            <a:prstGeom prst="ellipse">
              <a:avLst/>
            </a:prstGeom>
            <a:solidFill>
              <a:srgbClr val="2E2D6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pic>
          <p:nvPicPr>
            <p:cNvPr id="19" name="Graphique 18" descr="Liste de contrôle contour">
              <a:extLst>
                <a:ext uri="{FF2B5EF4-FFF2-40B4-BE49-F238E27FC236}">
                  <a16:creationId xmlns:a16="http://schemas.microsoft.com/office/drawing/2014/main" id="{23EF9289-1AF4-46C2-926D-C5B6090964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41573" y="4359986"/>
              <a:ext cx="552256" cy="552256"/>
            </a:xfrm>
            <a:prstGeom prst="rect">
              <a:avLst/>
            </a:prstGeom>
          </p:spPr>
        </p:pic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73ABAD83-36A7-9B79-F616-200574594EB4}"/>
              </a:ext>
            </a:extLst>
          </p:cNvPr>
          <p:cNvGrpSpPr/>
          <p:nvPr/>
        </p:nvGrpSpPr>
        <p:grpSpPr>
          <a:xfrm>
            <a:off x="8067720" y="1854037"/>
            <a:ext cx="1133495" cy="935633"/>
            <a:chOff x="8150503" y="1794190"/>
            <a:chExt cx="1147043" cy="1008995"/>
          </a:xfrm>
        </p:grpSpPr>
        <p:sp>
          <p:nvSpPr>
            <p:cNvPr id="29" name="Ellipse 28">
              <a:extLst>
                <a:ext uri="{FF2B5EF4-FFF2-40B4-BE49-F238E27FC236}">
                  <a16:creationId xmlns:a16="http://schemas.microsoft.com/office/drawing/2014/main" id="{DD1ED6C7-CDD6-4B1C-F063-07DB556CAF84}"/>
                </a:ext>
              </a:extLst>
            </p:cNvPr>
            <p:cNvSpPr/>
            <p:nvPr/>
          </p:nvSpPr>
          <p:spPr>
            <a:xfrm>
              <a:off x="8150503" y="1794190"/>
              <a:ext cx="1106745" cy="100899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>
                <a:lnSpc>
                  <a:spcPts val="1778"/>
                </a:lnSpc>
              </a:pPr>
              <a:endParaRPr lang="fr-FR" sz="1100" b="1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7EA5E28D-A1D4-A668-62F9-1D24D839FCD8}"/>
                </a:ext>
              </a:extLst>
            </p:cNvPr>
            <p:cNvSpPr txBox="1"/>
            <p:nvPr/>
          </p:nvSpPr>
          <p:spPr>
            <a:xfrm>
              <a:off x="8190801" y="2102461"/>
              <a:ext cx="11067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600" dirty="0"/>
                <a:t>18/12/23 </a:t>
              </a:r>
            </a:p>
          </p:txBody>
        </p:sp>
      </p:grpSp>
      <p:sp>
        <p:nvSpPr>
          <p:cNvPr id="33" name="ZoneTexte 32">
            <a:extLst>
              <a:ext uri="{FF2B5EF4-FFF2-40B4-BE49-F238E27FC236}">
                <a16:creationId xmlns:a16="http://schemas.microsoft.com/office/drawing/2014/main" id="{1379D404-4D96-DFDD-ECF0-45CE90519D56}"/>
              </a:ext>
            </a:extLst>
          </p:cNvPr>
          <p:cNvSpPr txBox="1"/>
          <p:nvPr/>
        </p:nvSpPr>
        <p:spPr>
          <a:xfrm>
            <a:off x="1471568" y="2829191"/>
            <a:ext cx="26821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30666"/>
            <a:r>
              <a:rPr lang="fr-FR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fr-FR" sz="2000" b="1" noProof="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olonté</a:t>
            </a:r>
            <a:r>
              <a:rPr lang="fr-FR" sz="2000" b="1" noProof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 prioriser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F42263D-1AAD-B5BE-A038-4E702DD526FD}"/>
              </a:ext>
            </a:extLst>
          </p:cNvPr>
          <p:cNvSpPr txBox="1"/>
          <p:nvPr/>
        </p:nvSpPr>
        <p:spPr>
          <a:xfrm>
            <a:off x="4390636" y="4240381"/>
            <a:ext cx="48122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/>
              <a:t>Une territorialisation des politiques publiques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D3A302AA-F7FF-B9A1-DBA4-291024B60491}"/>
              </a:ext>
            </a:extLst>
          </p:cNvPr>
          <p:cNvSpPr txBox="1"/>
          <p:nvPr/>
        </p:nvSpPr>
        <p:spPr>
          <a:xfrm>
            <a:off x="4842489" y="3535738"/>
            <a:ext cx="47135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defTabSz="630666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dirty="0"/>
              <a:t>La création d’une nouvelle gouvernance </a:t>
            </a:r>
          </a:p>
          <a:p>
            <a:pPr lvl="1" defTabSz="630666"/>
            <a:r>
              <a:rPr lang="fr-FR" dirty="0"/>
              <a:t>(création d’un Réseau pour l’Emploi)</a:t>
            </a:r>
          </a:p>
        </p:txBody>
      </p:sp>
    </p:spTree>
    <p:extLst>
      <p:ext uri="{BB962C8B-B14F-4D97-AF65-F5344CB8AC3E}">
        <p14:creationId xmlns:p14="http://schemas.microsoft.com/office/powerpoint/2010/main" val="3857365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6BFD8-C1C8-DCDF-376C-BDB2D3A92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DAF3FDCD-0ECD-7DEC-FE48-3E0D392C8341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8BF042E6-9058-5AF6-2313-4F2AC825106B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181D3CD2-D892-3631-12C3-5F5371823C9A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E5D359FD-6894-19A0-2539-ED2252CEF038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F3E396DC-84EC-3AB1-4055-1675F42BC5C2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7B030D3-4F38-ACDD-363C-8BCD24152674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9165B02-1547-5E84-9C30-8B7316C7A083}"/>
              </a:ext>
            </a:extLst>
          </p:cNvPr>
          <p:cNvSpPr txBox="1"/>
          <p:nvPr/>
        </p:nvSpPr>
        <p:spPr>
          <a:xfrm>
            <a:off x="1583941" y="729359"/>
            <a:ext cx="49144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8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Contexte</a:t>
            </a: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9045B7B5-E806-4284-D155-76277032DF12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D1498981-B421-F398-A732-25098E9CD156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24" name="Freeform 7">
            <a:extLst>
              <a:ext uri="{FF2B5EF4-FFF2-40B4-BE49-F238E27FC236}">
                <a16:creationId xmlns:a16="http://schemas.microsoft.com/office/drawing/2014/main" id="{CF9AA640-77B7-DCB8-293F-72311484C339}"/>
              </a:ext>
            </a:extLst>
          </p:cNvPr>
          <p:cNvSpPr/>
          <p:nvPr/>
        </p:nvSpPr>
        <p:spPr>
          <a:xfrm>
            <a:off x="2469721" y="4576624"/>
            <a:ext cx="6001988" cy="868542"/>
          </a:xfrm>
          <a:custGeom>
            <a:avLst/>
            <a:gdLst/>
            <a:ahLst/>
            <a:cxnLst/>
            <a:rect l="l" t="t" r="r" b="b"/>
            <a:pathLst>
              <a:path w="450298" h="283306">
                <a:moveTo>
                  <a:pt x="141653" y="0"/>
                </a:moveTo>
                <a:lnTo>
                  <a:pt x="308645" y="0"/>
                </a:lnTo>
                <a:cubicBezTo>
                  <a:pt x="346213" y="0"/>
                  <a:pt x="382243" y="14924"/>
                  <a:pt x="408808" y="41489"/>
                </a:cubicBezTo>
                <a:cubicBezTo>
                  <a:pt x="435374" y="68054"/>
                  <a:pt x="450298" y="104084"/>
                  <a:pt x="450298" y="141653"/>
                </a:cubicBezTo>
                <a:lnTo>
                  <a:pt x="450298" y="141653"/>
                </a:lnTo>
                <a:cubicBezTo>
                  <a:pt x="450298" y="219886"/>
                  <a:pt x="386877" y="283306"/>
                  <a:pt x="308645" y="283306"/>
                </a:cubicBezTo>
                <a:lnTo>
                  <a:pt x="141653" y="283306"/>
                </a:lnTo>
                <a:cubicBezTo>
                  <a:pt x="104084" y="283306"/>
                  <a:pt x="68054" y="268382"/>
                  <a:pt x="41489" y="241817"/>
                </a:cubicBezTo>
                <a:cubicBezTo>
                  <a:pt x="14924" y="215251"/>
                  <a:pt x="0" y="179222"/>
                  <a:pt x="0" y="141653"/>
                </a:cubicBezTo>
                <a:lnTo>
                  <a:pt x="0" y="141653"/>
                </a:lnTo>
                <a:cubicBezTo>
                  <a:pt x="0" y="104084"/>
                  <a:pt x="14924" y="68054"/>
                  <a:pt x="41489" y="41489"/>
                </a:cubicBezTo>
                <a:cubicBezTo>
                  <a:pt x="68054" y="14924"/>
                  <a:pt x="104084" y="0"/>
                  <a:pt x="141653" y="0"/>
                </a:cubicBezTo>
                <a:close/>
              </a:path>
            </a:pathLst>
          </a:cu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C0C2501D-8DE5-1FD7-2C14-0F9322A8E0BA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ED247A4F-2231-BFFD-89E9-B5CDC98040E4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1D9F7365-4419-04EE-BFED-0875487E2D33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9E9C085F-BCA3-2D9B-85D1-FD3D72217643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01</a:t>
              </a:r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CCE1314E-2F80-B45A-891F-86E0275A7A33}"/>
              </a:ext>
            </a:extLst>
          </p:cNvPr>
          <p:cNvSpPr txBox="1"/>
          <p:nvPr/>
        </p:nvSpPr>
        <p:spPr>
          <a:xfrm>
            <a:off x="2612268" y="4716872"/>
            <a:ext cx="58594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30666"/>
            <a:r>
              <a:rPr lang="fr-FR" sz="20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Définition d’une nouvelle politique régionale de formation professionnelle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11AB5F-5DEA-ABDB-51A6-BF05AAE169E4}"/>
              </a:ext>
            </a:extLst>
          </p:cNvPr>
          <p:cNvSpPr/>
          <p:nvPr/>
        </p:nvSpPr>
        <p:spPr>
          <a:xfrm>
            <a:off x="648752" y="1762789"/>
            <a:ext cx="3991395" cy="2259589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6C5DEE1-084E-F810-44D6-179B8EAEEA66}"/>
              </a:ext>
            </a:extLst>
          </p:cNvPr>
          <p:cNvSpPr txBox="1"/>
          <p:nvPr/>
        </p:nvSpPr>
        <p:spPr>
          <a:xfrm>
            <a:off x="648752" y="1890952"/>
            <a:ext cx="381694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9232" indent="-259232" defTabSz="630666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grands chantiers en cours sur les prochaines années avec des </a:t>
            </a:r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enjeux importants en termes de créations d’emploi </a:t>
            </a: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(parcs éoliens offshore, EPR…)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486398-27E5-0CCC-DCB0-2D903F4CBC2E}"/>
              </a:ext>
            </a:extLst>
          </p:cNvPr>
          <p:cNvSpPr/>
          <p:nvPr/>
        </p:nvSpPr>
        <p:spPr>
          <a:xfrm>
            <a:off x="5091464" y="1762789"/>
            <a:ext cx="3991395" cy="2259589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53AB16C-5DCE-FF85-830C-484C07DC8FA4}"/>
              </a:ext>
            </a:extLst>
          </p:cNvPr>
          <p:cNvSpPr txBox="1"/>
          <p:nvPr/>
        </p:nvSpPr>
        <p:spPr>
          <a:xfrm>
            <a:off x="5091464" y="1890952"/>
            <a:ext cx="399139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9232" indent="-259232" defTabSz="630666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enjeux en matière de </a:t>
            </a:r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transformations écologiques, climatiques</a:t>
            </a:r>
            <a:r>
              <a:rPr lang="fr-FR" sz="2000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et</a:t>
            </a:r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numériques</a:t>
            </a:r>
            <a:endParaRPr lang="fr-FR" b="1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D4FD6C96-D630-85BF-B948-39A2575CA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2992172">
            <a:off x="1574686" y="4762847"/>
            <a:ext cx="742857" cy="616948"/>
          </a:xfrm>
          <a:prstGeom prst="rect">
            <a:avLst/>
          </a:prstGeom>
          <a:effectLst>
            <a:glow rad="101600">
              <a:srgbClr val="CC4193">
                <a:satMod val="175000"/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1032268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F6BB6-BE78-8CD7-7170-42AFAF0E4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173484A5-AAD2-F574-9F44-B1AD2DBC48F7}"/>
              </a:ext>
            </a:extLst>
          </p:cNvPr>
          <p:cNvSpPr/>
          <p:nvPr/>
        </p:nvSpPr>
        <p:spPr>
          <a:xfrm>
            <a:off x="960413" y="1613877"/>
            <a:ext cx="7700502" cy="788426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D8D181BD-3DD3-C237-A4F2-216E9EC502F7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0FAE6B74-C687-1545-9C7F-87A9044838DD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8B2FF4D-8653-E64B-104A-87CAF9ADBC2B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255E6F55-0F70-AA8C-C7CE-9348640561D0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2100E753-5441-4587-67D9-8A37F8059274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4E3317C-8861-A67B-33E9-4DAD0C37554F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C98F965-7483-A993-2632-528CC2CA8CBB}"/>
              </a:ext>
            </a:extLst>
          </p:cNvPr>
          <p:cNvSpPr txBox="1"/>
          <p:nvPr/>
        </p:nvSpPr>
        <p:spPr>
          <a:xfrm>
            <a:off x="1350293" y="740064"/>
            <a:ext cx="81314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 Service Public Régional de la Formation Professionnelle</a:t>
            </a: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BFB5A830-EE7F-66C8-524B-9759794D2AA2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5464F067-336A-73F8-5E83-C997E6600C6B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C738CA97-F178-98EE-69D1-B861A8B8E8F2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02</a:t>
              </a:r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D4D1D135-621F-22DE-1299-DE2446D31CC7}"/>
              </a:ext>
            </a:extLst>
          </p:cNvPr>
          <p:cNvSpPr txBox="1"/>
          <p:nvPr/>
        </p:nvSpPr>
        <p:spPr>
          <a:xfrm>
            <a:off x="1102772" y="1636255"/>
            <a:ext cx="75581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ea typeface="+mn-ea"/>
                <a:cs typeface="Segoe UI Light" panose="020B0502040204020203" pitchFamily="34" charset="0"/>
              </a:rPr>
              <a:t>Un droit pour toute personne cherchant à s'insérer sur le marché </a:t>
            </a:r>
          </a:p>
          <a:p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ea typeface="+mn-ea"/>
                <a:cs typeface="Segoe UI Light" panose="020B0502040204020203" pitchFamily="34" charset="0"/>
              </a:rPr>
              <a:t>du travail :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38DEC0B1-1C60-5045-ABF8-6996591E5984}"/>
              </a:ext>
            </a:extLst>
          </p:cNvPr>
          <p:cNvSpPr txBox="1"/>
          <p:nvPr/>
        </p:nvSpPr>
        <p:spPr>
          <a:xfrm>
            <a:off x="1751472" y="2622479"/>
            <a:ext cx="49522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8291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ea typeface="+mn-ea"/>
                <a:cs typeface="Segoe UI Light" panose="020B0502040204020203" pitchFamily="34" charset="0"/>
              </a:rPr>
              <a:t>Acquérir un premier niveau de qualification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3113C41-6C68-9200-776B-087D31F97277}"/>
              </a:ext>
            </a:extLst>
          </p:cNvPr>
          <p:cNvSpPr txBox="1"/>
          <p:nvPr/>
        </p:nvSpPr>
        <p:spPr>
          <a:xfrm>
            <a:off x="1751472" y="3124774"/>
            <a:ext cx="7263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8291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ea typeface="+mn-ea"/>
                <a:cs typeface="Segoe UI Light" panose="020B0502040204020203" pitchFamily="34" charset="0"/>
              </a:rPr>
              <a:t>Faciliter son insertion professionnelle, sa mobilité ou sa reconversion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1D3DB7E-C8B3-2CDC-A1CE-5E776B355D48}"/>
              </a:ext>
            </a:extLst>
          </p:cNvPr>
          <p:cNvSpPr txBox="1"/>
          <p:nvPr/>
        </p:nvSpPr>
        <p:spPr>
          <a:xfrm>
            <a:off x="1751471" y="4689735"/>
            <a:ext cx="68216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8291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ea typeface="+mn-ea"/>
                <a:cs typeface="Segoe UI Light" panose="020B0502040204020203" pitchFamily="34" charset="0"/>
              </a:rPr>
              <a:t>Accès à une formation professionnelle conduisant à un titre ou diplôme de niveau 4 au plus, enregistré au RNCP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AC5AB5F-EA68-2CDE-7B35-1BB7DEE4EE61}"/>
              </a:ext>
            </a:extLst>
          </p:cNvPr>
          <p:cNvSpPr txBox="1"/>
          <p:nvPr/>
        </p:nvSpPr>
        <p:spPr>
          <a:xfrm>
            <a:off x="1751471" y="5487282"/>
            <a:ext cx="73945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8291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ea typeface="+mn-ea"/>
                <a:cs typeface="Segoe UI Light" panose="020B0502040204020203" pitchFamily="34" charset="0"/>
              </a:rPr>
              <a:t>Gratuité de la formation (frais « pédagogiques » et de la certification)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2F330EC4-83E9-A578-D999-2373E008DEFB}"/>
              </a:ext>
            </a:extLst>
          </p:cNvPr>
          <p:cNvSpPr/>
          <p:nvPr/>
        </p:nvSpPr>
        <p:spPr>
          <a:xfrm>
            <a:off x="960413" y="3912925"/>
            <a:ext cx="7700502" cy="61297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2160224-93EB-2575-3276-87D15A7EF7BA}"/>
              </a:ext>
            </a:extLst>
          </p:cNvPr>
          <p:cNvSpPr txBox="1"/>
          <p:nvPr/>
        </p:nvSpPr>
        <p:spPr>
          <a:xfrm>
            <a:off x="1102772" y="4030024"/>
            <a:ext cx="49522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8291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Segoe UI Light" panose="020B0502040204020203" pitchFamily="34" charset="0"/>
              </a:rPr>
              <a:t>Une obligation pour la Région :</a:t>
            </a:r>
          </a:p>
        </p:txBody>
      </p:sp>
      <p:pic>
        <p:nvPicPr>
          <p:cNvPr id="37" name="Graphique 36" descr="Ligne fléchée : incurvée dans le sens des aiguilles d’une montre avec un remplissage uni">
            <a:extLst>
              <a:ext uri="{FF2B5EF4-FFF2-40B4-BE49-F238E27FC236}">
                <a16:creationId xmlns:a16="http://schemas.microsoft.com/office/drawing/2014/main" id="{CE386746-6D75-793C-9C9C-CDFE8B2411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8719826">
            <a:off x="1193995" y="3008945"/>
            <a:ext cx="466257" cy="466257"/>
          </a:xfrm>
          <a:prstGeom prst="rect">
            <a:avLst/>
          </a:prstGeom>
        </p:spPr>
      </p:pic>
      <p:pic>
        <p:nvPicPr>
          <p:cNvPr id="38" name="Graphique 37" descr="Ligne fléchée : incurvée dans le sens des aiguilles d’une montre avec un remplissage uni">
            <a:extLst>
              <a:ext uri="{FF2B5EF4-FFF2-40B4-BE49-F238E27FC236}">
                <a16:creationId xmlns:a16="http://schemas.microsoft.com/office/drawing/2014/main" id="{87F577EE-001F-96A0-9C68-7785ACD87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8719826">
            <a:off x="1193994" y="2530072"/>
            <a:ext cx="466257" cy="466257"/>
          </a:xfrm>
          <a:prstGeom prst="rect">
            <a:avLst/>
          </a:prstGeom>
        </p:spPr>
      </p:pic>
      <p:pic>
        <p:nvPicPr>
          <p:cNvPr id="39" name="Graphique 38" descr="Ligne fléchée : incurvée dans le sens des aiguilles d’une montre avec un remplissage uni">
            <a:extLst>
              <a:ext uri="{FF2B5EF4-FFF2-40B4-BE49-F238E27FC236}">
                <a16:creationId xmlns:a16="http://schemas.microsoft.com/office/drawing/2014/main" id="{4BD5C177-2058-A0FB-6FC9-A34216E2B4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8719826">
            <a:off x="1193993" y="4646348"/>
            <a:ext cx="466257" cy="466257"/>
          </a:xfrm>
          <a:prstGeom prst="rect">
            <a:avLst/>
          </a:prstGeom>
        </p:spPr>
      </p:pic>
      <p:pic>
        <p:nvPicPr>
          <p:cNvPr id="40" name="Graphique 39" descr="Ligne fléchée : incurvée dans le sens des aiguilles d’une montre avec un remplissage uni">
            <a:extLst>
              <a:ext uri="{FF2B5EF4-FFF2-40B4-BE49-F238E27FC236}">
                <a16:creationId xmlns:a16="http://schemas.microsoft.com/office/drawing/2014/main" id="{F8B175F0-576B-648D-27D5-1C605A86BE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8719826">
            <a:off x="1193993" y="5340384"/>
            <a:ext cx="466257" cy="46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739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84E4D-D403-4398-66B0-CDC22682F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195FBA73-16C2-3049-1D7F-018AEC983152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D09DDF8D-C709-16F6-D3EE-D5152BAAF72C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814E8FF-2C3F-C756-0BD1-4132885B6E87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C27D2A50-88C2-8B0A-4BA3-7FBBF8F2FD46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44D96C4A-B9F4-93CF-7479-C4C31FE1E1AA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2CFF599-1DCB-04EF-BF16-DEF2AFF57B4B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7559BD6-FEC6-7DB7-586E-798BA5ED69F2}"/>
              </a:ext>
            </a:extLst>
          </p:cNvPr>
          <p:cNvSpPr txBox="1"/>
          <p:nvPr/>
        </p:nvSpPr>
        <p:spPr>
          <a:xfrm>
            <a:off x="1306344" y="772998"/>
            <a:ext cx="84190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SPRFP pour ceux qui en ont le plus besoin</a:t>
            </a: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B319DE31-A9BE-21C7-A4D9-0AB4BD0E1A54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5E7BBC1A-FE34-47F3-BAA6-0DF5C78E80A3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87AF9CB7-C17E-E2ED-4AA6-F7ECCAB5DBD8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A1A8E99E-C19B-6861-AD7E-C92C492BF0E5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1DF5A681-D53A-D87F-CDD5-FAB7414EA494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C437B3BE-38C0-71DB-CF1F-690C59BFD581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03</a:t>
              </a:r>
            </a:p>
          </p:txBody>
        </p:sp>
      </p:grp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B6F4DC9A-7788-EF72-3D60-52C9A3D7F866}"/>
              </a:ext>
            </a:extLst>
          </p:cNvPr>
          <p:cNvCxnSpPr>
            <a:cxnSpLocks/>
          </p:cNvCxnSpPr>
          <p:nvPr/>
        </p:nvCxnSpPr>
        <p:spPr>
          <a:xfrm flipV="1">
            <a:off x="3317588" y="3430253"/>
            <a:ext cx="716111" cy="294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" name="Ellipse 10">
            <a:extLst>
              <a:ext uri="{FF2B5EF4-FFF2-40B4-BE49-F238E27FC236}">
                <a16:creationId xmlns:a16="http://schemas.microsoft.com/office/drawing/2014/main" id="{E43E70CD-DFD3-A84B-DA0E-209899A184F4}"/>
              </a:ext>
            </a:extLst>
          </p:cNvPr>
          <p:cNvSpPr/>
          <p:nvPr/>
        </p:nvSpPr>
        <p:spPr>
          <a:xfrm>
            <a:off x="4364583" y="2824175"/>
            <a:ext cx="2166257" cy="100281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Lutte contre l’illettrisme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494DD2D-6879-0D81-C352-2D49B52EEC84}"/>
              </a:ext>
            </a:extLst>
          </p:cNvPr>
          <p:cNvSpPr/>
          <p:nvPr/>
        </p:nvSpPr>
        <p:spPr>
          <a:xfrm>
            <a:off x="4354286" y="3977751"/>
            <a:ext cx="2166257" cy="13133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7024AADA-FFD4-A44F-8713-F134ACE56DF0}"/>
              </a:ext>
            </a:extLst>
          </p:cNvPr>
          <p:cNvSpPr/>
          <p:nvPr/>
        </p:nvSpPr>
        <p:spPr>
          <a:xfrm>
            <a:off x="4364582" y="5492362"/>
            <a:ext cx="2166257" cy="100281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Egalité Femmes/ Hommes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2E14F903-FB97-9260-9F75-29C2737D5B22}"/>
              </a:ext>
            </a:extLst>
          </p:cNvPr>
          <p:cNvSpPr/>
          <p:nvPr/>
        </p:nvSpPr>
        <p:spPr>
          <a:xfrm>
            <a:off x="4384304" y="1684391"/>
            <a:ext cx="2166257" cy="100281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Personnes sous main de justice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DCCC2B0B-BEC8-94E9-54B3-30B4A5DA7D27}"/>
              </a:ext>
            </a:extLst>
          </p:cNvPr>
          <p:cNvCxnSpPr>
            <a:cxnSpLocks/>
          </p:cNvCxnSpPr>
          <p:nvPr/>
        </p:nvCxnSpPr>
        <p:spPr>
          <a:xfrm flipV="1">
            <a:off x="3323843" y="2810551"/>
            <a:ext cx="776115" cy="686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8D982B5C-A729-E3B0-A4FD-7CFE40C66936}"/>
              </a:ext>
            </a:extLst>
          </p:cNvPr>
          <p:cNvSpPr txBox="1"/>
          <p:nvPr/>
        </p:nvSpPr>
        <p:spPr>
          <a:xfrm>
            <a:off x="643802" y="3651357"/>
            <a:ext cx="24291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/>
              <a:t>Une offre inclusive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DAE91F9-D071-1317-A366-B760F45F6871}"/>
              </a:ext>
            </a:extLst>
          </p:cNvPr>
          <p:cNvSpPr txBox="1"/>
          <p:nvPr/>
        </p:nvSpPr>
        <p:spPr>
          <a:xfrm>
            <a:off x="4314818" y="4089299"/>
            <a:ext cx="22657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Inclusion des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personnes en situation de handicap</a:t>
            </a: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E5769510-C16C-4D55-6AE3-54D2A6F70B5F}"/>
              </a:ext>
            </a:extLst>
          </p:cNvPr>
          <p:cNvCxnSpPr>
            <a:cxnSpLocks/>
          </p:cNvCxnSpPr>
          <p:nvPr/>
        </p:nvCxnSpPr>
        <p:spPr>
          <a:xfrm>
            <a:off x="3322252" y="4021244"/>
            <a:ext cx="697031" cy="227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605AED05-571A-2F9F-009D-8F2BA7226596}"/>
              </a:ext>
            </a:extLst>
          </p:cNvPr>
          <p:cNvCxnSpPr>
            <a:cxnSpLocks/>
          </p:cNvCxnSpPr>
          <p:nvPr/>
        </p:nvCxnSpPr>
        <p:spPr>
          <a:xfrm>
            <a:off x="3317588" y="4253101"/>
            <a:ext cx="545091" cy="585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4405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F2948-0870-9170-58D8-3CF37215D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2A9711DF-C596-EFCF-8F75-5142EF082DF7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DA0D8DAE-6F18-BB76-1CF3-810F8210BD69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8DACEEED-C20A-FB6E-8293-4E438F770D48}"/>
              </a:ext>
            </a:extLst>
          </p:cNvPr>
          <p:cNvSpPr txBox="1"/>
          <p:nvPr/>
        </p:nvSpPr>
        <p:spPr>
          <a:xfrm>
            <a:off x="5213401" y="3851412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1A0E1992-C57C-4CE5-8B91-8F04D11F5A60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87385367-0AF8-C361-18C0-B303F7E7DC7F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5C6CEFE0-92A2-B580-7E8E-D6CCF9FA42D0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E5BE391-60AA-EDF2-2935-A7ACCE332536}"/>
              </a:ext>
            </a:extLst>
          </p:cNvPr>
          <p:cNvSpPr txBox="1"/>
          <p:nvPr/>
        </p:nvSpPr>
        <p:spPr>
          <a:xfrm>
            <a:off x="1295247" y="761113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SPRFP pour ceux qui en ont le plus besoin</a:t>
            </a: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5E52AE30-D166-8E9F-455A-51527FE51A0D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E433C5E1-792D-9858-83EF-0EE8D3E84199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18268E1C-DBBB-8573-6A81-4C3894FB6CD4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CF8F60FC-1802-5B07-A7AE-2B2E1FF2A5A2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B11F2544-A49C-55DF-132B-9D09CC5EAFF2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87A24760-B90A-74F3-34B6-7FF00877CADF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03</a:t>
              </a:r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B892DF64-2705-E3FD-E755-E24DB3C8DD01}"/>
              </a:ext>
            </a:extLst>
          </p:cNvPr>
          <p:cNvSpPr txBox="1"/>
          <p:nvPr/>
        </p:nvSpPr>
        <p:spPr>
          <a:xfrm>
            <a:off x="347619" y="2536397"/>
            <a:ext cx="4419218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6432" lvl="1" indent="-259232" defTabSz="630666"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Collaboration avec des acteurs experts de l’illettrisme : </a:t>
            </a:r>
          </a:p>
          <a:p>
            <a:pPr lvl="1" defTabSz="630666"/>
            <a:r>
              <a:rPr lang="fr-FR" dirty="0" err="1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Carif-Oref</a:t>
            </a:r>
            <a:r>
              <a:rPr lang="fr-FR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et Centre de Ressources Illettrisme et Analphabétisme (CRIA)</a:t>
            </a:r>
          </a:p>
          <a:p>
            <a:pPr lvl="1" defTabSz="630666"/>
            <a:endParaRPr lang="fr-FR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 defTabSz="630666">
              <a:buFont typeface="Wingdings" panose="05000000000000000000" pitchFamily="2" charset="2"/>
              <a:buChar char="Ø"/>
            </a:pP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Feuille de route illettrisme (CREFOP)</a:t>
            </a:r>
          </a:p>
          <a:p>
            <a:pPr lvl="1" defTabSz="630666"/>
            <a:endParaRPr lang="fr-FR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16432" lvl="1" indent="-259232" defTabSz="630666">
              <a:buFont typeface="Wingdings" panose="05000000000000000000" pitchFamily="2" charset="2"/>
              <a:buChar char="Ø"/>
            </a:pP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 actions pour faciliter le repérage et l’orientation des publics en situation d’illettrisme vers la formation </a:t>
            </a:r>
            <a:endParaRPr lang="fr-FR" sz="24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54A145C-F3FA-2E0C-917A-2188806849AB}"/>
              </a:ext>
            </a:extLst>
          </p:cNvPr>
          <p:cNvSpPr txBox="1"/>
          <p:nvPr/>
        </p:nvSpPr>
        <p:spPr>
          <a:xfrm>
            <a:off x="5821827" y="1819866"/>
            <a:ext cx="49547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Egalité femmes/hommes :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5E62335-8434-EF71-50C0-938CF4EBB911}"/>
              </a:ext>
            </a:extLst>
          </p:cNvPr>
          <p:cNvSpPr txBox="1"/>
          <p:nvPr/>
        </p:nvSpPr>
        <p:spPr>
          <a:xfrm>
            <a:off x="1382697" y="1830214"/>
            <a:ext cx="51940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Lutte contre l’illettrisme : </a:t>
            </a:r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A498D10D-317A-BCF2-5F90-F59C8B8BECEE}"/>
              </a:ext>
            </a:extLst>
          </p:cNvPr>
          <p:cNvGrpSpPr/>
          <p:nvPr/>
        </p:nvGrpSpPr>
        <p:grpSpPr>
          <a:xfrm>
            <a:off x="612872" y="1652162"/>
            <a:ext cx="708789" cy="693959"/>
            <a:chOff x="596386" y="1469038"/>
            <a:chExt cx="708789" cy="693959"/>
          </a:xfrm>
        </p:grpSpPr>
        <p:sp>
          <p:nvSpPr>
            <p:cNvPr id="34" name="Ellipse 33">
              <a:extLst>
                <a:ext uri="{FF2B5EF4-FFF2-40B4-BE49-F238E27FC236}">
                  <a16:creationId xmlns:a16="http://schemas.microsoft.com/office/drawing/2014/main" id="{B6F38943-A12E-7B4A-3BBE-93389BFF8BB7}"/>
                </a:ext>
              </a:extLst>
            </p:cNvPr>
            <p:cNvSpPr/>
            <p:nvPr/>
          </p:nvSpPr>
          <p:spPr>
            <a:xfrm>
              <a:off x="596386" y="1469038"/>
              <a:ext cx="708789" cy="693959"/>
            </a:xfrm>
            <a:prstGeom prst="ellipse">
              <a:avLst/>
            </a:prstGeom>
            <a:solidFill>
              <a:srgbClr val="2E2D6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pic>
          <p:nvPicPr>
            <p:cNvPr id="39" name="Graphique 38" descr="Création de récits contour">
              <a:extLst>
                <a:ext uri="{FF2B5EF4-FFF2-40B4-BE49-F238E27FC236}">
                  <a16:creationId xmlns:a16="http://schemas.microsoft.com/office/drawing/2014/main" id="{1D01165D-91DF-B73B-D835-90412BE61B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44978" y="1554973"/>
              <a:ext cx="563649" cy="563649"/>
            </a:xfrm>
            <a:prstGeom prst="rect">
              <a:avLst/>
            </a:prstGeom>
          </p:spPr>
        </p:pic>
      </p:grpSp>
      <p:sp>
        <p:nvSpPr>
          <p:cNvPr id="24" name="ZoneTexte 23">
            <a:extLst>
              <a:ext uri="{FF2B5EF4-FFF2-40B4-BE49-F238E27FC236}">
                <a16:creationId xmlns:a16="http://schemas.microsoft.com/office/drawing/2014/main" id="{7B34EF59-C5D1-BE88-ADC6-A5BE71E076C4}"/>
              </a:ext>
            </a:extLst>
          </p:cNvPr>
          <p:cNvSpPr txBox="1"/>
          <p:nvPr/>
        </p:nvSpPr>
        <p:spPr>
          <a:xfrm>
            <a:off x="722500" y="1904994"/>
            <a:ext cx="2035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fr-FR" sz="1600" dirty="0">
              <a:solidFill>
                <a:schemeClr val="tx2"/>
              </a:solidFill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92E912F7-8E2B-94FD-969C-D4BAC4AFFA8A}"/>
              </a:ext>
            </a:extLst>
          </p:cNvPr>
          <p:cNvSpPr txBox="1"/>
          <p:nvPr/>
        </p:nvSpPr>
        <p:spPr>
          <a:xfrm>
            <a:off x="906156" y="1904994"/>
            <a:ext cx="2035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fr-FR" sz="1600" dirty="0">
              <a:solidFill>
                <a:schemeClr val="tx2"/>
              </a:solidFill>
            </a:endParaRPr>
          </a:p>
        </p:txBody>
      </p: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134203B0-3F8E-2A66-E3C4-9E82EED313CD}"/>
              </a:ext>
            </a:extLst>
          </p:cNvPr>
          <p:cNvGrpSpPr/>
          <p:nvPr/>
        </p:nvGrpSpPr>
        <p:grpSpPr>
          <a:xfrm>
            <a:off x="5113038" y="1652161"/>
            <a:ext cx="708789" cy="693959"/>
            <a:chOff x="5113038" y="1652161"/>
            <a:chExt cx="708789" cy="693959"/>
          </a:xfrm>
        </p:grpSpPr>
        <p:sp>
          <p:nvSpPr>
            <p:cNvPr id="43" name="Ellipse 42">
              <a:extLst>
                <a:ext uri="{FF2B5EF4-FFF2-40B4-BE49-F238E27FC236}">
                  <a16:creationId xmlns:a16="http://schemas.microsoft.com/office/drawing/2014/main" id="{1EF64FAA-220A-33B6-9C15-864ADDB0D231}"/>
                </a:ext>
              </a:extLst>
            </p:cNvPr>
            <p:cNvSpPr/>
            <p:nvPr/>
          </p:nvSpPr>
          <p:spPr>
            <a:xfrm>
              <a:off x="5113038" y="1652161"/>
              <a:ext cx="708789" cy="693959"/>
            </a:xfrm>
            <a:prstGeom prst="ellipse">
              <a:avLst/>
            </a:prstGeom>
            <a:solidFill>
              <a:srgbClr val="2E2D6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pic>
          <p:nvPicPr>
            <p:cNvPr id="3" name="Graphique 2" descr="Homme et femme avec un remplissage uni">
              <a:extLst>
                <a:ext uri="{FF2B5EF4-FFF2-40B4-BE49-F238E27FC236}">
                  <a16:creationId xmlns:a16="http://schemas.microsoft.com/office/drawing/2014/main" id="{6AE18516-03F0-7D83-ED48-72C09DA754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230752" y="1748122"/>
              <a:ext cx="469671" cy="469671"/>
            </a:xfrm>
            <a:prstGeom prst="rect">
              <a:avLst/>
            </a:prstGeom>
          </p:spPr>
        </p:pic>
      </p:grpSp>
      <p:sp>
        <p:nvSpPr>
          <p:cNvPr id="48" name="ZoneTexte 47">
            <a:extLst>
              <a:ext uri="{FF2B5EF4-FFF2-40B4-BE49-F238E27FC236}">
                <a16:creationId xmlns:a16="http://schemas.microsoft.com/office/drawing/2014/main" id="{867177C0-3412-73D1-8F87-7C67A0F98461}"/>
              </a:ext>
            </a:extLst>
          </p:cNvPr>
          <p:cNvSpPr txBox="1"/>
          <p:nvPr/>
        </p:nvSpPr>
        <p:spPr>
          <a:xfrm>
            <a:off x="5073059" y="2536397"/>
            <a:ext cx="435756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fr-F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Mobilisation de l’offre de service de l’Agence Régionale de l’Orientation et des Métiers</a:t>
            </a:r>
          </a:p>
          <a:p>
            <a:pPr lvl="0"/>
            <a:endParaRPr lang="fr-FR" sz="20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fr-FR" sz="2000" i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Objectifs</a:t>
            </a:r>
            <a:r>
              <a:rPr lang="fr-F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: découvrir des métiers, dépasser les stéréotypes de genre et ouvrir le champ des possibles</a:t>
            </a:r>
          </a:p>
          <a:p>
            <a:pPr lvl="0"/>
            <a:endParaRPr lang="fr-FR" sz="20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fr-F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Offre de formation organisée pour viser un égal accès des femmes et des hommes</a:t>
            </a:r>
            <a:endParaRPr lang="fr-FR" sz="20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051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5CD00-FC58-9B0F-2A8E-6D67D162A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9C87A1F5-2A9D-F0A7-30CB-F0E81C4C610D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2D8730DA-839C-9BF7-8E57-2EE9B52621AF}"/>
              </a:ext>
            </a:extLst>
          </p:cNvPr>
          <p:cNvSpPr txBox="1"/>
          <p:nvPr/>
        </p:nvSpPr>
        <p:spPr>
          <a:xfrm>
            <a:off x="5213401" y="3199341"/>
            <a:ext cx="508064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Vision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D91C8F98-259F-7A4D-16BD-B938ADE10A9A}"/>
              </a:ext>
            </a:extLst>
          </p:cNvPr>
          <p:cNvSpPr txBox="1"/>
          <p:nvPr/>
        </p:nvSpPr>
        <p:spPr>
          <a:xfrm>
            <a:off x="1208367" y="315361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11E26C0F-74FB-7E97-0E13-2BBFB57DF4DB}"/>
              </a:ext>
            </a:extLst>
          </p:cNvPr>
          <p:cNvSpPr txBox="1"/>
          <p:nvPr/>
        </p:nvSpPr>
        <p:spPr>
          <a:xfrm>
            <a:off x="5265853" y="313242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r>
              <a: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89364725-9BA8-8FB1-EE2C-1CB733E7CDFC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89C4EDA-44D7-D144-991B-959EC859F2BC}"/>
              </a:ext>
            </a:extLst>
          </p:cNvPr>
          <p:cNvSpPr txBox="1"/>
          <p:nvPr/>
        </p:nvSpPr>
        <p:spPr>
          <a:xfrm>
            <a:off x="1295247" y="761113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SPRFP pour ceux qui en ont le plus besoin</a:t>
            </a: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CD1B21FE-5BEF-40C5-9479-4988317B787D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F591910C-9A75-2360-9F6B-5BF5EBC76EC0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D2E8A9FA-6CB4-AC06-03B8-37AC786CC19C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6D46E346-59EA-204C-1D8E-C845912C33D4}"/>
              </a:ext>
            </a:extLst>
          </p:cNvPr>
          <p:cNvGrpSpPr/>
          <p:nvPr/>
        </p:nvGrpSpPr>
        <p:grpSpPr>
          <a:xfrm>
            <a:off x="761866" y="401801"/>
            <a:ext cx="538265" cy="802213"/>
            <a:chOff x="27076" y="-133551"/>
            <a:chExt cx="298449" cy="407073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8ECC01D0-F37D-593F-F39A-053A0A83D9D4}"/>
                </a:ext>
              </a:extLst>
            </p:cNvPr>
            <p:cNvSpPr/>
            <p:nvPr/>
          </p:nvSpPr>
          <p:spPr>
            <a:xfrm>
              <a:off x="30521" y="40717"/>
              <a:ext cx="295004" cy="23280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A4BCDBA1-A86B-9C25-D0D1-41ABA76ABA5C}"/>
                </a:ext>
              </a:extLst>
            </p:cNvPr>
            <p:cNvSpPr txBox="1"/>
            <p:nvPr/>
          </p:nvSpPr>
          <p:spPr>
            <a:xfrm>
              <a:off x="27076" y="-133551"/>
              <a:ext cx="295741" cy="395759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fr-FR" sz="1859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fr-FR" sz="2000" noProof="0" dirty="0">
                  <a:solidFill>
                    <a:srgbClr val="2E2D6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03</a:t>
              </a:r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473189DA-F3DC-7879-2B24-91B26440764D}"/>
              </a:ext>
            </a:extLst>
          </p:cNvPr>
          <p:cNvSpPr txBox="1"/>
          <p:nvPr/>
        </p:nvSpPr>
        <p:spPr>
          <a:xfrm>
            <a:off x="258225" y="2822187"/>
            <a:ext cx="495517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6432" lvl="1" indent="-259232" defTabSz="630666"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Collaboration avec les partenaires et notamment l’Agefiph pour proposer une offre de formation inclusive</a:t>
            </a:r>
          </a:p>
          <a:p>
            <a:pPr marL="716432" lvl="1" indent="-259232" defTabSz="630666">
              <a:buFont typeface="Wingdings" panose="05000000000000000000" pitchFamily="2" charset="2"/>
              <a:buChar char="Ø"/>
            </a:pPr>
            <a:endParaRPr lang="fr-FR" sz="200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16432" lvl="1" indent="-259232" defTabSz="630666"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Accompagnement à la transformation des organismes de formation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5897FCE-9085-426F-7719-095D15D72175}"/>
              </a:ext>
            </a:extLst>
          </p:cNvPr>
          <p:cNvSpPr txBox="1"/>
          <p:nvPr/>
        </p:nvSpPr>
        <p:spPr>
          <a:xfrm>
            <a:off x="5721465" y="1823475"/>
            <a:ext cx="40930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Personnes sous main de justice : 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64CF6BE-DA5A-7947-6F8F-1BF66961C08F}"/>
              </a:ext>
            </a:extLst>
          </p:cNvPr>
          <p:cNvSpPr/>
          <p:nvPr/>
        </p:nvSpPr>
        <p:spPr>
          <a:xfrm>
            <a:off x="385502" y="1739488"/>
            <a:ext cx="708789" cy="693959"/>
          </a:xfrm>
          <a:prstGeom prst="ellipse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D0BA19A-607E-7F73-1154-100F70714C7C}"/>
              </a:ext>
            </a:extLst>
          </p:cNvPr>
          <p:cNvSpPr txBox="1"/>
          <p:nvPr/>
        </p:nvSpPr>
        <p:spPr>
          <a:xfrm>
            <a:off x="1208367" y="1730878"/>
            <a:ext cx="49551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Inclusion des personnes en </a:t>
            </a:r>
          </a:p>
          <a:p>
            <a:pPr defTabSz="630666"/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situation de handicap </a:t>
            </a:r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9D448CA7-64E4-7A38-7A0A-BB1D0121EE87}"/>
              </a:ext>
            </a:extLst>
          </p:cNvPr>
          <p:cNvSpPr/>
          <p:nvPr/>
        </p:nvSpPr>
        <p:spPr>
          <a:xfrm>
            <a:off x="4932637" y="1730878"/>
            <a:ext cx="708789" cy="693959"/>
          </a:xfrm>
          <a:prstGeom prst="ellipse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7F61E98-7090-585B-0D1F-74735EF82468}"/>
              </a:ext>
            </a:extLst>
          </p:cNvPr>
          <p:cNvSpPr txBox="1"/>
          <p:nvPr/>
        </p:nvSpPr>
        <p:spPr>
          <a:xfrm>
            <a:off x="5059096" y="2824579"/>
            <a:ext cx="441150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6432" lvl="1" indent="-259232" defTabSz="630666">
              <a:buFont typeface="Wingdings" panose="05000000000000000000" pitchFamily="2" charset="2"/>
              <a:buChar char="Ø"/>
            </a:pP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Préparer l’avenir de ces publics </a:t>
            </a:r>
          </a:p>
          <a:p>
            <a:pPr lvl="1" defTabSz="630666"/>
            <a:endParaRPr lang="fr-FR" sz="20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16432" lvl="1" indent="-259232" defTabSz="630666">
              <a:buFont typeface="Wingdings" panose="05000000000000000000" pitchFamily="2" charset="2"/>
              <a:buChar char="Ø"/>
            </a:pP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Par l’acquisition de compétences professionnelles, sociales et comportementales</a:t>
            </a:r>
          </a:p>
        </p:txBody>
      </p:sp>
      <p:pic>
        <p:nvPicPr>
          <p:cNvPr id="10" name="Graphique 9" descr="Marteau d'officiel contour">
            <a:extLst>
              <a:ext uri="{FF2B5EF4-FFF2-40B4-BE49-F238E27FC236}">
                <a16:creationId xmlns:a16="http://schemas.microsoft.com/office/drawing/2014/main" id="{809D6249-815C-C778-9B02-47D0BEC65C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13152" y="1773720"/>
            <a:ext cx="533644" cy="533644"/>
          </a:xfrm>
          <a:prstGeom prst="rect">
            <a:avLst/>
          </a:prstGeom>
        </p:spPr>
      </p:pic>
      <p:pic>
        <p:nvPicPr>
          <p:cNvPr id="33" name="Image 32" descr="Une image contenant symbol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8945F0B0-6B77-4EA1-37C7-5E909770E4D0}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70000" contrast="-70000"/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56" y="1842446"/>
            <a:ext cx="402620" cy="434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277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54395-2D02-1C79-92EA-52B2FA137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28">
            <a:extLst>
              <a:ext uri="{FF2B5EF4-FFF2-40B4-BE49-F238E27FC236}">
                <a16:creationId xmlns:a16="http://schemas.microsoft.com/office/drawing/2014/main" id="{3BBD8419-1361-97C4-D29C-43054E819C47}"/>
              </a:ext>
            </a:extLst>
          </p:cNvPr>
          <p:cNvSpPr/>
          <p:nvPr/>
        </p:nvSpPr>
        <p:spPr>
          <a:xfrm>
            <a:off x="2337997" y="3489068"/>
            <a:ext cx="1917149" cy="2228068"/>
          </a:xfrm>
          <a:prstGeom prst="line">
            <a:avLst/>
          </a:prstGeom>
          <a:ln w="19050" cap="flat">
            <a:solidFill>
              <a:srgbClr val="E899A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30666"/>
            <a:endParaRPr lang="fr-FR" sz="816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28" name="AutoShape 28">
            <a:extLst>
              <a:ext uri="{FF2B5EF4-FFF2-40B4-BE49-F238E27FC236}">
                <a16:creationId xmlns:a16="http://schemas.microsoft.com/office/drawing/2014/main" id="{3BECAB26-182A-6EA9-1F05-4C4D19F0B19B}"/>
              </a:ext>
            </a:extLst>
          </p:cNvPr>
          <p:cNvSpPr/>
          <p:nvPr/>
        </p:nvSpPr>
        <p:spPr>
          <a:xfrm>
            <a:off x="2347411" y="3460401"/>
            <a:ext cx="1890620" cy="1268117"/>
          </a:xfrm>
          <a:prstGeom prst="line">
            <a:avLst/>
          </a:prstGeom>
          <a:ln w="19050" cap="flat">
            <a:solidFill>
              <a:srgbClr val="E899A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30666"/>
            <a:endParaRPr lang="fr-FR" sz="816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27" name="AutoShape 27">
            <a:extLst>
              <a:ext uri="{FF2B5EF4-FFF2-40B4-BE49-F238E27FC236}">
                <a16:creationId xmlns:a16="http://schemas.microsoft.com/office/drawing/2014/main" id="{6CC9E943-F867-CAD4-6E7E-73E10332E7FE}"/>
              </a:ext>
            </a:extLst>
          </p:cNvPr>
          <p:cNvSpPr/>
          <p:nvPr/>
        </p:nvSpPr>
        <p:spPr>
          <a:xfrm>
            <a:off x="2347410" y="3460401"/>
            <a:ext cx="1907737" cy="336259"/>
          </a:xfrm>
          <a:prstGeom prst="line">
            <a:avLst/>
          </a:prstGeom>
          <a:ln w="19050" cap="flat">
            <a:solidFill>
              <a:srgbClr val="E899A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30666"/>
            <a:endParaRPr lang="fr-FR" sz="816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26" name="AutoShape 26">
            <a:extLst>
              <a:ext uri="{FF2B5EF4-FFF2-40B4-BE49-F238E27FC236}">
                <a16:creationId xmlns:a16="http://schemas.microsoft.com/office/drawing/2014/main" id="{C30558F2-DA99-3C31-FD8B-1FBD56798C24}"/>
              </a:ext>
            </a:extLst>
          </p:cNvPr>
          <p:cNvSpPr/>
          <p:nvPr/>
        </p:nvSpPr>
        <p:spPr>
          <a:xfrm flipV="1">
            <a:off x="2347410" y="2778332"/>
            <a:ext cx="1881209" cy="682068"/>
          </a:xfrm>
          <a:prstGeom prst="line">
            <a:avLst/>
          </a:prstGeom>
          <a:ln w="19050" cap="flat">
            <a:solidFill>
              <a:srgbClr val="E899A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30666"/>
            <a:endParaRPr lang="fr-FR" sz="816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C42623C-AD4C-48FA-FFFA-43F144BBB63E}"/>
              </a:ext>
            </a:extLst>
          </p:cNvPr>
          <p:cNvSpPr/>
          <p:nvPr/>
        </p:nvSpPr>
        <p:spPr>
          <a:xfrm>
            <a:off x="4228620" y="4475820"/>
            <a:ext cx="4848353" cy="532956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30666"/>
            <a:endParaRPr lang="fr-FR" sz="2000" b="1" noProof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C0063E2-73B1-E70B-EF30-1C4C1792EDBA}"/>
              </a:ext>
            </a:extLst>
          </p:cNvPr>
          <p:cNvSpPr/>
          <p:nvPr/>
        </p:nvSpPr>
        <p:spPr>
          <a:xfrm>
            <a:off x="4218733" y="3368000"/>
            <a:ext cx="4442180" cy="770850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30666"/>
            <a:endParaRPr lang="fr-FR" sz="2000" b="1" noProof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E6406E67-E8A4-935B-47C8-65F758B7DA5F}"/>
              </a:ext>
            </a:extLst>
          </p:cNvPr>
          <p:cNvSpPr/>
          <p:nvPr/>
        </p:nvSpPr>
        <p:spPr>
          <a:xfrm>
            <a:off x="4218736" y="2506041"/>
            <a:ext cx="3953673" cy="523915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30666"/>
            <a:endParaRPr lang="fr-FR" sz="2000" b="1" noProof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AutoShape 25">
            <a:extLst>
              <a:ext uri="{FF2B5EF4-FFF2-40B4-BE49-F238E27FC236}">
                <a16:creationId xmlns:a16="http://schemas.microsoft.com/office/drawing/2014/main" id="{B8D782B8-BEEA-01B2-179D-25A4897DD34B}"/>
              </a:ext>
            </a:extLst>
          </p:cNvPr>
          <p:cNvSpPr/>
          <p:nvPr/>
        </p:nvSpPr>
        <p:spPr>
          <a:xfrm flipV="1">
            <a:off x="2347411" y="1869472"/>
            <a:ext cx="1907738" cy="1590928"/>
          </a:xfrm>
          <a:prstGeom prst="line">
            <a:avLst/>
          </a:prstGeom>
          <a:ln w="19050" cap="flat">
            <a:solidFill>
              <a:srgbClr val="E899A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30666"/>
            <a:endParaRPr lang="fr-FR" sz="816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6CD3FE78-8E50-6160-CB8A-8CF6B94233FC}"/>
              </a:ext>
            </a:extLst>
          </p:cNvPr>
          <p:cNvSpPr/>
          <p:nvPr/>
        </p:nvSpPr>
        <p:spPr>
          <a:xfrm>
            <a:off x="4218737" y="1644082"/>
            <a:ext cx="3953673" cy="523915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30666"/>
            <a:endParaRPr lang="fr-FR" sz="2000" b="1" noProof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B7FA2D55-BC20-74FC-0740-C2D38E69144C}"/>
              </a:ext>
            </a:extLst>
          </p:cNvPr>
          <p:cNvGrpSpPr/>
          <p:nvPr/>
        </p:nvGrpSpPr>
        <p:grpSpPr>
          <a:xfrm>
            <a:off x="631925" y="2866685"/>
            <a:ext cx="1715488" cy="1061828"/>
            <a:chOff x="-1" y="-80094"/>
            <a:chExt cx="542754" cy="366155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687347EA-973B-9DD8-F8D6-F42FC3D87DA5}"/>
                </a:ext>
              </a:extLst>
            </p:cNvPr>
            <p:cNvSpPr/>
            <p:nvPr/>
          </p:nvSpPr>
          <p:spPr>
            <a:xfrm>
              <a:off x="0" y="0"/>
              <a:ext cx="542753" cy="232805"/>
            </a:xfrm>
            <a:custGeom>
              <a:avLst/>
              <a:gdLst/>
              <a:ahLst/>
              <a:cxnLst/>
              <a:rect l="l" t="t" r="r" b="b"/>
              <a:pathLst>
                <a:path w="542753" h="232805">
                  <a:moveTo>
                    <a:pt x="116403" y="0"/>
                  </a:moveTo>
                  <a:lnTo>
                    <a:pt x="426350" y="0"/>
                  </a:lnTo>
                  <a:cubicBezTo>
                    <a:pt x="490638" y="0"/>
                    <a:pt x="542753" y="52115"/>
                    <a:pt x="542753" y="116403"/>
                  </a:cubicBezTo>
                  <a:lnTo>
                    <a:pt x="542753" y="116403"/>
                  </a:lnTo>
                  <a:cubicBezTo>
                    <a:pt x="542753" y="180690"/>
                    <a:pt x="490638" y="232805"/>
                    <a:pt x="426350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noProof="0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074F1224-763C-AF6A-AF17-C3BDB547BBAA}"/>
                </a:ext>
              </a:extLst>
            </p:cNvPr>
            <p:cNvSpPr txBox="1"/>
            <p:nvPr/>
          </p:nvSpPr>
          <p:spPr>
            <a:xfrm>
              <a:off x="-1" y="-80094"/>
              <a:ext cx="542753" cy="366155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r>
                <a:rPr lang="fr-FR" sz="1814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Service Public</a:t>
              </a:r>
              <a:endParaRPr lang="fr-FR" sz="1814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1" name="TextBox 21">
            <a:extLst>
              <a:ext uri="{FF2B5EF4-FFF2-40B4-BE49-F238E27FC236}">
                <a16:creationId xmlns:a16="http://schemas.microsoft.com/office/drawing/2014/main" id="{08C5270F-AE12-464A-C766-DB55025376AB}"/>
              </a:ext>
            </a:extLst>
          </p:cNvPr>
          <p:cNvSpPr txBox="1"/>
          <p:nvPr/>
        </p:nvSpPr>
        <p:spPr>
          <a:xfrm>
            <a:off x="4362012" y="1753563"/>
            <a:ext cx="4353674" cy="276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30666"/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Equité dans l’accès aux formations</a:t>
            </a:r>
          </a:p>
        </p:txBody>
      </p:sp>
      <p:sp>
        <p:nvSpPr>
          <p:cNvPr id="22" name="TextBox 22">
            <a:extLst>
              <a:ext uri="{FF2B5EF4-FFF2-40B4-BE49-F238E27FC236}">
                <a16:creationId xmlns:a16="http://schemas.microsoft.com/office/drawing/2014/main" id="{2ECE2204-E0F1-8F1B-0FCC-C860784641FC}"/>
              </a:ext>
            </a:extLst>
          </p:cNvPr>
          <p:cNvSpPr txBox="1"/>
          <p:nvPr/>
        </p:nvSpPr>
        <p:spPr>
          <a:xfrm>
            <a:off x="4362012" y="2706548"/>
            <a:ext cx="4353674" cy="206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30666">
              <a:lnSpc>
                <a:spcPts val="1588"/>
              </a:lnSpc>
              <a:spcBef>
                <a:spcPct val="0"/>
              </a:spcBef>
            </a:pPr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Continuité de l’offre de formation</a:t>
            </a: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004EF7C2-8595-FD9B-451B-8B011464A0A1}"/>
              </a:ext>
            </a:extLst>
          </p:cNvPr>
          <p:cNvSpPr txBox="1"/>
          <p:nvPr/>
        </p:nvSpPr>
        <p:spPr>
          <a:xfrm>
            <a:off x="4362012" y="3476426"/>
            <a:ext cx="4581572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30666"/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Adaptabilité de l’offre de formation et individualisation des parcours</a:t>
            </a:r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9308C2EC-F2EE-755E-7569-162C0D58D965}"/>
              </a:ext>
            </a:extLst>
          </p:cNvPr>
          <p:cNvSpPr txBox="1"/>
          <p:nvPr/>
        </p:nvSpPr>
        <p:spPr>
          <a:xfrm>
            <a:off x="4362012" y="4646597"/>
            <a:ext cx="4705076" cy="2061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30666">
              <a:lnSpc>
                <a:spcPts val="1588"/>
              </a:lnSpc>
              <a:spcBef>
                <a:spcPct val="0"/>
              </a:spcBef>
            </a:pPr>
            <a:r>
              <a:rPr lang="fr-FR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Neutralité</a:t>
            </a:r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et laïcité de l’offre de formation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774A9503-21DC-0C20-FFEC-927C3399E45F}"/>
              </a:ext>
            </a:extLst>
          </p:cNvPr>
          <p:cNvSpPr/>
          <p:nvPr/>
        </p:nvSpPr>
        <p:spPr>
          <a:xfrm>
            <a:off x="537416" y="656650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Freeform 4">
            <a:extLst>
              <a:ext uri="{FF2B5EF4-FFF2-40B4-BE49-F238E27FC236}">
                <a16:creationId xmlns:a16="http://schemas.microsoft.com/office/drawing/2014/main" id="{640BDDA4-A58F-437E-074C-A523862803FD}"/>
              </a:ext>
            </a:extLst>
          </p:cNvPr>
          <p:cNvSpPr/>
          <p:nvPr/>
        </p:nvSpPr>
        <p:spPr>
          <a:xfrm>
            <a:off x="768079" y="745228"/>
            <a:ext cx="532052" cy="458786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/>
          <a:lstStyle/>
          <a:p>
            <a:pPr defTabSz="630666"/>
            <a:endParaRPr lang="fr-FR" sz="816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D6446819-0692-AEC0-FE9D-1C5B8E9037F8}"/>
              </a:ext>
            </a:extLst>
          </p:cNvPr>
          <p:cNvSpPr txBox="1"/>
          <p:nvPr/>
        </p:nvSpPr>
        <p:spPr>
          <a:xfrm>
            <a:off x="761866" y="401801"/>
            <a:ext cx="533381" cy="779917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fr-FR" sz="1859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fr-FR" sz="20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04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EAB4108-FB62-4985-0E0E-4FE393D69236}"/>
              </a:ext>
            </a:extLst>
          </p:cNvPr>
          <p:cNvSpPr txBox="1"/>
          <p:nvPr/>
        </p:nvSpPr>
        <p:spPr>
          <a:xfrm>
            <a:off x="1295247" y="761113"/>
            <a:ext cx="8175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2400" noProof="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5 principes fondamentaux du SPRFP</a:t>
            </a:r>
          </a:p>
        </p:txBody>
      </p:sp>
      <p:sp>
        <p:nvSpPr>
          <p:cNvPr id="20" name="Flèche : chevron 19">
            <a:extLst>
              <a:ext uri="{FF2B5EF4-FFF2-40B4-BE49-F238E27FC236}">
                <a16:creationId xmlns:a16="http://schemas.microsoft.com/office/drawing/2014/main" id="{3895CCBA-3C1A-7057-B853-22D84DACBD19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35" name="Flèche : chevron 34">
            <a:extLst>
              <a:ext uri="{FF2B5EF4-FFF2-40B4-BE49-F238E27FC236}">
                <a16:creationId xmlns:a16="http://schemas.microsoft.com/office/drawing/2014/main" id="{71F46FB8-EFCC-3C38-9AED-64DCC80E2A07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36" name="Flèche : chevron 35">
            <a:extLst>
              <a:ext uri="{FF2B5EF4-FFF2-40B4-BE49-F238E27FC236}">
                <a16:creationId xmlns:a16="http://schemas.microsoft.com/office/drawing/2014/main" id="{88CDA9E0-46CD-F430-1C7A-F2507AB440C2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957699B4-7221-3E42-007B-44BF7830B77D}"/>
              </a:ext>
            </a:extLst>
          </p:cNvPr>
          <p:cNvSpPr/>
          <p:nvPr/>
        </p:nvSpPr>
        <p:spPr>
          <a:xfrm>
            <a:off x="4255149" y="5345745"/>
            <a:ext cx="4848353" cy="668917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30666"/>
            <a:endParaRPr lang="fr-FR" sz="2000" b="1" noProof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014A1B2-8E62-465A-21A5-D668C5C4E5F8}"/>
              </a:ext>
            </a:extLst>
          </p:cNvPr>
          <p:cNvSpPr txBox="1"/>
          <p:nvPr/>
        </p:nvSpPr>
        <p:spPr>
          <a:xfrm>
            <a:off x="4270794" y="5336928"/>
            <a:ext cx="49551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/>
            <a:r>
              <a:rPr lang="fr-FR" sz="18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Gratuité des frais pédagogiques et passage de certification</a:t>
            </a:r>
          </a:p>
        </p:txBody>
      </p:sp>
    </p:spTree>
    <p:extLst>
      <p:ext uri="{BB962C8B-B14F-4D97-AF65-F5344CB8AC3E}">
        <p14:creationId xmlns:p14="http://schemas.microsoft.com/office/powerpoint/2010/main" val="428053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ftlv">
      <a:dk1>
        <a:srgbClr val="2E2D6B"/>
      </a:dk1>
      <a:lt1>
        <a:srgbClr val="FFFFFF"/>
      </a:lt1>
      <a:dk2>
        <a:srgbClr val="C1347B"/>
      </a:dk2>
      <a:lt2>
        <a:srgbClr val="CDCCEA"/>
      </a:lt2>
      <a:accent1>
        <a:srgbClr val="E889A7"/>
      </a:accent1>
      <a:accent2>
        <a:srgbClr val="FFFFFF"/>
      </a:accent2>
      <a:accent3>
        <a:srgbClr val="C1347B"/>
      </a:accent3>
      <a:accent4>
        <a:srgbClr val="2E2D6B"/>
      </a:accent4>
      <a:accent5>
        <a:srgbClr val="C1347B"/>
      </a:accent5>
      <a:accent6>
        <a:srgbClr val="2E2D6B"/>
      </a:accent6>
      <a:hlink>
        <a:srgbClr val="2E2D6B"/>
      </a:hlink>
      <a:folHlink>
        <a:srgbClr val="2E2D6B"/>
      </a:folHlink>
    </a:clrScheme>
    <a:fontScheme name="segoe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1B856F40948B4B885E040E268D4F42" ma:contentTypeVersion="7" ma:contentTypeDescription="Crée un document." ma:contentTypeScope="" ma:versionID="17326226a0a56ca73688ab0832d97a04">
  <xsd:schema xmlns:xsd="http://www.w3.org/2001/XMLSchema" xmlns:xs="http://www.w3.org/2001/XMLSchema" xmlns:p="http://schemas.microsoft.com/office/2006/metadata/properties" xmlns:ns2="2674caae-a719-4adb-b974-91f92cd42080" targetNamespace="http://schemas.microsoft.com/office/2006/metadata/properties" ma:root="true" ma:fieldsID="834ca44c3163c5ad97d162a625e5eb07" ns2:_="">
    <xsd:import namespace="2674caae-a719-4adb-b974-91f92cd420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74caae-a719-4adb-b974-91f92cd420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992661-84FA-48C8-AA48-96C79A5A1496}"/>
</file>

<file path=customXml/itemProps2.xml><?xml version="1.0" encoding="utf-8"?>
<ds:datastoreItem xmlns:ds="http://schemas.openxmlformats.org/officeDocument/2006/customXml" ds:itemID="{F4427D54-7992-4F67-B3FD-3CFAEED33BCF}"/>
</file>

<file path=customXml/itemProps3.xml><?xml version="1.0" encoding="utf-8"?>
<ds:datastoreItem xmlns:ds="http://schemas.openxmlformats.org/officeDocument/2006/customXml" ds:itemID="{EAA0742D-1EB2-49FA-ABA0-4375D2A5E0F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859</TotalTime>
  <Words>1695</Words>
  <Application>Microsoft Office PowerPoint</Application>
  <PresentationFormat>Format A4 (210 x 297 mm)</PresentationFormat>
  <Paragraphs>319</Paragraphs>
  <Slides>20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30" baseType="lpstr">
      <vt:lpstr>Aptos</vt:lpstr>
      <vt:lpstr>Aptos Display</vt:lpstr>
      <vt:lpstr>Arial</vt:lpstr>
      <vt:lpstr>Courier New</vt:lpstr>
      <vt:lpstr>Segoe UI</vt:lpstr>
      <vt:lpstr>Times New Roman</vt:lpstr>
      <vt:lpstr>Vision</vt:lpstr>
      <vt:lpstr>Vision Bold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Region NORMANDIE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FRAUDIN Amandine</dc:creator>
  <cp:lastModifiedBy>DI CESARE Adeline</cp:lastModifiedBy>
  <cp:revision>149</cp:revision>
  <dcterms:created xsi:type="dcterms:W3CDTF">2024-04-19T09:28:39Z</dcterms:created>
  <dcterms:modified xsi:type="dcterms:W3CDTF">2025-03-12T10:29:50Z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0x010100AB1B856F40948B4B885E040E268D4F42</vt:lpwstr>
  </property>
</Properties>
</file>