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entation.xml" ContentType="application/vnd.openxmlformats-officedocument.presentationml.presentation.main+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14.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799263" cy="9929813"/>
  <p:embeddedFontLst>
    <p:embeddedFont>
      <p:font typeface="Play" panose="020B0604020202020204" charset="0"/>
      <p:regular r:id="rId22"/>
      <p:bold r:id="rId23"/>
    </p:embeddedFont>
    <p:embeddedFont>
      <p:font typeface="Quattrocento Sans" panose="020B0502050000020003" pitchFamily="34" charset="0"/>
      <p:regular r:id="rId24"/>
      <p:bold r:id="rId25"/>
      <p:italic r:id="rId26"/>
      <p:boldItalic r:id="rId27"/>
    </p:embeddedFont>
    <p:embeddedFont>
      <p:font typeface="Roboto" panose="02000000000000000000" pitchFamily="2" charset="0"/>
      <p:regular r:id="rId28"/>
      <p:bold r:id="rId29"/>
      <p:italic r:id="rId30"/>
      <p:boldItalic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4" roundtripDataSignature="AMtx7mg55i93W6tjwGtwzLtop0nMAfZ+c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5.fntdata"/><Relationship Id="rId39" Type="http://schemas.openxmlformats.org/officeDocument/2006/relationships/customXml" Target="../customXml/item1.xml"/><Relationship Id="rId21" Type="http://schemas.openxmlformats.org/officeDocument/2006/relationships/notesMaster" Target="notesMasters/notesMaster1.xml"/><Relationship Id="rId34"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8.fntdata"/><Relationship Id="rId41"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37" Type="http://schemas.openxmlformats.org/officeDocument/2006/relationships/theme" Target="theme/theme1.xml"/><Relationship Id="rId40"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font" Target="fonts/font7.fntdata"/><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0.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font" Target="fonts/font6.fntdata"/><Relationship Id="rId30" Type="http://schemas.openxmlformats.org/officeDocument/2006/relationships/font" Target="fonts/font9.fntdata"/><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6347" cy="49821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51342" y="0"/>
            <a:ext cx="2946347" cy="498215"/>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422275" y="1241425"/>
            <a:ext cx="5954713"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927" y="4778722"/>
            <a:ext cx="5439410" cy="390986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9431600"/>
            <a:ext cx="2946347" cy="498214"/>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51342" y="9431600"/>
            <a:ext cx="2946347" cy="498214"/>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fr-FR" sz="1200" b="0" i="0" u="none" strike="noStrike" cap="none">
                <a:solidFill>
                  <a:schemeClr val="dk1"/>
                </a:solidFill>
                <a:latin typeface="Arial"/>
                <a:ea typeface="Arial"/>
                <a:cs typeface="Arial"/>
                <a:sym typeface="Arial"/>
              </a:rPr>
              <a:t>‹N°›</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p3:notes"/>
          <p:cNvSpPr>
            <a:spLocks noGrp="1" noRot="1" noChangeAspect="1"/>
          </p:cNvSpPr>
          <p:nvPr>
            <p:ph type="sldImg" idx="2"/>
          </p:nvPr>
        </p:nvSpPr>
        <p:spPr>
          <a:xfrm>
            <a:off x="422275" y="1241425"/>
            <a:ext cx="5954713"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 name="Google Shape;80;p3:notes"/>
          <p:cNvSpPr txBox="1">
            <a:spLocks noGrp="1"/>
          </p:cNvSpPr>
          <p:nvPr>
            <p:ph type="body" idx="1"/>
          </p:nvPr>
        </p:nvSpPr>
        <p:spPr>
          <a:xfrm>
            <a:off x="679927" y="4778722"/>
            <a:ext cx="5439410" cy="390986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1" name="Google Shape;81;p3:notes"/>
          <p:cNvSpPr txBox="1">
            <a:spLocks noGrp="1"/>
          </p:cNvSpPr>
          <p:nvPr>
            <p:ph type="sldNum" idx="12"/>
          </p:nvPr>
        </p:nvSpPr>
        <p:spPr>
          <a:xfrm>
            <a:off x="3851342" y="9431600"/>
            <a:ext cx="2946347" cy="498214"/>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fr-FR"/>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g38cc65e7a2c_1_50:notes"/>
          <p:cNvSpPr>
            <a:spLocks noGrp="1" noRot="1" noChangeAspect="1"/>
          </p:cNvSpPr>
          <p:nvPr>
            <p:ph type="sldImg" idx="2"/>
          </p:nvPr>
        </p:nvSpPr>
        <p:spPr>
          <a:xfrm>
            <a:off x="422275" y="1241425"/>
            <a:ext cx="5954700" cy="33513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2" name="Google Shape;282;g38cc65e7a2c_1_50:notes"/>
          <p:cNvSpPr txBox="1">
            <a:spLocks noGrp="1"/>
          </p:cNvSpPr>
          <p:nvPr>
            <p:ph type="body" idx="1"/>
          </p:nvPr>
        </p:nvSpPr>
        <p:spPr>
          <a:xfrm>
            <a:off x="679927" y="4778722"/>
            <a:ext cx="5439300" cy="39099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83" name="Google Shape;283;g38cc65e7a2c_1_50:notes"/>
          <p:cNvSpPr txBox="1">
            <a:spLocks noGrp="1"/>
          </p:cNvSpPr>
          <p:nvPr>
            <p:ph type="sldNum" idx="12"/>
          </p:nvPr>
        </p:nvSpPr>
        <p:spPr>
          <a:xfrm>
            <a:off x="3851342" y="9431599"/>
            <a:ext cx="2946300" cy="4980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fr-FR"/>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Google Shape;289;g38cc65e7a2c_1_71:notes"/>
          <p:cNvSpPr>
            <a:spLocks noGrp="1" noRot="1" noChangeAspect="1"/>
          </p:cNvSpPr>
          <p:nvPr>
            <p:ph type="sldImg" idx="2"/>
          </p:nvPr>
        </p:nvSpPr>
        <p:spPr>
          <a:xfrm>
            <a:off x="422275" y="1241425"/>
            <a:ext cx="5954700" cy="33513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0" name="Google Shape;290;g38cc65e7a2c_1_71:notes"/>
          <p:cNvSpPr txBox="1">
            <a:spLocks noGrp="1"/>
          </p:cNvSpPr>
          <p:nvPr>
            <p:ph type="body" idx="1"/>
          </p:nvPr>
        </p:nvSpPr>
        <p:spPr>
          <a:xfrm>
            <a:off x="679927" y="4778722"/>
            <a:ext cx="5439300" cy="39099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91" name="Google Shape;291;g38cc65e7a2c_1_71:notes"/>
          <p:cNvSpPr txBox="1">
            <a:spLocks noGrp="1"/>
          </p:cNvSpPr>
          <p:nvPr>
            <p:ph type="sldNum" idx="12"/>
          </p:nvPr>
        </p:nvSpPr>
        <p:spPr>
          <a:xfrm>
            <a:off x="3851342" y="9431599"/>
            <a:ext cx="2946300" cy="4980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fr-FR"/>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g38cc65e7a2c_1_78:notes"/>
          <p:cNvSpPr>
            <a:spLocks noGrp="1" noRot="1" noChangeAspect="1"/>
          </p:cNvSpPr>
          <p:nvPr>
            <p:ph type="sldImg" idx="2"/>
          </p:nvPr>
        </p:nvSpPr>
        <p:spPr>
          <a:xfrm>
            <a:off x="422275" y="1241425"/>
            <a:ext cx="5954700" cy="33513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8" name="Google Shape;298;g38cc65e7a2c_1_78:notes"/>
          <p:cNvSpPr txBox="1">
            <a:spLocks noGrp="1"/>
          </p:cNvSpPr>
          <p:nvPr>
            <p:ph type="body" idx="1"/>
          </p:nvPr>
        </p:nvSpPr>
        <p:spPr>
          <a:xfrm>
            <a:off x="679927" y="4778722"/>
            <a:ext cx="5439300" cy="39099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99" name="Google Shape;299;g38cc65e7a2c_1_78:notes"/>
          <p:cNvSpPr txBox="1">
            <a:spLocks noGrp="1"/>
          </p:cNvSpPr>
          <p:nvPr>
            <p:ph type="sldNum" idx="12"/>
          </p:nvPr>
        </p:nvSpPr>
        <p:spPr>
          <a:xfrm>
            <a:off x="3851342" y="9431599"/>
            <a:ext cx="2946300" cy="4980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fr-FR"/>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g38cc65e7a2c_1_57:notes"/>
          <p:cNvSpPr>
            <a:spLocks noGrp="1" noRot="1" noChangeAspect="1"/>
          </p:cNvSpPr>
          <p:nvPr>
            <p:ph type="sldImg" idx="2"/>
          </p:nvPr>
        </p:nvSpPr>
        <p:spPr>
          <a:xfrm>
            <a:off x="422275" y="1241425"/>
            <a:ext cx="5954700" cy="33513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6" name="Google Shape;306;g38cc65e7a2c_1_57:notes"/>
          <p:cNvSpPr txBox="1">
            <a:spLocks noGrp="1"/>
          </p:cNvSpPr>
          <p:nvPr>
            <p:ph type="body" idx="1"/>
          </p:nvPr>
        </p:nvSpPr>
        <p:spPr>
          <a:xfrm>
            <a:off x="679927" y="4778722"/>
            <a:ext cx="5439300" cy="39099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07" name="Google Shape;307;g38cc65e7a2c_1_57:notes"/>
          <p:cNvSpPr txBox="1">
            <a:spLocks noGrp="1"/>
          </p:cNvSpPr>
          <p:nvPr>
            <p:ph type="sldNum" idx="12"/>
          </p:nvPr>
        </p:nvSpPr>
        <p:spPr>
          <a:xfrm>
            <a:off x="3851342" y="9431599"/>
            <a:ext cx="2946300" cy="4980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fr-FR"/>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2"/>
        <p:cNvGrpSpPr/>
        <p:nvPr/>
      </p:nvGrpSpPr>
      <p:grpSpPr>
        <a:xfrm>
          <a:off x="0" y="0"/>
          <a:ext cx="0" cy="0"/>
          <a:chOff x="0" y="0"/>
          <a:chExt cx="0" cy="0"/>
        </a:xfrm>
      </p:grpSpPr>
      <p:sp>
        <p:nvSpPr>
          <p:cNvPr id="313" name="Google Shape;313;g38cc65e7a2c_1_64:notes"/>
          <p:cNvSpPr>
            <a:spLocks noGrp="1" noRot="1" noChangeAspect="1"/>
          </p:cNvSpPr>
          <p:nvPr>
            <p:ph type="sldImg" idx="2"/>
          </p:nvPr>
        </p:nvSpPr>
        <p:spPr>
          <a:xfrm>
            <a:off x="422275" y="1241425"/>
            <a:ext cx="5954700" cy="33513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4" name="Google Shape;314;g38cc65e7a2c_1_64:notes"/>
          <p:cNvSpPr txBox="1">
            <a:spLocks noGrp="1"/>
          </p:cNvSpPr>
          <p:nvPr>
            <p:ph type="body" idx="1"/>
          </p:nvPr>
        </p:nvSpPr>
        <p:spPr>
          <a:xfrm>
            <a:off x="679927" y="4778722"/>
            <a:ext cx="5439300" cy="39099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15" name="Google Shape;315;g38cc65e7a2c_1_64:notes"/>
          <p:cNvSpPr txBox="1">
            <a:spLocks noGrp="1"/>
          </p:cNvSpPr>
          <p:nvPr>
            <p:ph type="sldNum" idx="12"/>
          </p:nvPr>
        </p:nvSpPr>
        <p:spPr>
          <a:xfrm>
            <a:off x="3851342" y="9431599"/>
            <a:ext cx="2946300" cy="4980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fr-FR"/>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0"/>
        <p:cNvGrpSpPr/>
        <p:nvPr/>
      </p:nvGrpSpPr>
      <p:grpSpPr>
        <a:xfrm>
          <a:off x="0" y="0"/>
          <a:ext cx="0" cy="0"/>
          <a:chOff x="0" y="0"/>
          <a:chExt cx="0" cy="0"/>
        </a:xfrm>
      </p:grpSpPr>
      <p:sp>
        <p:nvSpPr>
          <p:cNvPr id="321" name="Google Shape;321;g38cc65e7a2c_1_85:notes"/>
          <p:cNvSpPr>
            <a:spLocks noGrp="1" noRot="1" noChangeAspect="1"/>
          </p:cNvSpPr>
          <p:nvPr>
            <p:ph type="sldImg" idx="2"/>
          </p:nvPr>
        </p:nvSpPr>
        <p:spPr>
          <a:xfrm>
            <a:off x="422275" y="1241425"/>
            <a:ext cx="5954700" cy="33513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22" name="Google Shape;322;g38cc65e7a2c_1_85:notes"/>
          <p:cNvSpPr txBox="1">
            <a:spLocks noGrp="1"/>
          </p:cNvSpPr>
          <p:nvPr>
            <p:ph type="body" idx="1"/>
          </p:nvPr>
        </p:nvSpPr>
        <p:spPr>
          <a:xfrm>
            <a:off x="679927" y="4778722"/>
            <a:ext cx="5439300" cy="39099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23" name="Google Shape;323;g38cc65e7a2c_1_85:notes"/>
          <p:cNvSpPr txBox="1">
            <a:spLocks noGrp="1"/>
          </p:cNvSpPr>
          <p:nvPr>
            <p:ph type="sldNum" idx="12"/>
          </p:nvPr>
        </p:nvSpPr>
        <p:spPr>
          <a:xfrm>
            <a:off x="3851342" y="9431599"/>
            <a:ext cx="2946300" cy="4980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fr-FR"/>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Google Shape;329;g38cc65e7a2c_0_163:notes"/>
          <p:cNvSpPr>
            <a:spLocks noGrp="1" noRot="1" noChangeAspect="1"/>
          </p:cNvSpPr>
          <p:nvPr>
            <p:ph type="sldImg" idx="2"/>
          </p:nvPr>
        </p:nvSpPr>
        <p:spPr>
          <a:xfrm>
            <a:off x="422275" y="1241425"/>
            <a:ext cx="5954700" cy="33513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30" name="Google Shape;330;g38cc65e7a2c_0_163:notes"/>
          <p:cNvSpPr txBox="1">
            <a:spLocks noGrp="1"/>
          </p:cNvSpPr>
          <p:nvPr>
            <p:ph type="body" idx="1"/>
          </p:nvPr>
        </p:nvSpPr>
        <p:spPr>
          <a:xfrm>
            <a:off x="679927" y="4778722"/>
            <a:ext cx="5439300" cy="39099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31" name="Google Shape;331;g38cc65e7a2c_0_163:notes"/>
          <p:cNvSpPr txBox="1">
            <a:spLocks noGrp="1"/>
          </p:cNvSpPr>
          <p:nvPr>
            <p:ph type="sldNum" idx="12"/>
          </p:nvPr>
        </p:nvSpPr>
        <p:spPr>
          <a:xfrm>
            <a:off x="3851342" y="9431599"/>
            <a:ext cx="2946300" cy="4980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fr-FR"/>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Google Shape;337;g38cc65e7a2c_0_170:notes"/>
          <p:cNvSpPr>
            <a:spLocks noGrp="1" noRot="1" noChangeAspect="1"/>
          </p:cNvSpPr>
          <p:nvPr>
            <p:ph type="sldImg" idx="2"/>
          </p:nvPr>
        </p:nvSpPr>
        <p:spPr>
          <a:xfrm>
            <a:off x="422275" y="1241425"/>
            <a:ext cx="5954700" cy="33513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38" name="Google Shape;338;g38cc65e7a2c_0_170:notes"/>
          <p:cNvSpPr txBox="1">
            <a:spLocks noGrp="1"/>
          </p:cNvSpPr>
          <p:nvPr>
            <p:ph type="body" idx="1"/>
          </p:nvPr>
        </p:nvSpPr>
        <p:spPr>
          <a:xfrm>
            <a:off x="679927" y="4778722"/>
            <a:ext cx="5439300" cy="39099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39" name="Google Shape;339;g38cc65e7a2c_0_170:notes"/>
          <p:cNvSpPr txBox="1">
            <a:spLocks noGrp="1"/>
          </p:cNvSpPr>
          <p:nvPr>
            <p:ph type="sldNum" idx="12"/>
          </p:nvPr>
        </p:nvSpPr>
        <p:spPr>
          <a:xfrm>
            <a:off x="3851342" y="9431599"/>
            <a:ext cx="2946300" cy="4980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fr-FR"/>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g38cc65e7a2c_0_34:notes"/>
          <p:cNvSpPr>
            <a:spLocks noGrp="1" noRot="1" noChangeAspect="1"/>
          </p:cNvSpPr>
          <p:nvPr>
            <p:ph type="sldImg" idx="2"/>
          </p:nvPr>
        </p:nvSpPr>
        <p:spPr>
          <a:xfrm>
            <a:off x="422275" y="1241425"/>
            <a:ext cx="5954700" cy="33513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46" name="Google Shape;346;g38cc65e7a2c_0_34:notes"/>
          <p:cNvSpPr txBox="1">
            <a:spLocks noGrp="1"/>
          </p:cNvSpPr>
          <p:nvPr>
            <p:ph type="body" idx="1"/>
          </p:nvPr>
        </p:nvSpPr>
        <p:spPr>
          <a:xfrm>
            <a:off x="679927" y="4778722"/>
            <a:ext cx="5439300" cy="39099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fr-FR"/>
              <a:t>Envoyez nous les fiches actions que vous avez mises en places, ce que vous avez envie de travailler dans la sensiblisation, la détection, la remédiation : ce qu’il faudrait mettre en place dans les fiches actions à venir pour la rédaction de la feuille de route : sans vous ça ne pourra se faire !!! </a:t>
            </a:r>
            <a:endParaRPr/>
          </a:p>
          <a:p>
            <a:pPr marL="0" lvl="0" indent="0" algn="l" rtl="0">
              <a:lnSpc>
                <a:spcPct val="100000"/>
              </a:lnSpc>
              <a:spcBef>
                <a:spcPts val="0"/>
              </a:spcBef>
              <a:spcAft>
                <a:spcPts val="0"/>
              </a:spcAft>
              <a:buSzPts val="1400"/>
              <a:buNone/>
            </a:pPr>
            <a:endParaRPr/>
          </a:p>
        </p:txBody>
      </p:sp>
      <p:sp>
        <p:nvSpPr>
          <p:cNvPr id="347" name="Google Shape;347;g38cc65e7a2c_0_34:notes"/>
          <p:cNvSpPr txBox="1">
            <a:spLocks noGrp="1"/>
          </p:cNvSpPr>
          <p:nvPr>
            <p:ph type="sldNum" idx="12"/>
          </p:nvPr>
        </p:nvSpPr>
        <p:spPr>
          <a:xfrm>
            <a:off x="3851342" y="9431599"/>
            <a:ext cx="2946300" cy="4980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fr-FR"/>
              <a:t>18</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7"/>
        <p:cNvGrpSpPr/>
        <p:nvPr/>
      </p:nvGrpSpPr>
      <p:grpSpPr>
        <a:xfrm>
          <a:off x="0" y="0"/>
          <a:ext cx="0" cy="0"/>
          <a:chOff x="0" y="0"/>
          <a:chExt cx="0" cy="0"/>
        </a:xfrm>
      </p:grpSpPr>
      <p:sp>
        <p:nvSpPr>
          <p:cNvPr id="358" name="Google Shape;358;p24:notes"/>
          <p:cNvSpPr>
            <a:spLocks noGrp="1" noRot="1" noChangeAspect="1"/>
          </p:cNvSpPr>
          <p:nvPr>
            <p:ph type="sldImg" idx="2"/>
          </p:nvPr>
        </p:nvSpPr>
        <p:spPr>
          <a:xfrm>
            <a:off x="422275" y="1241425"/>
            <a:ext cx="5954713"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9" name="Google Shape;359;p24:notes"/>
          <p:cNvSpPr txBox="1">
            <a:spLocks noGrp="1"/>
          </p:cNvSpPr>
          <p:nvPr>
            <p:ph type="body" idx="1"/>
          </p:nvPr>
        </p:nvSpPr>
        <p:spPr>
          <a:xfrm>
            <a:off x="679927" y="4778722"/>
            <a:ext cx="5439410" cy="391002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60" name="Google Shape;360;p24:notes"/>
          <p:cNvSpPr txBox="1">
            <a:spLocks noGrp="1"/>
          </p:cNvSpPr>
          <p:nvPr>
            <p:ph type="sldNum" idx="12"/>
          </p:nvPr>
        </p:nvSpPr>
        <p:spPr>
          <a:xfrm>
            <a:off x="3851342" y="9431599"/>
            <a:ext cx="2946347" cy="49812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fr-FR"/>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3679f14844e_0_46:notes"/>
          <p:cNvSpPr>
            <a:spLocks noGrp="1" noRot="1" noChangeAspect="1"/>
          </p:cNvSpPr>
          <p:nvPr>
            <p:ph type="sldImg" idx="2"/>
          </p:nvPr>
        </p:nvSpPr>
        <p:spPr>
          <a:xfrm>
            <a:off x="422275" y="1241425"/>
            <a:ext cx="5954713"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2" name="Google Shape;92;g3679f14844e_0_46:notes"/>
          <p:cNvSpPr txBox="1">
            <a:spLocks noGrp="1"/>
          </p:cNvSpPr>
          <p:nvPr>
            <p:ph type="body" idx="1"/>
          </p:nvPr>
        </p:nvSpPr>
        <p:spPr>
          <a:xfrm>
            <a:off x="679927" y="4778722"/>
            <a:ext cx="5439410" cy="391002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3" name="Google Shape;93;g3679f14844e_0_46:notes"/>
          <p:cNvSpPr txBox="1">
            <a:spLocks noGrp="1"/>
          </p:cNvSpPr>
          <p:nvPr>
            <p:ph type="sldNum" idx="12"/>
          </p:nvPr>
        </p:nvSpPr>
        <p:spPr>
          <a:xfrm>
            <a:off x="3851342" y="9431599"/>
            <a:ext cx="2946347" cy="49812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fr-FR"/>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18:notes"/>
          <p:cNvSpPr>
            <a:spLocks noGrp="1" noRot="1" noChangeAspect="1"/>
          </p:cNvSpPr>
          <p:nvPr>
            <p:ph type="sldImg" idx="2"/>
          </p:nvPr>
        </p:nvSpPr>
        <p:spPr>
          <a:xfrm>
            <a:off x="422275" y="1241425"/>
            <a:ext cx="5954713"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8" name="Google Shape;128;p18:notes"/>
          <p:cNvSpPr txBox="1">
            <a:spLocks noGrp="1"/>
          </p:cNvSpPr>
          <p:nvPr>
            <p:ph type="body" idx="1"/>
          </p:nvPr>
        </p:nvSpPr>
        <p:spPr>
          <a:xfrm>
            <a:off x="679927" y="4778722"/>
            <a:ext cx="5439410" cy="3910027"/>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1400"/>
              <a:buNone/>
            </a:pPr>
            <a:r>
              <a:rPr lang="fr-FR" sz="1200" b="1" i="0" u="none" strike="noStrike" cap="none">
                <a:solidFill>
                  <a:schemeClr val="dk1"/>
                </a:solidFill>
                <a:latin typeface="Arial"/>
                <a:ea typeface="Arial"/>
                <a:cs typeface="Arial"/>
                <a:sym typeface="Arial"/>
              </a:rPr>
              <a:t>Identifier la problématique: </a:t>
            </a:r>
            <a:endParaRPr/>
          </a:p>
          <a:p>
            <a:pPr marL="457200" lvl="0" indent="-228600" algn="l" rtl="0">
              <a:lnSpc>
                <a:spcPct val="100000"/>
              </a:lnSpc>
              <a:spcBef>
                <a:spcPts val="0"/>
              </a:spcBef>
              <a:spcAft>
                <a:spcPts val="0"/>
              </a:spcAft>
              <a:buSzPts val="1400"/>
              <a:buNone/>
            </a:pPr>
            <a:r>
              <a:rPr lang="fr-FR" sz="1200" b="0" i="0" u="none" strike="noStrike" cap="none">
                <a:solidFill>
                  <a:schemeClr val="dk1"/>
                </a:solidFill>
                <a:latin typeface="Arial"/>
                <a:ea typeface="Arial"/>
                <a:cs typeface="Arial"/>
                <a:sym typeface="Arial"/>
              </a:rPr>
              <a:t>_Définir l’illettrisme : personnes ayant été scolarisées mais n’ayant pas acquis ou conservé une maîtrise suffisante des compétences de base pour être autonome dans la vie quotidienne (définition ANLCI).</a:t>
            </a:r>
            <a:endParaRPr/>
          </a:p>
          <a:p>
            <a:pPr marL="457200" lvl="0" indent="-228600" algn="l" rtl="0">
              <a:lnSpc>
                <a:spcPct val="100000"/>
              </a:lnSpc>
              <a:spcBef>
                <a:spcPts val="0"/>
              </a:spcBef>
              <a:spcAft>
                <a:spcPts val="0"/>
              </a:spcAft>
              <a:buSzPts val="1400"/>
              <a:buNone/>
            </a:pPr>
            <a:r>
              <a:rPr lang="fr-FR" sz="1200" b="0" i="0" u="none" strike="noStrike" cap="none">
                <a:solidFill>
                  <a:schemeClr val="dk1"/>
                </a:solidFill>
                <a:latin typeface="Arial"/>
                <a:ea typeface="Arial"/>
                <a:cs typeface="Arial"/>
                <a:sym typeface="Arial"/>
              </a:rPr>
              <a:t>_Différencier des publics : distinguer les situations d’illettrisme, d’analphabétisme et de Français langue étrangère (FLE).</a:t>
            </a:r>
            <a:endParaRPr/>
          </a:p>
          <a:p>
            <a:pPr marL="457200" lvl="0" indent="-228600" algn="l" rtl="0">
              <a:lnSpc>
                <a:spcPct val="100000"/>
              </a:lnSpc>
              <a:spcBef>
                <a:spcPts val="0"/>
              </a:spcBef>
              <a:spcAft>
                <a:spcPts val="0"/>
              </a:spcAft>
              <a:buSzPts val="1400"/>
              <a:buNone/>
            </a:pPr>
            <a:r>
              <a:rPr lang="fr-FR" sz="1200" b="0" i="0" u="none" strike="noStrike" cap="none">
                <a:solidFill>
                  <a:schemeClr val="dk1"/>
                </a:solidFill>
                <a:latin typeface="Arial"/>
                <a:ea typeface="Arial"/>
                <a:cs typeface="Arial"/>
                <a:sym typeface="Arial"/>
              </a:rPr>
              <a:t>_Prendre conscience de la nécessité de la prévention : reconnaître l'importance d'agir en amont.</a:t>
            </a:r>
            <a:endParaRPr/>
          </a:p>
          <a:p>
            <a:pPr marL="457200" lvl="0" indent="-228600" algn="l" rtl="0">
              <a:lnSpc>
                <a:spcPct val="100000"/>
              </a:lnSpc>
              <a:spcBef>
                <a:spcPts val="0"/>
              </a:spcBef>
              <a:spcAft>
                <a:spcPts val="0"/>
              </a:spcAft>
              <a:buSzPts val="1400"/>
              <a:buNone/>
            </a:pPr>
            <a:r>
              <a:rPr lang="fr-FR" sz="1200" b="0" i="0" u="none" strike="noStrike" cap="none">
                <a:solidFill>
                  <a:schemeClr val="dk1"/>
                </a:solidFill>
                <a:latin typeface="Arial"/>
                <a:ea typeface="Arial"/>
                <a:cs typeface="Arial"/>
                <a:sym typeface="Arial"/>
              </a:rPr>
              <a:t>_Comprendre le phénomène invisible : l’illettrisme est souvent difficile à repérer.</a:t>
            </a:r>
            <a:endParaRPr/>
          </a:p>
          <a:p>
            <a:pPr marL="457200" lvl="0" indent="-228600" algn="l" rtl="0">
              <a:lnSpc>
                <a:spcPct val="100000"/>
              </a:lnSpc>
              <a:spcBef>
                <a:spcPts val="0"/>
              </a:spcBef>
              <a:spcAft>
                <a:spcPts val="0"/>
              </a:spcAft>
              <a:buSzPts val="1400"/>
              <a:buNone/>
            </a:pPr>
            <a:r>
              <a:rPr lang="fr-FR" sz="1200" b="0" i="0" u="none" strike="noStrike" cap="none">
                <a:solidFill>
                  <a:schemeClr val="dk1"/>
                </a:solidFill>
                <a:latin typeface="Arial"/>
                <a:ea typeface="Arial"/>
                <a:cs typeface="Arial"/>
                <a:sym typeface="Arial"/>
              </a:rPr>
              <a:t>_Prendre en compte les enjeux numériques (illectronisme) : le manque de compétences numériques, exacerbé par la dématérialisation des démarches administratives, constitue une double difficulté.</a:t>
            </a:r>
            <a:endParaRPr/>
          </a:p>
          <a:p>
            <a:pPr marL="457200" lvl="0" indent="-228600" algn="l" rtl="0">
              <a:lnSpc>
                <a:spcPct val="100000"/>
              </a:lnSpc>
              <a:spcBef>
                <a:spcPts val="0"/>
              </a:spcBef>
              <a:spcAft>
                <a:spcPts val="0"/>
              </a:spcAft>
              <a:buSzPts val="1400"/>
              <a:buNone/>
            </a:pPr>
            <a:r>
              <a:rPr lang="fr-FR" sz="1200" b="0" i="0" u="none" strike="noStrike" cap="none">
                <a:solidFill>
                  <a:schemeClr val="dk1"/>
                </a:solidFill>
                <a:latin typeface="Arial"/>
                <a:ea typeface="Arial"/>
                <a:cs typeface="Arial"/>
                <a:sym typeface="Arial"/>
              </a:rPr>
              <a:t>_Recueillir des données : les statistiques locales et nationales pour évaluer l’ampleur du phénomène.</a:t>
            </a:r>
            <a:endParaRPr/>
          </a:p>
          <a:p>
            <a:pPr marL="457200" lvl="0" indent="-228600" algn="l" rtl="0">
              <a:lnSpc>
                <a:spcPct val="100000"/>
              </a:lnSpc>
              <a:spcBef>
                <a:spcPts val="0"/>
              </a:spcBef>
              <a:spcAft>
                <a:spcPts val="0"/>
              </a:spcAft>
              <a:buSzPts val="1400"/>
              <a:buNone/>
            </a:pPr>
            <a:endParaRPr sz="1200" b="0" i="0" u="none" strike="noStrike" cap="none">
              <a:solidFill>
                <a:schemeClr val="dk1"/>
              </a:solidFill>
              <a:latin typeface="Arial"/>
              <a:ea typeface="Arial"/>
              <a:cs typeface="Arial"/>
              <a:sym typeface="Arial"/>
            </a:endParaRPr>
          </a:p>
          <a:p>
            <a:pPr marL="457200" lvl="0" indent="-228600" algn="l" rtl="0">
              <a:lnSpc>
                <a:spcPct val="100000"/>
              </a:lnSpc>
              <a:spcBef>
                <a:spcPts val="0"/>
              </a:spcBef>
              <a:spcAft>
                <a:spcPts val="0"/>
              </a:spcAft>
              <a:buSzPts val="1400"/>
              <a:buNone/>
            </a:pPr>
            <a:r>
              <a:rPr lang="fr-FR" sz="1200" b="1" i="0" u="none" strike="noStrike" cap="none">
                <a:solidFill>
                  <a:schemeClr val="dk1"/>
                </a:solidFill>
                <a:latin typeface="Arial"/>
                <a:ea typeface="Arial"/>
                <a:cs typeface="Arial"/>
                <a:sym typeface="Arial"/>
              </a:rPr>
              <a:t>Appréhender l’impact: </a:t>
            </a:r>
            <a:endParaRPr/>
          </a:p>
          <a:p>
            <a:pPr marL="457200" lvl="0" indent="-228600" algn="l" rtl="0">
              <a:lnSpc>
                <a:spcPct val="100000"/>
              </a:lnSpc>
              <a:spcBef>
                <a:spcPts val="0"/>
              </a:spcBef>
              <a:spcAft>
                <a:spcPts val="0"/>
              </a:spcAft>
              <a:buSzPts val="1400"/>
              <a:buNone/>
            </a:pPr>
            <a:r>
              <a:rPr lang="fr-FR" sz="1200" b="0" i="0" u="none" strike="noStrike" cap="none">
                <a:solidFill>
                  <a:schemeClr val="dk1"/>
                </a:solidFill>
                <a:latin typeface="Arial"/>
                <a:ea typeface="Arial"/>
                <a:cs typeface="Arial"/>
                <a:sym typeface="Arial"/>
              </a:rPr>
              <a:t>_ Identifier les </a:t>
            </a:r>
            <a:r>
              <a:rPr lang="fr-FR" sz="1200" b="1" i="0" u="none" strike="noStrike" cap="none">
                <a:solidFill>
                  <a:schemeClr val="dk1"/>
                </a:solidFill>
                <a:latin typeface="Arial"/>
                <a:ea typeface="Arial"/>
                <a:cs typeface="Arial"/>
                <a:sym typeface="Arial"/>
              </a:rPr>
              <a:t>causes</a:t>
            </a:r>
            <a:r>
              <a:rPr lang="fr-FR" sz="1200" b="0" i="0" u="none" strike="noStrike" cap="none">
                <a:solidFill>
                  <a:schemeClr val="dk1"/>
                </a:solidFill>
                <a:latin typeface="Arial"/>
                <a:ea typeface="Arial"/>
                <a:cs typeface="Arial"/>
                <a:sym typeface="Arial"/>
              </a:rPr>
              <a:t> de l’illettrisme.</a:t>
            </a:r>
            <a:endParaRPr/>
          </a:p>
          <a:p>
            <a:pPr marL="457200" lvl="0" indent="-228600" algn="l" rtl="0">
              <a:lnSpc>
                <a:spcPct val="100000"/>
              </a:lnSpc>
              <a:spcBef>
                <a:spcPts val="0"/>
              </a:spcBef>
              <a:spcAft>
                <a:spcPts val="0"/>
              </a:spcAft>
              <a:buSzPts val="1400"/>
              <a:buNone/>
            </a:pPr>
            <a:r>
              <a:rPr lang="fr-FR" sz="1200" b="0" i="0" u="none" strike="noStrike" cap="none">
                <a:solidFill>
                  <a:schemeClr val="dk1"/>
                </a:solidFill>
                <a:latin typeface="Arial"/>
                <a:ea typeface="Arial"/>
                <a:cs typeface="Arial"/>
                <a:sym typeface="Arial"/>
              </a:rPr>
              <a:t>_ Comprendre les </a:t>
            </a:r>
            <a:r>
              <a:rPr lang="fr-FR" sz="1200" b="1" i="0" u="none" strike="noStrike" cap="none">
                <a:solidFill>
                  <a:schemeClr val="dk1"/>
                </a:solidFill>
                <a:latin typeface="Arial"/>
                <a:ea typeface="Arial"/>
                <a:cs typeface="Arial"/>
                <a:sym typeface="Arial"/>
              </a:rPr>
              <a:t>conséquences concrètes</a:t>
            </a:r>
            <a:r>
              <a:rPr lang="fr-FR" sz="1200" b="0" i="0" u="none" strike="noStrike" cap="none">
                <a:solidFill>
                  <a:schemeClr val="dk1"/>
                </a:solidFill>
                <a:latin typeface="Arial"/>
                <a:ea typeface="Arial"/>
                <a:cs typeface="Arial"/>
                <a:sym typeface="Arial"/>
              </a:rPr>
              <a:t> au quotidien : impact sur la vie familiale, sociale, culturelle et professionnelle.</a:t>
            </a:r>
            <a:endParaRPr sz="1200" b="0" i="0" u="none" strike="noStrike" cap="none">
              <a:solidFill>
                <a:schemeClr val="dk1"/>
              </a:solidFill>
              <a:latin typeface="Arial"/>
              <a:ea typeface="Arial"/>
              <a:cs typeface="Arial"/>
              <a:sym typeface="Arial"/>
            </a:endParaRPr>
          </a:p>
          <a:p>
            <a:pPr marL="457200" lvl="0" indent="-228600" algn="l" rtl="0">
              <a:lnSpc>
                <a:spcPct val="100000"/>
              </a:lnSpc>
              <a:spcBef>
                <a:spcPts val="0"/>
              </a:spcBef>
              <a:spcAft>
                <a:spcPts val="0"/>
              </a:spcAft>
              <a:buSzPts val="1400"/>
              <a:buNone/>
            </a:pPr>
            <a:endParaRPr/>
          </a:p>
          <a:p>
            <a:pPr marL="457200" lvl="0" indent="-228600" algn="l" rtl="0">
              <a:lnSpc>
                <a:spcPct val="100000"/>
              </a:lnSpc>
              <a:spcBef>
                <a:spcPts val="0"/>
              </a:spcBef>
              <a:spcAft>
                <a:spcPts val="0"/>
              </a:spcAft>
              <a:buSzPts val="1400"/>
              <a:buNone/>
            </a:pPr>
            <a:r>
              <a:rPr lang="fr-FR" b="1"/>
              <a:t>Caractéristiques des publics </a:t>
            </a:r>
            <a:r>
              <a:rPr lang="fr-FR"/>
              <a:t>dans le CT3 : </a:t>
            </a:r>
            <a:endParaRPr/>
          </a:p>
          <a:p>
            <a:pPr marL="457200" lvl="0" indent="-317500" algn="l" rtl="0">
              <a:lnSpc>
                <a:spcPct val="100000"/>
              </a:lnSpc>
              <a:spcBef>
                <a:spcPts val="0"/>
              </a:spcBef>
              <a:spcAft>
                <a:spcPts val="0"/>
              </a:spcAft>
              <a:buSzPts val="1400"/>
              <a:buChar char="-"/>
            </a:pPr>
            <a:r>
              <a:rPr lang="fr-FR"/>
              <a:t>Tous les âges sont concernés (petite enfance j’à l’âge adulte)</a:t>
            </a:r>
            <a:endParaRPr/>
          </a:p>
          <a:p>
            <a:pPr marL="457200" lvl="0" indent="-317500" algn="l" rtl="0">
              <a:lnSpc>
                <a:spcPct val="100000"/>
              </a:lnSpc>
              <a:spcBef>
                <a:spcPts val="0"/>
              </a:spcBef>
              <a:spcAft>
                <a:spcPts val="0"/>
              </a:spcAft>
              <a:buSzPts val="1400"/>
              <a:buChar char="-"/>
            </a:pPr>
            <a:r>
              <a:rPr lang="fr-FR"/>
              <a:t>Des individus ou en collectif (ex: familles) </a:t>
            </a:r>
            <a:endParaRPr/>
          </a:p>
          <a:p>
            <a:pPr marL="457200" lvl="0" indent="-317500" algn="l" rtl="0">
              <a:lnSpc>
                <a:spcPct val="100000"/>
              </a:lnSpc>
              <a:spcBef>
                <a:spcPts val="0"/>
              </a:spcBef>
              <a:spcAft>
                <a:spcPts val="0"/>
              </a:spcAft>
              <a:buSzPts val="1400"/>
              <a:buChar char="-"/>
            </a:pPr>
            <a:r>
              <a:rPr lang="fr-FR"/>
              <a:t>Des publics spécifiques ASE, PJJ…</a:t>
            </a:r>
            <a:endParaRPr/>
          </a:p>
          <a:p>
            <a:pPr marL="45720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a:p>
            <a:pPr marL="457200" lvl="0" indent="-228600" algn="l" rtl="0">
              <a:lnSpc>
                <a:spcPct val="100000"/>
              </a:lnSpc>
              <a:spcBef>
                <a:spcPts val="0"/>
              </a:spcBef>
              <a:spcAft>
                <a:spcPts val="0"/>
              </a:spcAft>
              <a:buSzPts val="1400"/>
              <a:buNone/>
            </a:pPr>
            <a:endParaRPr sz="1200" b="0" i="0" u="none" strike="noStrike" cap="none">
              <a:solidFill>
                <a:schemeClr val="dk1"/>
              </a:solidFill>
              <a:latin typeface="Arial"/>
              <a:ea typeface="Arial"/>
              <a:cs typeface="Arial"/>
              <a:sym typeface="Arial"/>
            </a:endParaRPr>
          </a:p>
          <a:p>
            <a:pPr marL="457200" lvl="0" indent="-228600" algn="l" rtl="0">
              <a:lnSpc>
                <a:spcPct val="100000"/>
              </a:lnSpc>
              <a:spcBef>
                <a:spcPts val="0"/>
              </a:spcBef>
              <a:spcAft>
                <a:spcPts val="0"/>
              </a:spcAft>
              <a:buSzPts val="1400"/>
              <a:buNone/>
            </a:pPr>
            <a:endParaRPr sz="1200" b="0" i="0" u="none" strike="noStrike" cap="none">
              <a:solidFill>
                <a:schemeClr val="dk1"/>
              </a:solidFill>
              <a:latin typeface="Arial"/>
              <a:ea typeface="Arial"/>
              <a:cs typeface="Arial"/>
              <a:sym typeface="Arial"/>
            </a:endParaRPr>
          </a:p>
          <a:p>
            <a:pPr marL="0" lvl="0" indent="0" algn="l" rtl="0">
              <a:lnSpc>
                <a:spcPct val="100000"/>
              </a:lnSpc>
              <a:spcBef>
                <a:spcPts val="0"/>
              </a:spcBef>
              <a:spcAft>
                <a:spcPts val="0"/>
              </a:spcAft>
              <a:buSzPts val="1400"/>
              <a:buNone/>
            </a:pPr>
            <a:endParaRPr/>
          </a:p>
        </p:txBody>
      </p:sp>
      <p:sp>
        <p:nvSpPr>
          <p:cNvPr id="129" name="Google Shape;129;p18:notes"/>
          <p:cNvSpPr txBox="1">
            <a:spLocks noGrp="1"/>
          </p:cNvSpPr>
          <p:nvPr>
            <p:ph type="sldNum" idx="12"/>
          </p:nvPr>
        </p:nvSpPr>
        <p:spPr>
          <a:xfrm>
            <a:off x="3851342" y="9431599"/>
            <a:ext cx="2946347" cy="49812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fr-FR"/>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19:notes"/>
          <p:cNvSpPr>
            <a:spLocks noGrp="1" noRot="1" noChangeAspect="1"/>
          </p:cNvSpPr>
          <p:nvPr>
            <p:ph type="sldImg" idx="2"/>
          </p:nvPr>
        </p:nvSpPr>
        <p:spPr>
          <a:xfrm>
            <a:off x="422275" y="1241425"/>
            <a:ext cx="5954713"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4" name="Google Shape;144;p19:notes"/>
          <p:cNvSpPr txBox="1">
            <a:spLocks noGrp="1"/>
          </p:cNvSpPr>
          <p:nvPr>
            <p:ph type="body" idx="1"/>
          </p:nvPr>
        </p:nvSpPr>
        <p:spPr>
          <a:xfrm>
            <a:off x="679927" y="4778722"/>
            <a:ext cx="5439410" cy="3910027"/>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1400"/>
              <a:buNone/>
            </a:pPr>
            <a:r>
              <a:rPr lang="fr-FR" sz="1200" b="1" i="0" u="none" strike="noStrike" cap="none">
                <a:solidFill>
                  <a:schemeClr val="dk1"/>
                </a:solidFill>
                <a:latin typeface="Arial"/>
                <a:ea typeface="Arial"/>
                <a:cs typeface="Arial"/>
                <a:sym typeface="Arial"/>
              </a:rPr>
              <a:t>Etape 1 : Repérer les publics en amont :</a:t>
            </a:r>
            <a:endParaRPr sz="1200" b="0" i="0" u="none" strike="noStrike" cap="none">
              <a:solidFill>
                <a:schemeClr val="dk1"/>
              </a:solidFill>
              <a:latin typeface="Arial"/>
              <a:ea typeface="Arial"/>
              <a:cs typeface="Arial"/>
              <a:sym typeface="Arial"/>
            </a:endParaRPr>
          </a:p>
          <a:p>
            <a:pPr marL="457200" marR="0" lvl="0" indent="-228600" algn="l" rtl="0">
              <a:lnSpc>
                <a:spcPct val="100000"/>
              </a:lnSpc>
              <a:spcBef>
                <a:spcPts val="0"/>
              </a:spcBef>
              <a:spcAft>
                <a:spcPts val="0"/>
              </a:spcAft>
              <a:buSzPts val="1400"/>
              <a:buNone/>
            </a:pPr>
            <a:r>
              <a:rPr lang="fr-FR" sz="1200" b="0" i="0" u="none" strike="noStrike" cap="none">
                <a:solidFill>
                  <a:schemeClr val="dk1"/>
                </a:solidFill>
                <a:latin typeface="Arial"/>
                <a:ea typeface="Arial"/>
                <a:cs typeface="Arial"/>
                <a:sym typeface="Arial"/>
              </a:rPr>
              <a:t>Reconnaître que la </a:t>
            </a:r>
            <a:r>
              <a:rPr lang="fr-FR" sz="1200" b="1" i="0" u="none" strike="noStrike" cap="none">
                <a:solidFill>
                  <a:schemeClr val="dk1"/>
                </a:solidFill>
                <a:latin typeface="Arial"/>
                <a:ea typeface="Arial"/>
                <a:cs typeface="Arial"/>
                <a:sym typeface="Arial"/>
              </a:rPr>
              <a:t>détection des publics</a:t>
            </a:r>
            <a:r>
              <a:rPr lang="fr-FR" sz="1200" b="0" i="0" u="none" strike="noStrike" cap="none">
                <a:solidFill>
                  <a:schemeClr val="dk1"/>
                </a:solidFill>
                <a:latin typeface="Arial"/>
                <a:ea typeface="Arial"/>
                <a:cs typeface="Arial"/>
                <a:sym typeface="Arial"/>
              </a:rPr>
              <a:t> est une étape clé mais complexe, nécessitant une compréhension approfondie de la problématique.</a:t>
            </a:r>
            <a:endParaRPr/>
          </a:p>
          <a:p>
            <a:pPr marL="457200" lvl="0" indent="-228600" algn="l" rtl="0">
              <a:lnSpc>
                <a:spcPct val="100000"/>
              </a:lnSpc>
              <a:spcBef>
                <a:spcPts val="0"/>
              </a:spcBef>
              <a:spcAft>
                <a:spcPts val="0"/>
              </a:spcAft>
              <a:buSzPts val="1400"/>
              <a:buNone/>
            </a:pPr>
            <a:r>
              <a:rPr lang="fr-FR" sz="1200" b="1" i="0" u="none" strike="noStrike" cap="none">
                <a:solidFill>
                  <a:schemeClr val="dk1"/>
                </a:solidFill>
                <a:latin typeface="Arial"/>
                <a:ea typeface="Arial"/>
                <a:cs typeface="Arial"/>
                <a:sym typeface="Arial"/>
              </a:rPr>
              <a:t>Objectif : repérer pour orienter</a:t>
            </a:r>
            <a:endParaRPr sz="1200" b="0" i="0" u="none" strike="noStrike" cap="none">
              <a:solidFill>
                <a:schemeClr val="dk1"/>
              </a:solidFill>
              <a:latin typeface="Arial"/>
              <a:ea typeface="Arial"/>
              <a:cs typeface="Arial"/>
              <a:sym typeface="Arial"/>
            </a:endParaRPr>
          </a:p>
          <a:p>
            <a:pPr marL="0" lvl="0" indent="0" algn="l" rtl="0">
              <a:lnSpc>
                <a:spcPct val="100000"/>
              </a:lnSpc>
              <a:spcBef>
                <a:spcPts val="0"/>
              </a:spcBef>
              <a:spcAft>
                <a:spcPts val="0"/>
              </a:spcAft>
              <a:buSzPts val="1400"/>
              <a:buNone/>
            </a:pPr>
            <a:endParaRPr/>
          </a:p>
        </p:txBody>
      </p:sp>
      <p:sp>
        <p:nvSpPr>
          <p:cNvPr id="145" name="Google Shape;145;p19:notes"/>
          <p:cNvSpPr txBox="1">
            <a:spLocks noGrp="1"/>
          </p:cNvSpPr>
          <p:nvPr>
            <p:ph type="sldNum" idx="12"/>
          </p:nvPr>
        </p:nvSpPr>
        <p:spPr>
          <a:xfrm>
            <a:off x="3851342" y="9431599"/>
            <a:ext cx="2946347" cy="49812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fr-FR"/>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20:notes"/>
          <p:cNvSpPr>
            <a:spLocks noGrp="1" noRot="1" noChangeAspect="1"/>
          </p:cNvSpPr>
          <p:nvPr>
            <p:ph type="sldImg" idx="2"/>
          </p:nvPr>
        </p:nvSpPr>
        <p:spPr>
          <a:xfrm>
            <a:off x="422275" y="1241425"/>
            <a:ext cx="5954713"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20:notes"/>
          <p:cNvSpPr txBox="1">
            <a:spLocks noGrp="1"/>
          </p:cNvSpPr>
          <p:nvPr>
            <p:ph type="body" idx="1"/>
          </p:nvPr>
        </p:nvSpPr>
        <p:spPr>
          <a:xfrm>
            <a:off x="679927" y="4778722"/>
            <a:ext cx="5439410" cy="391002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3" name="Google Shape;163;p20:notes"/>
          <p:cNvSpPr txBox="1">
            <a:spLocks noGrp="1"/>
          </p:cNvSpPr>
          <p:nvPr>
            <p:ph type="sldNum" idx="12"/>
          </p:nvPr>
        </p:nvSpPr>
        <p:spPr>
          <a:xfrm>
            <a:off x="3851342" y="9431599"/>
            <a:ext cx="2946347" cy="49812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fr-FR"/>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22:notes"/>
          <p:cNvSpPr>
            <a:spLocks noGrp="1" noRot="1" noChangeAspect="1"/>
          </p:cNvSpPr>
          <p:nvPr>
            <p:ph type="sldImg" idx="2"/>
          </p:nvPr>
        </p:nvSpPr>
        <p:spPr>
          <a:xfrm>
            <a:off x="422275" y="1241425"/>
            <a:ext cx="5954713"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3" name="Google Shape;193;p22:notes"/>
          <p:cNvSpPr txBox="1">
            <a:spLocks noGrp="1"/>
          </p:cNvSpPr>
          <p:nvPr>
            <p:ph type="body" idx="1"/>
          </p:nvPr>
        </p:nvSpPr>
        <p:spPr>
          <a:xfrm>
            <a:off x="679927" y="4778722"/>
            <a:ext cx="5439410" cy="391002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4" name="Google Shape;194;p22:notes"/>
          <p:cNvSpPr txBox="1">
            <a:spLocks noGrp="1"/>
          </p:cNvSpPr>
          <p:nvPr>
            <p:ph type="sldNum" idx="12"/>
          </p:nvPr>
        </p:nvSpPr>
        <p:spPr>
          <a:xfrm>
            <a:off x="3851342" y="9431599"/>
            <a:ext cx="2946347" cy="49812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fr-FR"/>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g38cc65e7a2c_0_116:notes"/>
          <p:cNvSpPr>
            <a:spLocks noGrp="1" noRot="1" noChangeAspect="1"/>
          </p:cNvSpPr>
          <p:nvPr>
            <p:ph type="sldImg" idx="2"/>
          </p:nvPr>
        </p:nvSpPr>
        <p:spPr>
          <a:xfrm>
            <a:off x="422275" y="1241425"/>
            <a:ext cx="5954700" cy="33513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5" name="Google Shape;215;g38cc65e7a2c_0_116:notes"/>
          <p:cNvSpPr txBox="1">
            <a:spLocks noGrp="1"/>
          </p:cNvSpPr>
          <p:nvPr>
            <p:ph type="body" idx="1"/>
          </p:nvPr>
        </p:nvSpPr>
        <p:spPr>
          <a:xfrm>
            <a:off x="679927" y="4778722"/>
            <a:ext cx="5439300" cy="39099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6" name="Google Shape;216;g38cc65e7a2c_0_116:notes"/>
          <p:cNvSpPr txBox="1">
            <a:spLocks noGrp="1"/>
          </p:cNvSpPr>
          <p:nvPr>
            <p:ph type="sldNum" idx="12"/>
          </p:nvPr>
        </p:nvSpPr>
        <p:spPr>
          <a:xfrm>
            <a:off x="3851342" y="9431600"/>
            <a:ext cx="2946300" cy="4983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fr-FR"/>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23:notes"/>
          <p:cNvSpPr>
            <a:spLocks noGrp="1" noRot="1" noChangeAspect="1"/>
          </p:cNvSpPr>
          <p:nvPr>
            <p:ph type="sldImg" idx="2"/>
          </p:nvPr>
        </p:nvSpPr>
        <p:spPr>
          <a:xfrm>
            <a:off x="422275" y="1241425"/>
            <a:ext cx="5954713"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5" name="Google Shape;225;p23:notes"/>
          <p:cNvSpPr txBox="1">
            <a:spLocks noGrp="1"/>
          </p:cNvSpPr>
          <p:nvPr>
            <p:ph type="body" idx="1"/>
          </p:nvPr>
        </p:nvSpPr>
        <p:spPr>
          <a:xfrm>
            <a:off x="679927" y="4778722"/>
            <a:ext cx="5439410" cy="3910027"/>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fr-FR" b="1"/>
              <a:t>CT3: Prévenir est agir hors cadre professionnel</a:t>
            </a:r>
            <a:r>
              <a:rPr lang="fr-FR"/>
              <a:t> : champs extrêmement large </a:t>
            </a:r>
            <a:endParaRPr/>
          </a:p>
          <a:p>
            <a:pPr marL="0" lvl="0" indent="0" algn="l" rtl="0">
              <a:lnSpc>
                <a:spcPct val="100000"/>
              </a:lnSpc>
              <a:spcBef>
                <a:spcPts val="0"/>
              </a:spcBef>
              <a:spcAft>
                <a:spcPts val="0"/>
              </a:spcAft>
              <a:buSzPts val="1400"/>
              <a:buNone/>
            </a:pPr>
            <a:r>
              <a:rPr lang="fr-FR"/>
              <a:t>Risque : manque de repère / se perdre dans la multiplicité des options possibles </a:t>
            </a:r>
            <a:endParaRPr/>
          </a:p>
          <a:p>
            <a:pPr marL="0" lvl="0" indent="0" algn="l" rtl="0">
              <a:lnSpc>
                <a:spcPct val="100000"/>
              </a:lnSpc>
              <a:spcBef>
                <a:spcPts val="0"/>
              </a:spcBef>
              <a:spcAft>
                <a:spcPts val="0"/>
              </a:spcAft>
              <a:buSzPts val="1400"/>
              <a:buNone/>
            </a:pPr>
            <a:r>
              <a:rPr lang="fr-FR"/>
              <a:t>Nécessité de </a:t>
            </a:r>
            <a:r>
              <a:rPr lang="fr-FR" b="1"/>
              <a:t>sérier</a:t>
            </a:r>
            <a:r>
              <a:rPr lang="fr-FR"/>
              <a:t> les périmètres d’actions facilitant le repérage.</a:t>
            </a:r>
            <a:endParaRPr/>
          </a:p>
          <a:p>
            <a:pPr marL="0" lvl="0" indent="0" algn="l" rtl="0">
              <a:lnSpc>
                <a:spcPct val="100000"/>
              </a:lnSpc>
              <a:spcBef>
                <a:spcPts val="0"/>
              </a:spcBef>
              <a:spcAft>
                <a:spcPts val="0"/>
              </a:spcAft>
              <a:buSzPts val="1400"/>
              <a:buNone/>
            </a:pPr>
            <a:r>
              <a:rPr lang="fr-FR"/>
              <a:t>Exposer une proposition à modifier et enrichir collectivement </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fr-FR"/>
              <a:t>Préciser que la</a:t>
            </a:r>
            <a:r>
              <a:rPr lang="fr-FR" b="1"/>
              <a:t> prévention </a:t>
            </a:r>
            <a:r>
              <a:rPr lang="fr-FR"/>
              <a:t>concerne tous les publics (petite enfance,enfant et jeunes en difficulté)</a:t>
            </a:r>
            <a:endParaRPr/>
          </a:p>
          <a:p>
            <a:pPr marL="0" lvl="0" indent="0" algn="l" rtl="0">
              <a:lnSpc>
                <a:spcPct val="100000"/>
              </a:lnSpc>
              <a:spcBef>
                <a:spcPts val="0"/>
              </a:spcBef>
              <a:spcAft>
                <a:spcPts val="0"/>
              </a:spcAft>
              <a:buSzPts val="1400"/>
              <a:buNone/>
            </a:pPr>
            <a:r>
              <a:rPr lang="fr-FR" b="1"/>
              <a:t>Lutte </a:t>
            </a:r>
            <a:r>
              <a:rPr lang="fr-FR"/>
              <a:t>concerne les publics en situation de déficite des compétences de base.</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fr-FR" sz="1300" b="1"/>
              <a:t>illettrisme / illectronisme</a:t>
            </a:r>
            <a:r>
              <a:rPr lang="fr-FR"/>
              <a:t> : la caractère cumulatif retenu dans la feuille FdR (double vulnérabilité) </a:t>
            </a:r>
            <a:endParaRPr/>
          </a:p>
          <a:p>
            <a:pPr marL="0" lvl="0" indent="0" algn="l" rtl="0">
              <a:lnSpc>
                <a:spcPct val="100000"/>
              </a:lnSpc>
              <a:spcBef>
                <a:spcPts val="0"/>
              </a:spcBef>
              <a:spcAft>
                <a:spcPts val="0"/>
              </a:spcAft>
              <a:buSzPts val="1400"/>
              <a:buNone/>
            </a:pPr>
            <a:endParaRPr/>
          </a:p>
        </p:txBody>
      </p:sp>
      <p:sp>
        <p:nvSpPr>
          <p:cNvPr id="226" name="Google Shape;226;p23:notes"/>
          <p:cNvSpPr txBox="1">
            <a:spLocks noGrp="1"/>
          </p:cNvSpPr>
          <p:nvPr>
            <p:ph type="sldNum" idx="12"/>
          </p:nvPr>
        </p:nvSpPr>
        <p:spPr>
          <a:xfrm>
            <a:off x="3851342" y="9431599"/>
            <a:ext cx="2946347" cy="49812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fr-FR"/>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38cc65e7a2c_1_5:notes"/>
          <p:cNvSpPr>
            <a:spLocks noGrp="1" noRot="1" noChangeAspect="1"/>
          </p:cNvSpPr>
          <p:nvPr>
            <p:ph type="sldImg" idx="2"/>
          </p:nvPr>
        </p:nvSpPr>
        <p:spPr>
          <a:xfrm>
            <a:off x="422275" y="1241425"/>
            <a:ext cx="5954700" cy="33513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4" name="Google Shape;244;g38cc65e7a2c_1_5:notes"/>
          <p:cNvSpPr txBox="1">
            <a:spLocks noGrp="1"/>
          </p:cNvSpPr>
          <p:nvPr>
            <p:ph type="body" idx="1"/>
          </p:nvPr>
        </p:nvSpPr>
        <p:spPr>
          <a:xfrm>
            <a:off x="679927" y="4778722"/>
            <a:ext cx="5439300" cy="39099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fr-FR"/>
              <a:t>Inviter les participants à se présenter ainsi qu’une action mise en oeuvre et à la situer dans les périmètres proposés. </a:t>
            </a:r>
            <a:endParaRPr/>
          </a:p>
        </p:txBody>
      </p:sp>
      <p:sp>
        <p:nvSpPr>
          <p:cNvPr id="245" name="Google Shape;245;g38cc65e7a2c_1_5:notes"/>
          <p:cNvSpPr txBox="1">
            <a:spLocks noGrp="1"/>
          </p:cNvSpPr>
          <p:nvPr>
            <p:ph type="sldNum" idx="12"/>
          </p:nvPr>
        </p:nvSpPr>
        <p:spPr>
          <a:xfrm>
            <a:off x="3851342" y="9431599"/>
            <a:ext cx="2946300" cy="4980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fr-FR"/>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e de titre" type="title">
  <p:cSld name="TITLE">
    <p:spTree>
      <p:nvGrpSpPr>
        <p:cNvPr id="1" name="Shape 15"/>
        <p:cNvGrpSpPr/>
        <p:nvPr/>
      </p:nvGrpSpPr>
      <p:grpSpPr>
        <a:xfrm>
          <a:off x="0" y="0"/>
          <a:ext cx="0" cy="0"/>
          <a:chOff x="0" y="0"/>
          <a:chExt cx="0" cy="0"/>
        </a:xfrm>
      </p:grpSpPr>
      <p:sp>
        <p:nvSpPr>
          <p:cNvPr id="16" name="Google Shape;16;g36176fb3b93_0_110"/>
          <p:cNvSpPr txBox="1">
            <a:spLocks noGrp="1"/>
          </p:cNvSpPr>
          <p:nvPr>
            <p:ph type="ctrTitle"/>
          </p:nvPr>
        </p:nvSpPr>
        <p:spPr>
          <a:xfrm>
            <a:off x="1524000" y="1122363"/>
            <a:ext cx="9144000" cy="23877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g36176fb3b93_0_110"/>
          <p:cNvSpPr txBox="1">
            <a:spLocks noGrp="1"/>
          </p:cNvSpPr>
          <p:nvPr>
            <p:ph type="subTitle" idx="1"/>
          </p:nvPr>
        </p:nvSpPr>
        <p:spPr>
          <a:xfrm>
            <a:off x="1524000" y="3602038"/>
            <a:ext cx="9144000" cy="16557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g36176fb3b93_0_110"/>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g36176fb3b93_0_110"/>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g36176fb3b93_0_110"/>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re vertical et texte" type="vertTitleAndTx">
  <p:cSld name="VERTICAL_TITLE_AND_VERTICAL_TEXT">
    <p:spTree>
      <p:nvGrpSpPr>
        <p:cNvPr id="1" name="Shape 72"/>
        <p:cNvGrpSpPr/>
        <p:nvPr/>
      </p:nvGrpSpPr>
      <p:grpSpPr>
        <a:xfrm>
          <a:off x="0" y="0"/>
          <a:ext cx="0" cy="0"/>
          <a:chOff x="0" y="0"/>
          <a:chExt cx="0" cy="0"/>
        </a:xfrm>
      </p:grpSpPr>
      <p:sp>
        <p:nvSpPr>
          <p:cNvPr id="73" name="Google Shape;73;g36176fb3b93_0_173"/>
          <p:cNvSpPr txBox="1">
            <a:spLocks noGrp="1"/>
          </p:cNvSpPr>
          <p:nvPr>
            <p:ph type="title"/>
          </p:nvPr>
        </p:nvSpPr>
        <p:spPr>
          <a:xfrm rot="5400000">
            <a:off x="7133400" y="1956625"/>
            <a:ext cx="5811900"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g36176fb3b93_0_173"/>
          <p:cNvSpPr txBox="1">
            <a:spLocks noGrp="1"/>
          </p:cNvSpPr>
          <p:nvPr>
            <p:ph type="body" idx="1"/>
          </p:nvPr>
        </p:nvSpPr>
        <p:spPr>
          <a:xfrm rot="5400000">
            <a:off x="1799400" y="-596075"/>
            <a:ext cx="5811900"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g36176fb3b93_0_173"/>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g36176fb3b93_0_173"/>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g36176fb3b93_0_173"/>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re de section" type="secHead">
  <p:cSld name="SECTION_HEADER">
    <p:spTree>
      <p:nvGrpSpPr>
        <p:cNvPr id="1" name="Shape 21"/>
        <p:cNvGrpSpPr/>
        <p:nvPr/>
      </p:nvGrpSpPr>
      <p:grpSpPr>
        <a:xfrm>
          <a:off x="0" y="0"/>
          <a:ext cx="0" cy="0"/>
          <a:chOff x="0" y="0"/>
          <a:chExt cx="0" cy="0"/>
        </a:xfrm>
      </p:grpSpPr>
      <p:sp>
        <p:nvSpPr>
          <p:cNvPr id="22" name="Google Shape;22;g36176fb3b93_0_122"/>
          <p:cNvSpPr txBox="1">
            <a:spLocks noGrp="1"/>
          </p:cNvSpPr>
          <p:nvPr>
            <p:ph type="title"/>
          </p:nvPr>
        </p:nvSpPr>
        <p:spPr>
          <a:xfrm>
            <a:off x="831850" y="1709738"/>
            <a:ext cx="10515600" cy="28527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g36176fb3b93_0_122"/>
          <p:cNvSpPr txBox="1">
            <a:spLocks noGrp="1"/>
          </p:cNvSpPr>
          <p:nvPr>
            <p:ph type="body" idx="1"/>
          </p:nvPr>
        </p:nvSpPr>
        <p:spPr>
          <a:xfrm>
            <a:off x="831850" y="4589463"/>
            <a:ext cx="10515600" cy="15003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757575"/>
              </a:buClr>
              <a:buSzPts val="2400"/>
              <a:buNone/>
              <a:defRPr sz="2400">
                <a:solidFill>
                  <a:srgbClr val="757575"/>
                </a:solidFill>
              </a:defRPr>
            </a:lvl1pPr>
            <a:lvl2pPr marL="914400" lvl="1" indent="-228600" algn="l">
              <a:lnSpc>
                <a:spcPct val="90000"/>
              </a:lnSpc>
              <a:spcBef>
                <a:spcPts val="500"/>
              </a:spcBef>
              <a:spcAft>
                <a:spcPts val="0"/>
              </a:spcAft>
              <a:buClr>
                <a:srgbClr val="757575"/>
              </a:buClr>
              <a:buSzPts val="2000"/>
              <a:buNone/>
              <a:defRPr sz="2000">
                <a:solidFill>
                  <a:srgbClr val="757575"/>
                </a:solidFill>
              </a:defRPr>
            </a:lvl2pPr>
            <a:lvl3pPr marL="1371600" lvl="2" indent="-228600" algn="l">
              <a:lnSpc>
                <a:spcPct val="90000"/>
              </a:lnSpc>
              <a:spcBef>
                <a:spcPts val="500"/>
              </a:spcBef>
              <a:spcAft>
                <a:spcPts val="0"/>
              </a:spcAft>
              <a:buClr>
                <a:srgbClr val="757575"/>
              </a:buClr>
              <a:buSzPts val="1800"/>
              <a:buNone/>
              <a:defRPr sz="1800">
                <a:solidFill>
                  <a:srgbClr val="757575"/>
                </a:solidFill>
              </a:defRPr>
            </a:lvl3pPr>
            <a:lvl4pPr marL="1828800" lvl="3" indent="-228600" algn="l">
              <a:lnSpc>
                <a:spcPct val="90000"/>
              </a:lnSpc>
              <a:spcBef>
                <a:spcPts val="500"/>
              </a:spcBef>
              <a:spcAft>
                <a:spcPts val="0"/>
              </a:spcAft>
              <a:buClr>
                <a:srgbClr val="757575"/>
              </a:buClr>
              <a:buSzPts val="1600"/>
              <a:buNone/>
              <a:defRPr sz="1600">
                <a:solidFill>
                  <a:srgbClr val="757575"/>
                </a:solidFill>
              </a:defRPr>
            </a:lvl4pPr>
            <a:lvl5pPr marL="2286000" lvl="4" indent="-228600" algn="l">
              <a:lnSpc>
                <a:spcPct val="90000"/>
              </a:lnSpc>
              <a:spcBef>
                <a:spcPts val="500"/>
              </a:spcBef>
              <a:spcAft>
                <a:spcPts val="0"/>
              </a:spcAft>
              <a:buClr>
                <a:srgbClr val="757575"/>
              </a:buClr>
              <a:buSzPts val="1600"/>
              <a:buNone/>
              <a:defRPr sz="1600">
                <a:solidFill>
                  <a:srgbClr val="757575"/>
                </a:solidFill>
              </a:defRPr>
            </a:lvl5pPr>
            <a:lvl6pPr marL="2743200" lvl="5" indent="-228600" algn="l">
              <a:lnSpc>
                <a:spcPct val="90000"/>
              </a:lnSpc>
              <a:spcBef>
                <a:spcPts val="500"/>
              </a:spcBef>
              <a:spcAft>
                <a:spcPts val="0"/>
              </a:spcAft>
              <a:buClr>
                <a:srgbClr val="757575"/>
              </a:buClr>
              <a:buSzPts val="1600"/>
              <a:buNone/>
              <a:defRPr sz="1600">
                <a:solidFill>
                  <a:srgbClr val="757575"/>
                </a:solidFill>
              </a:defRPr>
            </a:lvl6pPr>
            <a:lvl7pPr marL="3200400" lvl="6" indent="-228600" algn="l">
              <a:lnSpc>
                <a:spcPct val="90000"/>
              </a:lnSpc>
              <a:spcBef>
                <a:spcPts val="500"/>
              </a:spcBef>
              <a:spcAft>
                <a:spcPts val="0"/>
              </a:spcAft>
              <a:buClr>
                <a:srgbClr val="757575"/>
              </a:buClr>
              <a:buSzPts val="1600"/>
              <a:buNone/>
              <a:defRPr sz="1600">
                <a:solidFill>
                  <a:srgbClr val="757575"/>
                </a:solidFill>
              </a:defRPr>
            </a:lvl7pPr>
            <a:lvl8pPr marL="3657600" lvl="7" indent="-228600" algn="l">
              <a:lnSpc>
                <a:spcPct val="90000"/>
              </a:lnSpc>
              <a:spcBef>
                <a:spcPts val="500"/>
              </a:spcBef>
              <a:spcAft>
                <a:spcPts val="0"/>
              </a:spcAft>
              <a:buClr>
                <a:srgbClr val="757575"/>
              </a:buClr>
              <a:buSzPts val="1600"/>
              <a:buNone/>
              <a:defRPr sz="1600">
                <a:solidFill>
                  <a:srgbClr val="757575"/>
                </a:solidFill>
              </a:defRPr>
            </a:lvl8pPr>
            <a:lvl9pPr marL="4114800" lvl="8" indent="-228600" algn="l">
              <a:lnSpc>
                <a:spcPct val="90000"/>
              </a:lnSpc>
              <a:spcBef>
                <a:spcPts val="500"/>
              </a:spcBef>
              <a:spcAft>
                <a:spcPts val="0"/>
              </a:spcAft>
              <a:buClr>
                <a:srgbClr val="757575"/>
              </a:buClr>
              <a:buSzPts val="1600"/>
              <a:buNone/>
              <a:defRPr sz="1600">
                <a:solidFill>
                  <a:srgbClr val="757575"/>
                </a:solidFill>
              </a:defRPr>
            </a:lvl9pPr>
          </a:lstStyle>
          <a:p>
            <a:endParaRPr/>
          </a:p>
        </p:txBody>
      </p:sp>
      <p:sp>
        <p:nvSpPr>
          <p:cNvPr id="24" name="Google Shape;24;g36176fb3b93_0_122"/>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g36176fb3b93_0_122"/>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g36176fb3b93_0_122"/>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Deux contenus" type="twoObj">
  <p:cSld name="TWO_OBJECTS">
    <p:spTree>
      <p:nvGrpSpPr>
        <p:cNvPr id="1" name="Shape 27"/>
        <p:cNvGrpSpPr/>
        <p:nvPr/>
      </p:nvGrpSpPr>
      <p:grpSpPr>
        <a:xfrm>
          <a:off x="0" y="0"/>
          <a:ext cx="0" cy="0"/>
          <a:chOff x="0" y="0"/>
          <a:chExt cx="0" cy="0"/>
        </a:xfrm>
      </p:grpSpPr>
      <p:sp>
        <p:nvSpPr>
          <p:cNvPr id="28" name="Google Shape;28;g36176fb3b93_0_128"/>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g36176fb3b93_0_128"/>
          <p:cNvSpPr txBox="1">
            <a:spLocks noGrp="1"/>
          </p:cNvSpPr>
          <p:nvPr>
            <p:ph type="body" idx="1"/>
          </p:nvPr>
        </p:nvSpPr>
        <p:spPr>
          <a:xfrm>
            <a:off x="838200" y="1825625"/>
            <a:ext cx="5181600" cy="4351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g36176fb3b93_0_128"/>
          <p:cNvSpPr txBox="1">
            <a:spLocks noGrp="1"/>
          </p:cNvSpPr>
          <p:nvPr>
            <p:ph type="body" idx="2"/>
          </p:nvPr>
        </p:nvSpPr>
        <p:spPr>
          <a:xfrm>
            <a:off x="6172200" y="1825625"/>
            <a:ext cx="5181600" cy="4351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g36176fb3b93_0_128"/>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g36176fb3b93_0_128"/>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g36176fb3b93_0_128"/>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aison" type="twoTxTwoObj">
  <p:cSld name="TWO_OBJECTS_WITH_TEXT">
    <p:spTree>
      <p:nvGrpSpPr>
        <p:cNvPr id="1" name="Shape 34"/>
        <p:cNvGrpSpPr/>
        <p:nvPr/>
      </p:nvGrpSpPr>
      <p:grpSpPr>
        <a:xfrm>
          <a:off x="0" y="0"/>
          <a:ext cx="0" cy="0"/>
          <a:chOff x="0" y="0"/>
          <a:chExt cx="0" cy="0"/>
        </a:xfrm>
      </p:grpSpPr>
      <p:sp>
        <p:nvSpPr>
          <p:cNvPr id="35" name="Google Shape;35;g36176fb3b93_0_135"/>
          <p:cNvSpPr txBox="1">
            <a:spLocks noGrp="1"/>
          </p:cNvSpPr>
          <p:nvPr>
            <p:ph type="title"/>
          </p:nvPr>
        </p:nvSpPr>
        <p:spPr>
          <a:xfrm>
            <a:off x="839788" y="365125"/>
            <a:ext cx="10515600" cy="1325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g36176fb3b93_0_135"/>
          <p:cNvSpPr txBox="1">
            <a:spLocks noGrp="1"/>
          </p:cNvSpPr>
          <p:nvPr>
            <p:ph type="body" idx="1"/>
          </p:nvPr>
        </p:nvSpPr>
        <p:spPr>
          <a:xfrm>
            <a:off x="839788" y="1681163"/>
            <a:ext cx="51579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7" name="Google Shape;37;g36176fb3b93_0_135"/>
          <p:cNvSpPr txBox="1">
            <a:spLocks noGrp="1"/>
          </p:cNvSpPr>
          <p:nvPr>
            <p:ph type="body" idx="2"/>
          </p:nvPr>
        </p:nvSpPr>
        <p:spPr>
          <a:xfrm>
            <a:off x="839788" y="2505075"/>
            <a:ext cx="51579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g36176fb3b93_0_135"/>
          <p:cNvSpPr txBox="1">
            <a:spLocks noGrp="1"/>
          </p:cNvSpPr>
          <p:nvPr>
            <p:ph type="body" idx="3"/>
          </p:nvPr>
        </p:nvSpPr>
        <p:spPr>
          <a:xfrm>
            <a:off x="6172200" y="1681163"/>
            <a:ext cx="51831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g36176fb3b93_0_135"/>
          <p:cNvSpPr txBox="1">
            <a:spLocks noGrp="1"/>
          </p:cNvSpPr>
          <p:nvPr>
            <p:ph type="body" idx="4"/>
          </p:nvPr>
        </p:nvSpPr>
        <p:spPr>
          <a:xfrm>
            <a:off x="6172200" y="2505075"/>
            <a:ext cx="51831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g36176fb3b93_0_135"/>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g36176fb3b93_0_135"/>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g36176fb3b93_0_135"/>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re seul" type="titleOnly">
  <p:cSld name="TITLE_ONLY">
    <p:spTree>
      <p:nvGrpSpPr>
        <p:cNvPr id="1" name="Shape 43"/>
        <p:cNvGrpSpPr/>
        <p:nvPr/>
      </p:nvGrpSpPr>
      <p:grpSpPr>
        <a:xfrm>
          <a:off x="0" y="0"/>
          <a:ext cx="0" cy="0"/>
          <a:chOff x="0" y="0"/>
          <a:chExt cx="0" cy="0"/>
        </a:xfrm>
      </p:grpSpPr>
      <p:sp>
        <p:nvSpPr>
          <p:cNvPr id="44" name="Google Shape;44;g36176fb3b93_0_144"/>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g36176fb3b93_0_144"/>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g36176fb3b93_0_144"/>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g36176fb3b93_0_144"/>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ide" type="blank">
  <p:cSld name="BLANK">
    <p:spTree>
      <p:nvGrpSpPr>
        <p:cNvPr id="1" name="Shape 48"/>
        <p:cNvGrpSpPr/>
        <p:nvPr/>
      </p:nvGrpSpPr>
      <p:grpSpPr>
        <a:xfrm>
          <a:off x="0" y="0"/>
          <a:ext cx="0" cy="0"/>
          <a:chOff x="0" y="0"/>
          <a:chExt cx="0" cy="0"/>
        </a:xfrm>
      </p:grpSpPr>
      <p:sp>
        <p:nvSpPr>
          <p:cNvPr id="49" name="Google Shape;49;g36176fb3b93_0_149"/>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g36176fb3b93_0_149"/>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g36176fb3b93_0_149"/>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u avec légende" type="objTx">
  <p:cSld name="OBJECT_WITH_CAPTION_TEXT">
    <p:spTree>
      <p:nvGrpSpPr>
        <p:cNvPr id="1" name="Shape 52"/>
        <p:cNvGrpSpPr/>
        <p:nvPr/>
      </p:nvGrpSpPr>
      <p:grpSpPr>
        <a:xfrm>
          <a:off x="0" y="0"/>
          <a:ext cx="0" cy="0"/>
          <a:chOff x="0" y="0"/>
          <a:chExt cx="0" cy="0"/>
        </a:xfrm>
      </p:grpSpPr>
      <p:sp>
        <p:nvSpPr>
          <p:cNvPr id="53" name="Google Shape;53;g36176fb3b93_0_153"/>
          <p:cNvSpPr txBox="1">
            <a:spLocks noGrp="1"/>
          </p:cNvSpPr>
          <p:nvPr>
            <p:ph type="title"/>
          </p:nvPr>
        </p:nvSpPr>
        <p:spPr>
          <a:xfrm>
            <a:off x="839788" y="457200"/>
            <a:ext cx="3932100"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g36176fb3b93_0_153"/>
          <p:cNvSpPr txBox="1">
            <a:spLocks noGrp="1"/>
          </p:cNvSpPr>
          <p:nvPr>
            <p:ph type="body" idx="1"/>
          </p:nvPr>
        </p:nvSpPr>
        <p:spPr>
          <a:xfrm>
            <a:off x="5183188" y="987425"/>
            <a:ext cx="6172200" cy="4873500"/>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5" name="Google Shape;55;g36176fb3b93_0_153"/>
          <p:cNvSpPr txBox="1">
            <a:spLocks noGrp="1"/>
          </p:cNvSpPr>
          <p:nvPr>
            <p:ph type="body" idx="2"/>
          </p:nvPr>
        </p:nvSpPr>
        <p:spPr>
          <a:xfrm>
            <a:off x="839788" y="2057400"/>
            <a:ext cx="3932100" cy="381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6" name="Google Shape;56;g36176fb3b93_0_153"/>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g36176fb3b93_0_153"/>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g36176fb3b93_0_153"/>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mage avec légende" type="picTx">
  <p:cSld name="PICTURE_WITH_CAPTION_TEXT">
    <p:spTree>
      <p:nvGrpSpPr>
        <p:cNvPr id="1" name="Shape 59"/>
        <p:cNvGrpSpPr/>
        <p:nvPr/>
      </p:nvGrpSpPr>
      <p:grpSpPr>
        <a:xfrm>
          <a:off x="0" y="0"/>
          <a:ext cx="0" cy="0"/>
          <a:chOff x="0" y="0"/>
          <a:chExt cx="0" cy="0"/>
        </a:xfrm>
      </p:grpSpPr>
      <p:sp>
        <p:nvSpPr>
          <p:cNvPr id="60" name="Google Shape;60;g36176fb3b93_0_160"/>
          <p:cNvSpPr txBox="1">
            <a:spLocks noGrp="1"/>
          </p:cNvSpPr>
          <p:nvPr>
            <p:ph type="title"/>
          </p:nvPr>
        </p:nvSpPr>
        <p:spPr>
          <a:xfrm>
            <a:off x="839788" y="457200"/>
            <a:ext cx="3932100"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g36176fb3b93_0_160"/>
          <p:cNvSpPr>
            <a:spLocks noGrp="1"/>
          </p:cNvSpPr>
          <p:nvPr>
            <p:ph type="pic" idx="2"/>
          </p:nvPr>
        </p:nvSpPr>
        <p:spPr>
          <a:xfrm>
            <a:off x="5183188" y="987425"/>
            <a:ext cx="6172200" cy="4873500"/>
          </a:xfrm>
          <a:prstGeom prst="rect">
            <a:avLst/>
          </a:prstGeom>
          <a:noFill/>
          <a:ln>
            <a:noFill/>
          </a:ln>
        </p:spPr>
      </p:sp>
      <p:sp>
        <p:nvSpPr>
          <p:cNvPr id="62" name="Google Shape;62;g36176fb3b93_0_160"/>
          <p:cNvSpPr txBox="1">
            <a:spLocks noGrp="1"/>
          </p:cNvSpPr>
          <p:nvPr>
            <p:ph type="body" idx="1"/>
          </p:nvPr>
        </p:nvSpPr>
        <p:spPr>
          <a:xfrm>
            <a:off x="839788" y="2057400"/>
            <a:ext cx="3932100" cy="381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3" name="Google Shape;63;g36176fb3b93_0_160"/>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g36176fb3b93_0_160"/>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g36176fb3b93_0_160"/>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re et texte vertical" type="vertTx">
  <p:cSld name="VERTICAL_TEXT">
    <p:spTree>
      <p:nvGrpSpPr>
        <p:cNvPr id="1" name="Shape 66"/>
        <p:cNvGrpSpPr/>
        <p:nvPr/>
      </p:nvGrpSpPr>
      <p:grpSpPr>
        <a:xfrm>
          <a:off x="0" y="0"/>
          <a:ext cx="0" cy="0"/>
          <a:chOff x="0" y="0"/>
          <a:chExt cx="0" cy="0"/>
        </a:xfrm>
      </p:grpSpPr>
      <p:sp>
        <p:nvSpPr>
          <p:cNvPr id="67" name="Google Shape;67;g36176fb3b93_0_167"/>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g36176fb3b93_0_167"/>
          <p:cNvSpPr txBox="1">
            <a:spLocks noGrp="1"/>
          </p:cNvSpPr>
          <p:nvPr>
            <p:ph type="body" idx="1"/>
          </p:nvPr>
        </p:nvSpPr>
        <p:spPr>
          <a:xfrm rot="5400000">
            <a:off x="3920400" y="-1256575"/>
            <a:ext cx="4351200"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 name="Google Shape;69;g36176fb3b93_0_167"/>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g36176fb3b93_0_167"/>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g36176fb3b93_0_167"/>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g36176fb3b93_0_104"/>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Play"/>
              <a:buNone/>
              <a:defRPr sz="4400" b="0" i="0" u="none" strike="noStrike" cap="none">
                <a:solidFill>
                  <a:schemeClr val="dk1"/>
                </a:solidFill>
                <a:latin typeface="Play"/>
                <a:ea typeface="Play"/>
                <a:cs typeface="Play"/>
                <a:sym typeface="Play"/>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g36176fb3b93_0_104"/>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g36176fb3b93_0_104"/>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757575"/>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3" name="Google Shape;13;g36176fb3b93_0_104"/>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757575"/>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4" name="Google Shape;14;g36176fb3b93_0_104"/>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FR"/>
              <a:t>‹N°›</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mailto:normandie@anlci.gouv.fr" TargetMode="External"/><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hyperlink" Target="mailto:atalbi@cariforefnormandie.fr"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3"/>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fr-FR"/>
              <a:t>1</a:t>
            </a:fld>
            <a:endParaRPr/>
          </a:p>
        </p:txBody>
      </p:sp>
      <p:pic>
        <p:nvPicPr>
          <p:cNvPr id="84" name="Google Shape;84;p3"/>
          <p:cNvPicPr preferRelativeResize="0"/>
          <p:nvPr/>
        </p:nvPicPr>
        <p:blipFill rotWithShape="1">
          <a:blip r:embed="rId3">
            <a:alphaModFix/>
          </a:blip>
          <a:srcRect/>
          <a:stretch/>
        </p:blipFill>
        <p:spPr>
          <a:xfrm>
            <a:off x="521049" y="4650417"/>
            <a:ext cx="4379042" cy="1008047"/>
          </a:xfrm>
          <a:prstGeom prst="rect">
            <a:avLst/>
          </a:prstGeom>
          <a:noFill/>
          <a:ln>
            <a:noFill/>
          </a:ln>
        </p:spPr>
      </p:pic>
      <p:pic>
        <p:nvPicPr>
          <p:cNvPr id="85" name="Google Shape;85;p3" descr="Double itinéraire avec un chemin contour"/>
          <p:cNvPicPr preferRelativeResize="0"/>
          <p:nvPr/>
        </p:nvPicPr>
        <p:blipFill rotWithShape="1">
          <a:blip r:embed="rId4">
            <a:alphaModFix/>
          </a:blip>
          <a:srcRect/>
          <a:stretch/>
        </p:blipFill>
        <p:spPr>
          <a:xfrm>
            <a:off x="1365397" y="1199536"/>
            <a:ext cx="2552693" cy="2552693"/>
          </a:xfrm>
          <a:prstGeom prst="rect">
            <a:avLst/>
          </a:prstGeom>
          <a:noFill/>
          <a:ln>
            <a:noFill/>
          </a:ln>
        </p:spPr>
      </p:pic>
      <p:sp>
        <p:nvSpPr>
          <p:cNvPr id="86" name="Google Shape;86;p3"/>
          <p:cNvSpPr/>
          <p:nvPr/>
        </p:nvSpPr>
        <p:spPr>
          <a:xfrm>
            <a:off x="5171775" y="0"/>
            <a:ext cx="7020300" cy="4855500"/>
          </a:xfrm>
          <a:prstGeom prst="rect">
            <a:avLst/>
          </a:prstGeom>
          <a:solidFill>
            <a:srgbClr val="D4EDF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87" name="Google Shape;87;p3"/>
          <p:cNvSpPr txBox="1">
            <a:spLocks noGrp="1"/>
          </p:cNvSpPr>
          <p:nvPr>
            <p:ph type="ctrTitle"/>
          </p:nvPr>
        </p:nvSpPr>
        <p:spPr>
          <a:xfrm>
            <a:off x="5508975" y="172024"/>
            <a:ext cx="6346800" cy="2148900"/>
          </a:xfrm>
          <a:prstGeom prst="rect">
            <a:avLst/>
          </a:prstGeom>
          <a:noFill/>
          <a:ln w="9525" cap="flat" cmpd="sng">
            <a:solidFill>
              <a:srgbClr val="336699"/>
            </a:solidFill>
            <a:prstDash val="dot"/>
            <a:round/>
            <a:headEnd type="none" w="sm" len="sm"/>
            <a:tailEnd type="none" w="sm" len="sm"/>
          </a:ln>
        </p:spPr>
        <p:txBody>
          <a:bodyPr spcFirstLastPara="1" wrap="square" lIns="91425" tIns="45700" rIns="91425" bIns="45700" anchor="b" anchorCtr="0">
            <a:normAutofit fontScale="90000"/>
          </a:bodyPr>
          <a:lstStyle/>
          <a:p>
            <a:pPr marL="0" lvl="0" indent="0" algn="ctr" rtl="0">
              <a:lnSpc>
                <a:spcPct val="100000"/>
              </a:lnSpc>
              <a:spcBef>
                <a:spcPts val="0"/>
              </a:spcBef>
              <a:spcAft>
                <a:spcPts val="0"/>
              </a:spcAft>
              <a:buClr>
                <a:srgbClr val="000000"/>
              </a:buClr>
              <a:buSzPct val="104575"/>
              <a:buFont typeface="Play"/>
              <a:buNone/>
            </a:pPr>
            <a:r>
              <a:rPr lang="fr-FR" sz="3400" b="1" i="1" u="none" strike="noStrike">
                <a:solidFill>
                  <a:srgbClr val="002060"/>
                </a:solidFill>
                <a:latin typeface="Quattrocento Sans"/>
                <a:ea typeface="Quattrocento Sans"/>
                <a:cs typeface="Quattrocento Sans"/>
                <a:sym typeface="Quattrocento Sans"/>
              </a:rPr>
              <a:t>Prévention et la lutte contre l’illettrisme et l’illectronisme : </a:t>
            </a:r>
            <a:br>
              <a:rPr lang="fr-FR" sz="3400" b="1" i="1" u="none" strike="noStrike">
                <a:solidFill>
                  <a:srgbClr val="002060"/>
                </a:solidFill>
                <a:latin typeface="Quattrocento Sans"/>
                <a:ea typeface="Quattrocento Sans"/>
                <a:cs typeface="Quattrocento Sans"/>
                <a:sym typeface="Quattrocento Sans"/>
              </a:rPr>
            </a:br>
            <a:r>
              <a:rPr lang="fr-FR" sz="3400" b="1" i="1" u="none" strike="noStrike">
                <a:solidFill>
                  <a:srgbClr val="002060"/>
                </a:solidFill>
                <a:latin typeface="Quattrocento Sans"/>
                <a:ea typeface="Quattrocento Sans"/>
                <a:cs typeface="Quattrocento Sans"/>
                <a:sym typeface="Quattrocento Sans"/>
              </a:rPr>
              <a:t>écrivons une nouvelle feuille de route en Normandie</a:t>
            </a:r>
            <a:endParaRPr sz="3400" b="1" i="1">
              <a:solidFill>
                <a:srgbClr val="002060"/>
              </a:solidFill>
              <a:latin typeface="Quattrocento Sans"/>
              <a:ea typeface="Quattrocento Sans"/>
              <a:cs typeface="Quattrocento Sans"/>
              <a:sym typeface="Quattrocento Sans"/>
            </a:endParaRPr>
          </a:p>
        </p:txBody>
      </p:sp>
      <p:sp>
        <p:nvSpPr>
          <p:cNvPr id="88" name="Google Shape;88;p3"/>
          <p:cNvSpPr txBox="1"/>
          <p:nvPr/>
        </p:nvSpPr>
        <p:spPr>
          <a:xfrm>
            <a:off x="5402775" y="3075400"/>
            <a:ext cx="6559200" cy="1242600"/>
          </a:xfrm>
          <a:prstGeom prst="rect">
            <a:avLst/>
          </a:prstGeom>
          <a:noFill/>
          <a:ln w="9525" cap="flat" cmpd="sng">
            <a:solidFill>
              <a:srgbClr val="336699"/>
            </a:solidFill>
            <a:prstDash val="dot"/>
            <a:round/>
            <a:headEnd type="none" w="sm" len="sm"/>
            <a:tailEnd type="none" w="sm" len="sm"/>
          </a:ln>
        </p:spPr>
        <p:txBody>
          <a:bodyPr spcFirstLastPara="1" wrap="square" lIns="91425" tIns="45700" rIns="91425" bIns="45700" anchor="b" anchorCtr="0">
            <a:normAutofit/>
          </a:bodyPr>
          <a:lstStyle/>
          <a:p>
            <a:pPr marL="0" marR="0" lvl="0" indent="0" algn="ctr" rtl="0">
              <a:lnSpc>
                <a:spcPct val="100000"/>
              </a:lnSpc>
              <a:spcBef>
                <a:spcPts val="0"/>
              </a:spcBef>
              <a:spcAft>
                <a:spcPts val="0"/>
              </a:spcAft>
              <a:buClr>
                <a:srgbClr val="000000"/>
              </a:buClr>
              <a:buSzPts val="3556"/>
              <a:buFont typeface="Play"/>
              <a:buNone/>
            </a:pPr>
            <a:r>
              <a:rPr lang="fr-FR" sz="3400" b="1" i="0" u="none" strike="noStrike" cap="none">
                <a:solidFill>
                  <a:srgbClr val="002060"/>
                </a:solidFill>
                <a:latin typeface="Quattrocento Sans"/>
                <a:ea typeface="Quattrocento Sans"/>
                <a:cs typeface="Quattrocento Sans"/>
                <a:sym typeface="Quattrocento Sans"/>
              </a:rPr>
              <a:t>Comité 3 : </a:t>
            </a:r>
            <a:r>
              <a:rPr lang="fr-FR" sz="3400" b="1">
                <a:solidFill>
                  <a:srgbClr val="002060"/>
                </a:solidFill>
                <a:latin typeface="Quattrocento Sans"/>
                <a:ea typeface="Quattrocento Sans"/>
                <a:cs typeface="Quattrocento Sans"/>
                <a:sym typeface="Quattrocento Sans"/>
              </a:rPr>
              <a:t>Prévenir et agir hors cadre professionnel</a:t>
            </a:r>
            <a:endParaRPr sz="1400" b="0" i="0" u="none" strike="noStrike" cap="none">
              <a:solidFill>
                <a:srgbClr val="000000"/>
              </a:solidFill>
              <a:latin typeface="Arial"/>
              <a:ea typeface="Arial"/>
              <a:cs typeface="Arial"/>
              <a:sym typeface="Arial"/>
            </a:endParaRPr>
          </a:p>
        </p:txBody>
      </p:sp>
      <p:sp>
        <p:nvSpPr>
          <p:cNvPr id="89" name="Google Shape;89;p3"/>
          <p:cNvSpPr txBox="1"/>
          <p:nvPr/>
        </p:nvSpPr>
        <p:spPr>
          <a:xfrm>
            <a:off x="6634800" y="5369475"/>
            <a:ext cx="4266600" cy="716700"/>
          </a:xfrm>
          <a:prstGeom prst="rect">
            <a:avLst/>
          </a:prstGeom>
          <a:noFill/>
          <a:ln w="9525" cap="flat" cmpd="sng">
            <a:solidFill>
              <a:srgbClr val="336699"/>
            </a:solidFill>
            <a:prstDash val="dot"/>
            <a:round/>
            <a:headEnd type="none" w="sm" len="sm"/>
            <a:tailEnd type="none" w="sm" len="sm"/>
          </a:ln>
        </p:spPr>
        <p:txBody>
          <a:bodyPr spcFirstLastPara="1" wrap="square" lIns="91425" tIns="45700" rIns="91425" bIns="45700" anchor="b" anchorCtr="0">
            <a:normAutofit fontScale="70000" lnSpcReduction="20000"/>
          </a:bodyPr>
          <a:lstStyle/>
          <a:p>
            <a:pPr marL="0" marR="0" lvl="0" indent="0" algn="ctr" rtl="0">
              <a:lnSpc>
                <a:spcPct val="100000"/>
              </a:lnSpc>
              <a:spcBef>
                <a:spcPts val="0"/>
              </a:spcBef>
              <a:spcAft>
                <a:spcPts val="0"/>
              </a:spcAft>
              <a:buClr>
                <a:srgbClr val="000000"/>
              </a:buClr>
              <a:buSzPct val="104575"/>
              <a:buFont typeface="Play"/>
              <a:buNone/>
            </a:pPr>
            <a:r>
              <a:rPr lang="fr-FR" sz="3400" b="1">
                <a:solidFill>
                  <a:srgbClr val="002060"/>
                </a:solidFill>
                <a:latin typeface="Quattrocento Sans"/>
                <a:ea typeface="Quattrocento Sans"/>
                <a:cs typeface="Quattrocento Sans"/>
                <a:sym typeface="Quattrocento Sans"/>
              </a:rPr>
              <a:t>Jeudi 25 septembre 2025</a:t>
            </a:r>
            <a:endParaRPr sz="3400" b="1">
              <a:solidFill>
                <a:srgbClr val="002060"/>
              </a:solidFill>
              <a:latin typeface="Quattrocento Sans"/>
              <a:ea typeface="Quattrocento Sans"/>
              <a:cs typeface="Quattrocento Sans"/>
              <a:sym typeface="Quattrocento Sans"/>
            </a:endParaRPr>
          </a:p>
          <a:p>
            <a:pPr marL="0" marR="0" lvl="0" indent="0" algn="ctr" rtl="0">
              <a:lnSpc>
                <a:spcPct val="100000"/>
              </a:lnSpc>
              <a:spcBef>
                <a:spcPts val="0"/>
              </a:spcBef>
              <a:spcAft>
                <a:spcPts val="0"/>
              </a:spcAft>
              <a:buClr>
                <a:srgbClr val="000000"/>
              </a:buClr>
              <a:buSzPct val="104575"/>
              <a:buFont typeface="Play"/>
              <a:buNone/>
            </a:pPr>
            <a:r>
              <a:rPr lang="fr-FR" sz="3400" b="1">
                <a:solidFill>
                  <a:srgbClr val="002060"/>
                </a:solidFill>
                <a:latin typeface="Quattrocento Sans"/>
                <a:ea typeface="Quattrocento Sans"/>
                <a:cs typeface="Quattrocento Sans"/>
                <a:sym typeface="Quattrocento Sans"/>
              </a:rPr>
              <a:t>10h à 12h en visio</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Google Shape;285;g38cc65e7a2c_1_50"/>
          <p:cNvSpPr/>
          <p:nvPr/>
        </p:nvSpPr>
        <p:spPr>
          <a:xfrm>
            <a:off x="99588" y="314608"/>
            <a:ext cx="12092400" cy="581700"/>
          </a:xfrm>
          <a:prstGeom prst="rect">
            <a:avLst/>
          </a:prstGeom>
          <a:solidFill>
            <a:srgbClr val="D4ED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fr-FR" sz="2800" b="0" i="0" u="none" strike="noStrike" cap="none">
                <a:solidFill>
                  <a:srgbClr val="336699"/>
                </a:solidFill>
                <a:latin typeface="Quattrocento Sans"/>
                <a:ea typeface="Quattrocento Sans"/>
                <a:cs typeface="Quattrocento Sans"/>
                <a:sym typeface="Quattrocento Sans"/>
              </a:rPr>
              <a:t>Titre de l’action : Formation « Repérer et orienter les personnes en situation d’illettrisme »</a:t>
            </a:r>
            <a:endParaRPr sz="1400" b="0" i="0" u="none" strike="noStrike" cap="none">
              <a:solidFill>
                <a:srgbClr val="000000"/>
              </a:solidFill>
              <a:latin typeface="Arial"/>
              <a:ea typeface="Arial"/>
              <a:cs typeface="Arial"/>
              <a:sym typeface="Arial"/>
            </a:endParaRPr>
          </a:p>
        </p:txBody>
      </p:sp>
      <p:sp>
        <p:nvSpPr>
          <p:cNvPr id="286" name="Google Shape;286;g38cc65e7a2c_1_50"/>
          <p:cNvSpPr txBox="1"/>
          <p:nvPr/>
        </p:nvSpPr>
        <p:spPr>
          <a:xfrm>
            <a:off x="377758" y="1080655"/>
            <a:ext cx="5552100" cy="5560200"/>
          </a:xfrm>
          <a:prstGeom prst="rect">
            <a:avLst/>
          </a:prstGeom>
          <a:noFill/>
          <a:ln w="9525" cap="flat" cmpd="sng">
            <a:solidFill>
              <a:srgbClr val="336699"/>
            </a:solidFill>
            <a:prstDash val="dot"/>
            <a:round/>
            <a:headEnd type="none" w="sm" len="sm"/>
            <a:tailEnd type="none" w="sm" len="sm"/>
          </a:ln>
        </p:spPr>
        <p:txBody>
          <a:bodyPr spcFirstLastPara="1" wrap="square" lIns="91425" tIns="45700" rIns="91425" bIns="45700" anchor="t" anchorCtr="0">
            <a:normAutofit/>
          </a:bodyPr>
          <a:lstStyle/>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Porteur du projet : </a:t>
            </a:r>
            <a:r>
              <a:rPr lang="fr-FR" sz="1800" b="1" i="0" u="none" strike="noStrike" cap="none">
                <a:solidFill>
                  <a:srgbClr val="002060"/>
                </a:solidFill>
                <a:highlight>
                  <a:srgbClr val="FFF2CC"/>
                </a:highlight>
                <a:latin typeface="Quattrocento Sans"/>
                <a:ea typeface="Quattrocento Sans"/>
                <a:cs typeface="Quattrocento Sans"/>
                <a:sym typeface="Quattrocento Sans"/>
              </a:rPr>
              <a:t>Médiathèque d’Elbeuf</a:t>
            </a:r>
            <a:r>
              <a:rPr lang="fr-FR" sz="1800" b="1" i="0" u="none" strike="noStrike" cap="none">
                <a:solidFill>
                  <a:srgbClr val="002060"/>
                </a:solidFill>
                <a:latin typeface="Quattrocento Sans"/>
                <a:ea typeface="Quattrocento Sans"/>
                <a:cs typeface="Quattrocento Sans"/>
                <a:sym typeface="Quattrocento Sans"/>
              </a:rPr>
              <a:t> </a:t>
            </a:r>
            <a:endParaRPr sz="1800" b="1"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Territoire concerné : Elbeuf </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Public cible de l’action: Professionnels en contact avec les publics (animateurs, bibliothécaires, personnel de la petite enfance…)</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Problématique identifiée: </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Objectif(s) de l’action: </a:t>
            </a:r>
            <a:endParaRPr/>
          </a:p>
          <a:p>
            <a:pPr marL="0" marR="0" lvl="0" indent="0" algn="l" rtl="0">
              <a:lnSpc>
                <a:spcPct val="150000"/>
              </a:lnSpc>
              <a:spcBef>
                <a:spcPts val="0"/>
              </a:spcBef>
              <a:spcAft>
                <a:spcPts val="0"/>
              </a:spcAft>
              <a:buClr>
                <a:srgbClr val="000000"/>
              </a:buClr>
              <a:buSzPts val="3282"/>
              <a:buFont typeface="Play"/>
              <a:buNone/>
            </a:pPr>
            <a:r>
              <a:rPr lang="fr-FR" sz="1800" b="1" i="0" u="none" strike="noStrike" cap="none">
                <a:solidFill>
                  <a:srgbClr val="002060"/>
                </a:solidFill>
                <a:latin typeface="Quattrocento Sans"/>
                <a:ea typeface="Quattrocento Sans"/>
                <a:cs typeface="Quattrocento Sans"/>
                <a:sym typeface="Quattrocento Sans"/>
              </a:rPr>
              <a:t>Mieux comprendre les ressorts de l’illettrisme et le rôle des professionnels dans la prévention.</a:t>
            </a:r>
            <a:endParaRPr sz="1400" b="1" i="0" u="none" strike="noStrike" cap="none">
              <a:solidFill>
                <a:srgbClr val="000000"/>
              </a:solidFill>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p:txBody>
      </p:sp>
      <p:sp>
        <p:nvSpPr>
          <p:cNvPr id="287" name="Google Shape;287;g38cc65e7a2c_1_50"/>
          <p:cNvSpPr txBox="1"/>
          <p:nvPr/>
        </p:nvSpPr>
        <p:spPr>
          <a:xfrm>
            <a:off x="6262255" y="1080655"/>
            <a:ext cx="5552100" cy="5560200"/>
          </a:xfrm>
          <a:prstGeom prst="rect">
            <a:avLst/>
          </a:prstGeom>
          <a:noFill/>
          <a:ln w="9525" cap="flat" cmpd="sng">
            <a:solidFill>
              <a:srgbClr val="336699"/>
            </a:solidFill>
            <a:prstDash val="dot"/>
            <a:round/>
            <a:headEnd type="none" w="sm" len="sm"/>
            <a:tailEnd type="none" w="sm" len="sm"/>
          </a:ln>
        </p:spPr>
        <p:txBody>
          <a:bodyPr spcFirstLastPara="1" wrap="square" lIns="91425" tIns="45700" rIns="91425" bIns="45700" anchor="t" anchorCtr="0">
            <a:normAutofit/>
          </a:bodyPr>
          <a:lstStyle/>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Descriptif de l’action: </a:t>
            </a:r>
            <a:r>
              <a:rPr lang="fr-FR" sz="1800" b="1" i="0" u="none" strike="noStrike" cap="none">
                <a:solidFill>
                  <a:srgbClr val="002060"/>
                </a:solidFill>
                <a:latin typeface="Quattrocento Sans"/>
                <a:ea typeface="Quattrocento Sans"/>
                <a:cs typeface="Quattrocento Sans"/>
                <a:sym typeface="Quattrocento Sans"/>
              </a:rPr>
              <a:t>Formation d’1 journée à destination des professionnels du territoire </a:t>
            </a:r>
            <a:r>
              <a:rPr lang="fr-FR" sz="1800" b="0" i="0" u="none" strike="noStrike" cap="none">
                <a:solidFill>
                  <a:srgbClr val="002060"/>
                </a:solidFill>
                <a:latin typeface="Quattrocento Sans"/>
                <a:ea typeface="Quattrocento Sans"/>
                <a:cs typeface="Quattrocento Sans"/>
                <a:sym typeface="Quattrocento Sans"/>
              </a:rPr>
              <a:t>(3 sessions) </a:t>
            </a: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Outils utilisés (le cas échéant):  </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Partenaires mobilisés : CARIF OREF </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Retour d’expérience (le cas échéant): </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92"/>
        <p:cNvGrpSpPr/>
        <p:nvPr/>
      </p:nvGrpSpPr>
      <p:grpSpPr>
        <a:xfrm>
          <a:off x="0" y="0"/>
          <a:ext cx="0" cy="0"/>
          <a:chOff x="0" y="0"/>
          <a:chExt cx="0" cy="0"/>
        </a:xfrm>
      </p:grpSpPr>
      <p:sp>
        <p:nvSpPr>
          <p:cNvPr id="293" name="Google Shape;293;g38cc65e7a2c_1_71"/>
          <p:cNvSpPr/>
          <p:nvPr/>
        </p:nvSpPr>
        <p:spPr>
          <a:xfrm>
            <a:off x="0" y="314607"/>
            <a:ext cx="12192000" cy="765900"/>
          </a:xfrm>
          <a:prstGeom prst="rect">
            <a:avLst/>
          </a:prstGeom>
          <a:solidFill>
            <a:srgbClr val="D4ED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fr-FR" sz="2800" b="0" i="0" u="none" strike="noStrike" cap="none">
                <a:solidFill>
                  <a:srgbClr val="336699"/>
                </a:solidFill>
                <a:latin typeface="Quattrocento Sans"/>
                <a:ea typeface="Quattrocento Sans"/>
                <a:cs typeface="Quattrocento Sans"/>
                <a:sym typeface="Quattrocento Sans"/>
              </a:rPr>
              <a:t>Titre de l’action: Les grands lisent aux petits</a:t>
            </a:r>
            <a:endParaRPr sz="1400" b="0" i="0" u="none" strike="noStrike" cap="none">
              <a:solidFill>
                <a:srgbClr val="000000"/>
              </a:solidFill>
              <a:latin typeface="Arial"/>
              <a:ea typeface="Arial"/>
              <a:cs typeface="Arial"/>
              <a:sym typeface="Arial"/>
            </a:endParaRPr>
          </a:p>
        </p:txBody>
      </p:sp>
      <p:sp>
        <p:nvSpPr>
          <p:cNvPr id="294" name="Google Shape;294;g38cc65e7a2c_1_71"/>
          <p:cNvSpPr txBox="1"/>
          <p:nvPr/>
        </p:nvSpPr>
        <p:spPr>
          <a:xfrm>
            <a:off x="377758" y="1080655"/>
            <a:ext cx="5552100" cy="5560200"/>
          </a:xfrm>
          <a:prstGeom prst="rect">
            <a:avLst/>
          </a:prstGeom>
          <a:noFill/>
          <a:ln w="9525" cap="flat" cmpd="sng">
            <a:solidFill>
              <a:srgbClr val="336699"/>
            </a:solidFill>
            <a:prstDash val="dot"/>
            <a:round/>
            <a:headEnd type="none" w="sm" len="sm"/>
            <a:tailEnd type="none" w="sm" len="sm"/>
          </a:ln>
        </p:spPr>
        <p:txBody>
          <a:bodyPr spcFirstLastPara="1" wrap="square" lIns="91425" tIns="45700" rIns="91425" bIns="45700" anchor="t" anchorCtr="0">
            <a:normAutofit lnSpcReduction="10000"/>
          </a:bodyPr>
          <a:lstStyle/>
          <a:p>
            <a:pPr marL="0" marR="0" lvl="0" indent="0" algn="l" rtl="0">
              <a:lnSpc>
                <a:spcPct val="150000"/>
              </a:lnSpc>
              <a:spcBef>
                <a:spcPts val="0"/>
              </a:spcBef>
              <a:spcAft>
                <a:spcPts val="0"/>
              </a:spcAft>
              <a:buClr>
                <a:schemeClr val="dk1"/>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Porteur du projet : </a:t>
            </a:r>
            <a:r>
              <a:rPr lang="fr-FR" sz="1800" b="1" i="0" u="none" strike="noStrike" cap="none">
                <a:solidFill>
                  <a:srgbClr val="002060"/>
                </a:solidFill>
                <a:latin typeface="Quattrocento Sans"/>
                <a:ea typeface="Quattrocento Sans"/>
                <a:cs typeface="Quattrocento Sans"/>
                <a:sym typeface="Quattrocento Sans"/>
              </a:rPr>
              <a:t>M</a:t>
            </a:r>
            <a:r>
              <a:rPr lang="fr-FR" sz="1800" b="1" i="0" u="none" strike="noStrike" cap="none">
                <a:solidFill>
                  <a:srgbClr val="002060"/>
                </a:solidFill>
                <a:highlight>
                  <a:srgbClr val="FFF2CC"/>
                </a:highlight>
                <a:latin typeface="Quattrocento Sans"/>
                <a:ea typeface="Quattrocento Sans"/>
                <a:cs typeface="Quattrocento Sans"/>
                <a:sym typeface="Quattrocento Sans"/>
              </a:rPr>
              <a:t>édiathèque d’Elbeuf </a:t>
            </a:r>
            <a:endParaRPr sz="1800" b="1" i="0" u="none" strike="noStrike" cap="none">
              <a:solidFill>
                <a:srgbClr val="002060"/>
              </a:solidFill>
              <a:highlight>
                <a:srgbClr val="FFF2CC"/>
              </a:highlight>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chemeClr val="dk1"/>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Territoire concerné : Elbeuf </a:t>
            </a:r>
            <a:endParaRPr sz="1400" b="0" i="0" u="none" strike="noStrike" cap="none">
              <a:solidFill>
                <a:schemeClr val="dk1"/>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Public cible de l’action: Collégiens et maternelles </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Problématique identifiée: </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Objectif(s) de l’action: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fr-FR" sz="1800" b="1" i="0" u="none" strike="noStrike" cap="none">
                <a:solidFill>
                  <a:srgbClr val="002060"/>
                </a:solidFill>
                <a:latin typeface="Calibri"/>
                <a:ea typeface="Calibri"/>
                <a:cs typeface="Calibri"/>
                <a:sym typeface="Calibri"/>
              </a:rPr>
              <a:t>Donner le goût de lire</a:t>
            </a:r>
            <a:r>
              <a:rPr lang="fr-FR" sz="1800" b="0" i="0" u="none" strike="noStrike" cap="none">
                <a:solidFill>
                  <a:srgbClr val="002060"/>
                </a:solidFill>
                <a:latin typeface="Calibri"/>
                <a:ea typeface="Calibri"/>
                <a:cs typeface="Calibri"/>
                <a:sym typeface="Calibri"/>
              </a:rPr>
              <a:t> et initier les enfants à la pratique de la lecture.</a:t>
            </a:r>
            <a:endParaRPr/>
          </a:p>
          <a:p>
            <a:pPr marL="0" marR="0" lvl="0" indent="0" algn="l" rtl="0">
              <a:lnSpc>
                <a:spcPct val="100000"/>
              </a:lnSpc>
              <a:spcBef>
                <a:spcPts val="0"/>
              </a:spcBef>
              <a:spcAft>
                <a:spcPts val="0"/>
              </a:spcAft>
              <a:buNone/>
            </a:pPr>
            <a:r>
              <a:rPr lang="fr-FR" sz="1800" b="1" i="0" u="none" strike="noStrike" cap="none">
                <a:solidFill>
                  <a:srgbClr val="002060"/>
                </a:solidFill>
                <a:latin typeface="Calibri"/>
                <a:ea typeface="Calibri"/>
                <a:cs typeface="Calibri"/>
                <a:sym typeface="Calibri"/>
              </a:rPr>
              <a:t>Valoriser la rencontre entre les enfants d’âges différents </a:t>
            </a:r>
            <a:r>
              <a:rPr lang="fr-FR" sz="1800" b="0" i="0" u="none" strike="noStrike" cap="none">
                <a:solidFill>
                  <a:srgbClr val="002060"/>
                </a:solidFill>
                <a:latin typeface="Calibri"/>
                <a:ea typeface="Calibri"/>
                <a:cs typeface="Calibri"/>
                <a:sym typeface="Calibri"/>
              </a:rPr>
              <a:t>et l’exemplarité.</a:t>
            </a:r>
            <a:endParaRPr/>
          </a:p>
          <a:p>
            <a:pPr marL="0" marR="0" lvl="0" indent="0" algn="l" rtl="0">
              <a:lnSpc>
                <a:spcPct val="100000"/>
              </a:lnSpc>
              <a:spcBef>
                <a:spcPts val="0"/>
              </a:spcBef>
              <a:spcAft>
                <a:spcPts val="0"/>
              </a:spcAft>
              <a:buNone/>
            </a:pPr>
            <a:r>
              <a:rPr lang="fr-FR" sz="1800" b="1" i="0" u="none" strike="noStrike" cap="none">
                <a:solidFill>
                  <a:srgbClr val="002060"/>
                </a:solidFill>
                <a:latin typeface="Calibri"/>
                <a:ea typeface="Calibri"/>
                <a:cs typeface="Calibri"/>
                <a:sym typeface="Calibri"/>
              </a:rPr>
              <a:t>Faire entrer le livre dans les familles des enfants qui débutent l'apprentissage de la lecture</a:t>
            </a:r>
            <a:r>
              <a:rPr lang="fr-FR" sz="1800" b="0" i="0" u="none" strike="noStrike" cap="none">
                <a:solidFill>
                  <a:srgbClr val="002060"/>
                </a:solidFill>
                <a:latin typeface="Calibri"/>
                <a:ea typeface="Calibri"/>
                <a:cs typeface="Calibri"/>
                <a:sym typeface="Calibri"/>
              </a:rPr>
              <a:t> et notamment dans celles qui sont le plus éloignées de la lecture.</a:t>
            </a:r>
            <a:endParaRPr/>
          </a:p>
          <a:p>
            <a:pPr marL="0" marR="0" lvl="0" indent="0" algn="l" rtl="0">
              <a:lnSpc>
                <a:spcPct val="100000"/>
              </a:lnSpc>
              <a:spcBef>
                <a:spcPts val="0"/>
              </a:spcBef>
              <a:spcAft>
                <a:spcPts val="0"/>
              </a:spcAft>
              <a:buNone/>
            </a:pPr>
            <a:r>
              <a:rPr lang="fr-FR" sz="1800" b="1" i="0" u="none" strike="noStrike" cap="none">
                <a:solidFill>
                  <a:srgbClr val="002060"/>
                </a:solidFill>
                <a:latin typeface="Calibri"/>
                <a:ea typeface="Calibri"/>
                <a:cs typeface="Calibri"/>
                <a:sym typeface="Calibri"/>
              </a:rPr>
              <a:t>Amener ces familles à franchir le seuil de la médiathèque</a:t>
            </a:r>
            <a:r>
              <a:rPr lang="fr-FR" sz="1800" b="0" i="0" u="none" strike="noStrike" cap="none">
                <a:solidFill>
                  <a:srgbClr val="002060"/>
                </a:solidFill>
                <a:latin typeface="Calibri"/>
                <a:ea typeface="Calibri"/>
                <a:cs typeface="Calibri"/>
                <a:sym typeface="Calibri"/>
              </a:rPr>
              <a:t>.</a:t>
            </a:r>
            <a:endParaRPr/>
          </a:p>
          <a:p>
            <a:pPr marL="0" marR="0" lvl="0" indent="0" algn="l" rtl="0">
              <a:lnSpc>
                <a:spcPct val="100000"/>
              </a:lnSpc>
              <a:spcBef>
                <a:spcPts val="0"/>
              </a:spcBef>
              <a:spcAft>
                <a:spcPts val="0"/>
              </a:spcAft>
              <a:buNone/>
            </a:pPr>
            <a:r>
              <a:rPr lang="fr-FR" sz="1800" b="0" i="0" u="none" strike="noStrike" cap="none">
                <a:solidFill>
                  <a:srgbClr val="002060"/>
                </a:solidFill>
                <a:latin typeface="Calibri"/>
                <a:ea typeface="Calibri"/>
                <a:cs typeface="Calibri"/>
                <a:sym typeface="Calibri"/>
              </a:rPr>
              <a:t>Faire découvrir ce lieu sous un jour convivial.</a:t>
            </a:r>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p:txBody>
      </p:sp>
      <p:sp>
        <p:nvSpPr>
          <p:cNvPr id="295" name="Google Shape;295;g38cc65e7a2c_1_71"/>
          <p:cNvSpPr txBox="1"/>
          <p:nvPr/>
        </p:nvSpPr>
        <p:spPr>
          <a:xfrm>
            <a:off x="6262255" y="1080655"/>
            <a:ext cx="5552100" cy="5560200"/>
          </a:xfrm>
          <a:prstGeom prst="rect">
            <a:avLst/>
          </a:prstGeom>
          <a:noFill/>
          <a:ln w="9525" cap="flat" cmpd="sng">
            <a:solidFill>
              <a:srgbClr val="336699"/>
            </a:solidFill>
            <a:prstDash val="dot"/>
            <a:round/>
            <a:headEnd type="none" w="sm" len="sm"/>
            <a:tailEnd type="none" w="sm" len="sm"/>
          </a:ln>
        </p:spPr>
        <p:txBody>
          <a:bodyPr spcFirstLastPara="1" wrap="square" lIns="91425" tIns="45700" rIns="91425" bIns="45700" anchor="t" anchorCtr="0">
            <a:normAutofit lnSpcReduction="10000"/>
          </a:bodyPr>
          <a:lstStyle/>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Descriptif de l’action: </a:t>
            </a:r>
            <a:endParaRPr/>
          </a:p>
          <a:p>
            <a:pPr marL="0" marR="0" lvl="0" indent="0" algn="l" rtl="0">
              <a:lnSpc>
                <a:spcPct val="100000"/>
              </a:lnSpc>
              <a:spcBef>
                <a:spcPts val="0"/>
              </a:spcBef>
              <a:spcAft>
                <a:spcPts val="0"/>
              </a:spcAft>
              <a:buNone/>
            </a:pPr>
            <a:r>
              <a:rPr lang="fr-FR" sz="1600" b="1" i="0" u="none" strike="noStrike" cap="none">
                <a:solidFill>
                  <a:srgbClr val="002060"/>
                </a:solidFill>
                <a:latin typeface="Quattrocento Sans"/>
                <a:ea typeface="Quattrocento Sans"/>
                <a:cs typeface="Quattrocento Sans"/>
                <a:sym typeface="Quattrocento Sans"/>
              </a:rPr>
              <a:t>En partenariat avec l’école et le collège, deux bibliothécaires conduisent des séances d’apprentissage de la lecture à voix haute</a:t>
            </a:r>
            <a:r>
              <a:rPr lang="fr-FR" sz="1600" b="0" i="0" u="none" strike="noStrike" cap="none">
                <a:solidFill>
                  <a:srgbClr val="002060"/>
                </a:solidFill>
                <a:latin typeface="Quattrocento Sans"/>
                <a:ea typeface="Quattrocento Sans"/>
                <a:cs typeface="Quattrocento Sans"/>
                <a:sym typeface="Quattrocento Sans"/>
              </a:rPr>
              <a:t> (découverte de l’album, théorie et pratique) </a:t>
            </a:r>
            <a:r>
              <a:rPr lang="fr-FR" sz="1600" b="1" i="0" u="none" strike="noStrike" cap="none">
                <a:solidFill>
                  <a:srgbClr val="002060"/>
                </a:solidFill>
                <a:latin typeface="Quattrocento Sans"/>
                <a:ea typeface="Quattrocento Sans"/>
                <a:cs typeface="Quattrocento Sans"/>
                <a:sym typeface="Quattrocento Sans"/>
              </a:rPr>
              <a:t>auprès des plus grands. Rencontre des deux groupes, mises en situation avec les parents invités.</a:t>
            </a:r>
            <a:endParaRPr b="1"/>
          </a:p>
          <a:p>
            <a:pPr marL="0" marR="0" lvl="0" indent="0" algn="l" rtl="0">
              <a:lnSpc>
                <a:spcPct val="100000"/>
              </a:lnSpc>
              <a:spcBef>
                <a:spcPts val="0"/>
              </a:spcBef>
              <a:spcAft>
                <a:spcPts val="0"/>
              </a:spcAft>
              <a:buNone/>
            </a:pPr>
            <a:r>
              <a:rPr lang="fr-FR" sz="1600" b="0" i="0" u="none" strike="noStrike" cap="none">
                <a:solidFill>
                  <a:srgbClr val="002060"/>
                </a:solidFill>
                <a:latin typeface="Quattrocento Sans"/>
                <a:ea typeface="Quattrocento Sans"/>
                <a:cs typeface="Quattrocento Sans"/>
                <a:sym typeface="Quattrocento Sans"/>
              </a:rPr>
              <a:t>Restitution des ateliers en juin avec surprise de la part des plus petits, présence des Elus et parents invités.</a:t>
            </a:r>
            <a:endParaRPr sz="16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00000"/>
              </a:lnSpc>
              <a:spcBef>
                <a:spcPts val="0"/>
              </a:spcBef>
              <a:spcAft>
                <a:spcPts val="0"/>
              </a:spcAft>
              <a:buNone/>
            </a:pPr>
            <a:endParaRPr sz="1600">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Outils utilisés (le cas échéant):  </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Partenaires mobilisés : Ecole Lefrançois et collège Mandela </a:t>
            </a:r>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Retour d’expérience (le cas échéant): </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g38cc65e7a2c_1_78"/>
          <p:cNvSpPr/>
          <p:nvPr/>
        </p:nvSpPr>
        <p:spPr>
          <a:xfrm>
            <a:off x="0" y="314607"/>
            <a:ext cx="12192000" cy="765900"/>
          </a:xfrm>
          <a:prstGeom prst="rect">
            <a:avLst/>
          </a:prstGeom>
          <a:solidFill>
            <a:srgbClr val="D4ED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fr-FR" sz="2800" b="0" i="0" u="none" strike="noStrike" cap="none">
                <a:solidFill>
                  <a:srgbClr val="336699"/>
                </a:solidFill>
                <a:latin typeface="Quattrocento Sans"/>
                <a:ea typeface="Quattrocento Sans"/>
                <a:cs typeface="Quattrocento Sans"/>
                <a:sym typeface="Quattrocento Sans"/>
              </a:rPr>
              <a:t>Titre de l’action: Pass’navette </a:t>
            </a:r>
            <a:endParaRPr sz="1400" b="0" i="0" u="none" strike="noStrike" cap="none">
              <a:solidFill>
                <a:srgbClr val="000000"/>
              </a:solidFill>
              <a:latin typeface="Arial"/>
              <a:ea typeface="Arial"/>
              <a:cs typeface="Arial"/>
              <a:sym typeface="Arial"/>
            </a:endParaRPr>
          </a:p>
        </p:txBody>
      </p:sp>
      <p:sp>
        <p:nvSpPr>
          <p:cNvPr id="302" name="Google Shape;302;g38cc65e7a2c_1_78"/>
          <p:cNvSpPr txBox="1"/>
          <p:nvPr/>
        </p:nvSpPr>
        <p:spPr>
          <a:xfrm>
            <a:off x="377758" y="1080655"/>
            <a:ext cx="5552100" cy="5560200"/>
          </a:xfrm>
          <a:prstGeom prst="rect">
            <a:avLst/>
          </a:prstGeom>
          <a:noFill/>
          <a:ln w="9525" cap="flat" cmpd="sng">
            <a:solidFill>
              <a:srgbClr val="336699"/>
            </a:solidFill>
            <a:prstDash val="dot"/>
            <a:round/>
            <a:headEnd type="none" w="sm" len="sm"/>
            <a:tailEnd type="none" w="sm" len="sm"/>
          </a:ln>
        </p:spPr>
        <p:txBody>
          <a:bodyPr spcFirstLastPara="1" wrap="square" lIns="91425" tIns="45700" rIns="91425" bIns="45700" anchor="t" anchorCtr="0">
            <a:normAutofit/>
          </a:bodyPr>
          <a:lstStyle/>
          <a:p>
            <a:pPr marL="0" marR="0" lvl="0" indent="0" algn="l" rtl="0">
              <a:lnSpc>
                <a:spcPct val="150000"/>
              </a:lnSpc>
              <a:spcBef>
                <a:spcPts val="0"/>
              </a:spcBef>
              <a:spcAft>
                <a:spcPts val="0"/>
              </a:spcAft>
              <a:buClr>
                <a:schemeClr val="dk1"/>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Porteur du projet :</a:t>
            </a:r>
            <a:r>
              <a:rPr lang="fr-FR" sz="1800" b="1" i="0" u="none" strike="noStrike" cap="none">
                <a:solidFill>
                  <a:srgbClr val="002060"/>
                </a:solidFill>
                <a:latin typeface="Quattrocento Sans"/>
                <a:ea typeface="Quattrocento Sans"/>
                <a:cs typeface="Quattrocento Sans"/>
                <a:sym typeface="Quattrocento Sans"/>
              </a:rPr>
              <a:t> </a:t>
            </a:r>
            <a:r>
              <a:rPr lang="fr-FR" sz="1800" b="1" i="0" u="none" strike="noStrike" cap="none">
                <a:solidFill>
                  <a:srgbClr val="002060"/>
                </a:solidFill>
                <a:highlight>
                  <a:srgbClr val="FFF2CC"/>
                </a:highlight>
                <a:latin typeface="Quattrocento Sans"/>
                <a:ea typeface="Quattrocento Sans"/>
                <a:cs typeface="Quattrocento Sans"/>
                <a:sym typeface="Quattrocento Sans"/>
              </a:rPr>
              <a:t>Médiathèque d’Elbeuf</a:t>
            </a:r>
            <a:r>
              <a:rPr lang="fr-FR" sz="1800" b="0" i="0" u="none" strike="noStrike" cap="none">
                <a:solidFill>
                  <a:srgbClr val="002060"/>
                </a:solidFill>
                <a:highlight>
                  <a:srgbClr val="FFF2CC"/>
                </a:highlight>
                <a:latin typeface="Quattrocento Sans"/>
                <a:ea typeface="Quattrocento Sans"/>
                <a:cs typeface="Quattrocento Sans"/>
                <a:sym typeface="Quattrocento Sans"/>
              </a:rPr>
              <a:t> </a:t>
            </a:r>
            <a:endParaRPr sz="1800" b="0" i="0" u="none" strike="noStrike" cap="none">
              <a:solidFill>
                <a:srgbClr val="002060"/>
              </a:solidFill>
              <a:highlight>
                <a:srgbClr val="FFF2CC"/>
              </a:highlight>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chemeClr val="dk1"/>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Territoire concerné : Elbeuf </a:t>
            </a:r>
            <a:endParaRPr sz="1800" b="0" i="0" u="none" strike="noStrike" cap="none">
              <a:solidFill>
                <a:schemeClr val="dk1"/>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Public cible de l’action: Enfants de CP et leurs parents </a:t>
            </a:r>
            <a:endParaRPr sz="18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Problématique identifiée: </a:t>
            </a:r>
            <a:endParaRPr sz="18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Objectif(s) de l’action: </a:t>
            </a:r>
            <a:endParaRPr sz="1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fr-FR" sz="1700" b="1" i="0" u="none" strike="noStrike" cap="none">
                <a:solidFill>
                  <a:srgbClr val="002060"/>
                </a:solidFill>
              </a:rPr>
              <a:t>Faire entrer le livre dans les familles des enfants qui débutent l'apprentissage de la lecture et notamment dans celles qui sont le plus éloignées de la lecture</a:t>
            </a:r>
            <a:r>
              <a:rPr lang="fr-FR" sz="1700" b="0" i="0" u="none" strike="noStrike" cap="none">
                <a:solidFill>
                  <a:srgbClr val="002060"/>
                </a:solidFill>
                <a:latin typeface="Arial"/>
                <a:ea typeface="Arial"/>
                <a:cs typeface="Arial"/>
                <a:sym typeface="Arial"/>
              </a:rPr>
              <a:t>.</a:t>
            </a:r>
            <a:endParaRPr sz="1700"/>
          </a:p>
          <a:p>
            <a:pPr marL="0" marR="0" lvl="0" indent="0" algn="l" rtl="0">
              <a:lnSpc>
                <a:spcPct val="100000"/>
              </a:lnSpc>
              <a:spcBef>
                <a:spcPts val="0"/>
              </a:spcBef>
              <a:spcAft>
                <a:spcPts val="0"/>
              </a:spcAft>
              <a:buNone/>
            </a:pPr>
            <a:r>
              <a:rPr lang="fr-FR" sz="1700" b="0" i="0" u="none" strike="noStrike" cap="none">
                <a:solidFill>
                  <a:srgbClr val="002060"/>
                </a:solidFill>
                <a:latin typeface="Arial"/>
                <a:ea typeface="Arial"/>
                <a:cs typeface="Arial"/>
                <a:sym typeface="Arial"/>
              </a:rPr>
              <a:t>Amener ces familles à franchir le seuil de la médiathèque.</a:t>
            </a:r>
            <a:endParaRPr sz="1700"/>
          </a:p>
          <a:p>
            <a:pPr marL="0" marR="0" lvl="0" indent="0" algn="l" rtl="0">
              <a:lnSpc>
                <a:spcPct val="100000"/>
              </a:lnSpc>
              <a:spcBef>
                <a:spcPts val="0"/>
              </a:spcBef>
              <a:spcAft>
                <a:spcPts val="0"/>
              </a:spcAft>
              <a:buNone/>
            </a:pPr>
            <a:r>
              <a:rPr lang="fr-FR" sz="1700" b="0" i="0" u="none" strike="noStrike" cap="none">
                <a:solidFill>
                  <a:srgbClr val="002060"/>
                </a:solidFill>
                <a:latin typeface="Arial"/>
                <a:ea typeface="Arial"/>
                <a:cs typeface="Arial"/>
                <a:sym typeface="Arial"/>
              </a:rPr>
              <a:t>Faire découvrir ce lieu sous un jour festif et convivial.</a:t>
            </a:r>
            <a:endParaRPr sz="1700"/>
          </a:p>
          <a:p>
            <a:pPr marL="0" marR="0" lvl="0" indent="0" algn="l" rtl="0">
              <a:lnSpc>
                <a:spcPct val="100000"/>
              </a:lnSpc>
              <a:spcBef>
                <a:spcPts val="0"/>
              </a:spcBef>
              <a:spcAft>
                <a:spcPts val="0"/>
              </a:spcAft>
              <a:buNone/>
            </a:pPr>
            <a:r>
              <a:rPr lang="fr-FR" sz="1700" b="0" i="0" u="none" strike="noStrike" cap="none">
                <a:solidFill>
                  <a:srgbClr val="002060"/>
                </a:solidFill>
                <a:latin typeface="Arial"/>
                <a:ea typeface="Arial"/>
                <a:cs typeface="Arial"/>
                <a:sym typeface="Arial"/>
              </a:rPr>
              <a:t>Collaborer avec l'Education Nationale et le service éducation de la ville. </a:t>
            </a:r>
            <a:endParaRPr sz="1700"/>
          </a:p>
          <a:p>
            <a:pPr marL="0" marR="0" lvl="0" indent="0" algn="l" rtl="0">
              <a:lnSpc>
                <a:spcPct val="150000"/>
              </a:lnSpc>
              <a:spcBef>
                <a:spcPts val="0"/>
              </a:spcBef>
              <a:spcAft>
                <a:spcPts val="0"/>
              </a:spcAft>
              <a:buClr>
                <a:srgbClr val="000000"/>
              </a:buClr>
              <a:buSzPts val="3282"/>
              <a:buFont typeface="Play"/>
              <a:buNone/>
            </a:pPr>
            <a:endParaRPr sz="17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p:txBody>
      </p:sp>
      <p:sp>
        <p:nvSpPr>
          <p:cNvPr id="303" name="Google Shape;303;g38cc65e7a2c_1_78"/>
          <p:cNvSpPr txBox="1"/>
          <p:nvPr/>
        </p:nvSpPr>
        <p:spPr>
          <a:xfrm>
            <a:off x="6262255" y="1080655"/>
            <a:ext cx="5552100" cy="5560200"/>
          </a:xfrm>
          <a:prstGeom prst="rect">
            <a:avLst/>
          </a:prstGeom>
          <a:noFill/>
          <a:ln w="9525" cap="flat" cmpd="sng">
            <a:solidFill>
              <a:srgbClr val="336699"/>
            </a:solidFill>
            <a:prstDash val="dot"/>
            <a:round/>
            <a:headEnd type="none" w="sm" len="sm"/>
            <a:tailEnd type="none" w="sm" len="sm"/>
          </a:ln>
        </p:spPr>
        <p:txBody>
          <a:bodyPr spcFirstLastPara="1" wrap="square" lIns="91425" tIns="45700" rIns="91425" bIns="45700" anchor="t" anchorCtr="0">
            <a:normAutofit fontScale="85000" lnSpcReduction="10000"/>
          </a:bodyPr>
          <a:lstStyle/>
          <a:p>
            <a:pPr marL="0" marR="0" lvl="0" indent="0" algn="l" rtl="0">
              <a:lnSpc>
                <a:spcPct val="150000"/>
              </a:lnSpc>
              <a:spcBef>
                <a:spcPts val="0"/>
              </a:spcBef>
              <a:spcAft>
                <a:spcPts val="0"/>
              </a:spcAft>
              <a:buNone/>
            </a:pPr>
            <a:r>
              <a:rPr lang="fr-FR" sz="1900" b="0" i="0" u="none" strike="noStrike" cap="none">
                <a:solidFill>
                  <a:srgbClr val="002060"/>
                </a:solidFill>
                <a:latin typeface="Quattrocento Sans"/>
                <a:ea typeface="Quattrocento Sans"/>
                <a:cs typeface="Quattrocento Sans"/>
                <a:sym typeface="Quattrocento Sans"/>
              </a:rPr>
              <a:t>Descriptif de l’action: </a:t>
            </a:r>
            <a:r>
              <a:rPr lang="fr-FR" sz="1900" b="1" i="0" u="none" strike="noStrike" cap="none">
                <a:solidFill>
                  <a:srgbClr val="002060"/>
                </a:solidFill>
                <a:latin typeface="Quattrocento Sans"/>
                <a:ea typeface="Quattrocento Sans"/>
                <a:cs typeface="Quattrocento Sans"/>
                <a:sym typeface="Quattrocento Sans"/>
              </a:rPr>
              <a:t>L</a:t>
            </a:r>
            <a:r>
              <a:rPr lang="fr-FR" sz="1900" b="1" i="0" u="none" strike="noStrike" cap="none">
                <a:solidFill>
                  <a:srgbClr val="002060"/>
                </a:solidFill>
              </a:rPr>
              <a:t>a médiathèque municipale propose une après-midi festive qui vise à offrir une carte de bibliothèque et un petit album, aux enfants entrés en CP. Cette cérémonie organisée à la médiathèque, </a:t>
            </a:r>
            <a:r>
              <a:rPr lang="fr-FR" sz="1900" i="0" u="none" strike="noStrike" cap="none">
                <a:solidFill>
                  <a:srgbClr val="002060"/>
                </a:solidFill>
              </a:rPr>
              <a:t>en présence du Maire, des élus et des enseignants, </a:t>
            </a:r>
            <a:r>
              <a:rPr lang="fr-FR" sz="1900" b="1" i="0" u="none" strike="noStrike" cap="none">
                <a:solidFill>
                  <a:srgbClr val="002060"/>
                </a:solidFill>
              </a:rPr>
              <a:t>permet également aux enfants et à leur famille, de vivre une visite décalée de la médiathèque grâce à la présence d’un spectacle drôle et interactif.</a:t>
            </a:r>
            <a:endParaRPr sz="1900" b="1"/>
          </a:p>
          <a:p>
            <a:pPr marL="0" marR="0" lvl="0" indent="0" algn="l" rtl="0">
              <a:lnSpc>
                <a:spcPct val="150000"/>
              </a:lnSpc>
              <a:spcBef>
                <a:spcPts val="0"/>
              </a:spcBef>
              <a:spcAft>
                <a:spcPts val="0"/>
              </a:spcAft>
              <a:buClr>
                <a:srgbClr val="000000"/>
              </a:buClr>
              <a:buSzPct val="172739"/>
              <a:buFont typeface="Play"/>
              <a:buNone/>
            </a:pPr>
            <a:r>
              <a:rPr lang="fr-FR" sz="1900" b="0" i="0" u="none" strike="noStrike" cap="none">
                <a:solidFill>
                  <a:srgbClr val="002060"/>
                </a:solidFill>
                <a:latin typeface="Quattrocento Sans"/>
                <a:ea typeface="Quattrocento Sans"/>
                <a:cs typeface="Quattrocento Sans"/>
                <a:sym typeface="Quattrocento Sans"/>
              </a:rPr>
              <a:t>Outils utilisés (le cas échéant):  </a:t>
            </a:r>
            <a:endParaRPr sz="19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ct val="172739"/>
              <a:buFont typeface="Play"/>
              <a:buNone/>
            </a:pPr>
            <a:r>
              <a:rPr lang="fr-FR" sz="1900" b="0" i="0" u="none" strike="noStrike" cap="none">
                <a:solidFill>
                  <a:srgbClr val="002060"/>
                </a:solidFill>
                <a:latin typeface="Quattrocento Sans"/>
                <a:ea typeface="Quattrocento Sans"/>
                <a:cs typeface="Quattrocento Sans"/>
                <a:sym typeface="Quattrocento Sans"/>
              </a:rPr>
              <a:t>Partenaires mobilisés :  Education nationale, Service éducation de la ville </a:t>
            </a:r>
            <a:endParaRPr sz="1900"/>
          </a:p>
          <a:p>
            <a:pPr marL="0" marR="0" lvl="0" indent="0" algn="l" rtl="0">
              <a:lnSpc>
                <a:spcPct val="150000"/>
              </a:lnSpc>
              <a:spcBef>
                <a:spcPts val="0"/>
              </a:spcBef>
              <a:spcAft>
                <a:spcPts val="0"/>
              </a:spcAft>
              <a:buClr>
                <a:srgbClr val="000000"/>
              </a:buClr>
              <a:buSzPct val="172739"/>
              <a:buFont typeface="Play"/>
              <a:buNone/>
            </a:pPr>
            <a:r>
              <a:rPr lang="fr-FR" sz="1900" b="0" i="0" u="none" strike="noStrike" cap="none">
                <a:solidFill>
                  <a:srgbClr val="002060"/>
                </a:solidFill>
                <a:latin typeface="Quattrocento Sans"/>
                <a:ea typeface="Quattrocento Sans"/>
                <a:cs typeface="Quattrocento Sans"/>
                <a:sym typeface="Quattrocento Sans"/>
              </a:rPr>
              <a:t>Retour d’expérience (le cas échéant): </a:t>
            </a:r>
            <a:endParaRPr sz="19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ct val="182336"/>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ct val="182336"/>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ct val="182336"/>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ct val="182336"/>
              <a:buFont typeface="Play"/>
              <a:buNone/>
            </a:pPr>
            <a:endParaRPr sz="1800" b="0" i="0" u="none" strike="noStrike" cap="none">
              <a:solidFill>
                <a:srgbClr val="002060"/>
              </a:solidFill>
              <a:latin typeface="Quattrocento Sans"/>
              <a:ea typeface="Quattrocento Sans"/>
              <a:cs typeface="Quattrocento Sans"/>
              <a:sym typeface="Quattrocento San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Google Shape;309;g38cc65e7a2c_1_57"/>
          <p:cNvSpPr/>
          <p:nvPr/>
        </p:nvSpPr>
        <p:spPr>
          <a:xfrm>
            <a:off x="0" y="314607"/>
            <a:ext cx="12192000" cy="765900"/>
          </a:xfrm>
          <a:prstGeom prst="rect">
            <a:avLst/>
          </a:prstGeom>
          <a:solidFill>
            <a:srgbClr val="D4ED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fr-FR" sz="2800" b="0" i="0" u="none" strike="noStrike" cap="none">
                <a:solidFill>
                  <a:srgbClr val="336699"/>
                </a:solidFill>
                <a:latin typeface="Quattrocento Sans"/>
                <a:ea typeface="Quattrocento Sans"/>
                <a:cs typeface="Quattrocento Sans"/>
                <a:sym typeface="Quattrocento Sans"/>
              </a:rPr>
              <a:t>Titre de l’action: Formation « Accompagner les jeunes enfants dans la découverte du livre et de l’écrit » </a:t>
            </a:r>
            <a:endParaRPr sz="1400" b="0" i="0" u="none" strike="noStrike" cap="none">
              <a:solidFill>
                <a:srgbClr val="000000"/>
              </a:solidFill>
              <a:latin typeface="Arial"/>
              <a:ea typeface="Arial"/>
              <a:cs typeface="Arial"/>
              <a:sym typeface="Arial"/>
            </a:endParaRPr>
          </a:p>
        </p:txBody>
      </p:sp>
      <p:sp>
        <p:nvSpPr>
          <p:cNvPr id="310" name="Google Shape;310;g38cc65e7a2c_1_57"/>
          <p:cNvSpPr txBox="1"/>
          <p:nvPr/>
        </p:nvSpPr>
        <p:spPr>
          <a:xfrm>
            <a:off x="377758" y="1080655"/>
            <a:ext cx="5552100" cy="5560200"/>
          </a:xfrm>
          <a:prstGeom prst="rect">
            <a:avLst/>
          </a:prstGeom>
          <a:noFill/>
          <a:ln w="9525" cap="flat" cmpd="sng">
            <a:solidFill>
              <a:srgbClr val="336699"/>
            </a:solidFill>
            <a:prstDash val="dot"/>
            <a:round/>
            <a:headEnd type="none" w="sm" len="sm"/>
            <a:tailEnd type="none" w="sm" len="sm"/>
          </a:ln>
        </p:spPr>
        <p:txBody>
          <a:bodyPr spcFirstLastPara="1" wrap="square" lIns="91425" tIns="45700" rIns="91425" bIns="45700" anchor="t" anchorCtr="0">
            <a:normAutofit/>
          </a:bodyPr>
          <a:lstStyle/>
          <a:p>
            <a:pPr marL="0" marR="0" lvl="0" indent="0" algn="l" rtl="0">
              <a:lnSpc>
                <a:spcPct val="150000"/>
              </a:lnSpc>
              <a:spcBef>
                <a:spcPts val="0"/>
              </a:spcBef>
              <a:spcAft>
                <a:spcPts val="0"/>
              </a:spcAft>
              <a:buClr>
                <a:schemeClr val="dk1"/>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Porteur du projet :</a:t>
            </a:r>
            <a:r>
              <a:rPr lang="fr-FR" sz="1800" b="1" i="0" u="none" strike="noStrike" cap="none">
                <a:solidFill>
                  <a:srgbClr val="002060"/>
                </a:solidFill>
                <a:latin typeface="Quattrocento Sans"/>
                <a:ea typeface="Quattrocento Sans"/>
                <a:cs typeface="Quattrocento Sans"/>
                <a:sym typeface="Quattrocento Sans"/>
              </a:rPr>
              <a:t> </a:t>
            </a:r>
            <a:r>
              <a:rPr lang="fr-FR" sz="1800" b="1" i="0" u="none" strike="noStrike" cap="none">
                <a:solidFill>
                  <a:srgbClr val="002060"/>
                </a:solidFill>
                <a:highlight>
                  <a:srgbClr val="FFF2CC"/>
                </a:highlight>
                <a:latin typeface="Quattrocento Sans"/>
                <a:ea typeface="Quattrocento Sans"/>
                <a:cs typeface="Quattrocento Sans"/>
                <a:sym typeface="Quattrocento Sans"/>
              </a:rPr>
              <a:t>Médiathèque d’Elbeuf</a:t>
            </a:r>
            <a:r>
              <a:rPr lang="fr-FR" sz="1800" b="1" i="0" u="none" strike="noStrike" cap="none">
                <a:solidFill>
                  <a:srgbClr val="002060"/>
                </a:solidFill>
                <a:latin typeface="Quattrocento Sans"/>
                <a:ea typeface="Quattrocento Sans"/>
                <a:cs typeface="Quattrocento Sans"/>
                <a:sym typeface="Quattrocento Sans"/>
              </a:rPr>
              <a:t> </a:t>
            </a:r>
            <a:endParaRPr sz="1800" b="1"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chemeClr val="dk1"/>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Territoire concerné : Elbeuf </a:t>
            </a:r>
            <a:endParaRPr sz="1400" b="0" i="0" u="none" strike="noStrike" cap="none">
              <a:solidFill>
                <a:schemeClr val="dk1"/>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Public cible de l’action: professionnels de la petite enfance, ATSEM, animateurs… </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Problématique identifiée: </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Objectif(s) de l’action: </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None/>
            </a:pPr>
            <a:r>
              <a:rPr lang="fr-FR" sz="1800" b="1" i="0" u="none" strike="noStrike" cap="none">
                <a:solidFill>
                  <a:srgbClr val="002060"/>
                </a:solidFill>
                <a:latin typeface="Quattrocento Sans"/>
                <a:ea typeface="Quattrocento Sans"/>
                <a:cs typeface="Quattrocento Sans"/>
                <a:sym typeface="Quattrocento Sans"/>
              </a:rPr>
              <a:t>Apporter des outils pour animer des séances individuelles de lecture à voix haute et sensibiliser à l’importance du livre.</a:t>
            </a:r>
            <a:endParaRPr b="1"/>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p:txBody>
      </p:sp>
      <p:sp>
        <p:nvSpPr>
          <p:cNvPr id="311" name="Google Shape;311;g38cc65e7a2c_1_57"/>
          <p:cNvSpPr txBox="1"/>
          <p:nvPr/>
        </p:nvSpPr>
        <p:spPr>
          <a:xfrm>
            <a:off x="6262255" y="1080655"/>
            <a:ext cx="5552100" cy="5560200"/>
          </a:xfrm>
          <a:prstGeom prst="rect">
            <a:avLst/>
          </a:prstGeom>
          <a:noFill/>
          <a:ln w="9525" cap="flat" cmpd="sng">
            <a:solidFill>
              <a:srgbClr val="336699"/>
            </a:solidFill>
            <a:prstDash val="dot"/>
            <a:round/>
            <a:headEnd type="none" w="sm" len="sm"/>
            <a:tailEnd type="none" w="sm" len="sm"/>
          </a:ln>
        </p:spPr>
        <p:txBody>
          <a:bodyPr spcFirstLastPara="1" wrap="square" lIns="91425" tIns="45700" rIns="91425" bIns="45700" anchor="t" anchorCtr="0">
            <a:normAutofit/>
          </a:bodyPr>
          <a:lstStyle/>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Descriptif de l’action: </a:t>
            </a:r>
            <a:r>
              <a:rPr lang="fr-FR" sz="1800" b="1" i="0" u="none" strike="noStrike" cap="none">
                <a:solidFill>
                  <a:srgbClr val="002060"/>
                </a:solidFill>
                <a:latin typeface="Quattrocento Sans"/>
                <a:ea typeface="Quattrocento Sans"/>
                <a:cs typeface="Quattrocento Sans"/>
                <a:sym typeface="Quattrocento Sans"/>
              </a:rPr>
              <a:t>Formation de 2 jours </a:t>
            </a:r>
            <a:endParaRPr sz="1400" b="1" i="0" u="none" strike="noStrike" cap="none">
              <a:solidFill>
                <a:srgbClr val="000000"/>
              </a:solidFil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Outils utilisés (le cas échéant):  </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Partenaires mobilisés : Association Lire à voix haute Normandie </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Retour d’expérience (le cas échéant): </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16"/>
        <p:cNvGrpSpPr/>
        <p:nvPr/>
      </p:nvGrpSpPr>
      <p:grpSpPr>
        <a:xfrm>
          <a:off x="0" y="0"/>
          <a:ext cx="0" cy="0"/>
          <a:chOff x="0" y="0"/>
          <a:chExt cx="0" cy="0"/>
        </a:xfrm>
      </p:grpSpPr>
      <p:sp>
        <p:nvSpPr>
          <p:cNvPr id="317" name="Google Shape;317;g38cc65e7a2c_1_64"/>
          <p:cNvSpPr/>
          <p:nvPr/>
        </p:nvSpPr>
        <p:spPr>
          <a:xfrm>
            <a:off x="0" y="314607"/>
            <a:ext cx="12192000" cy="765900"/>
          </a:xfrm>
          <a:prstGeom prst="rect">
            <a:avLst/>
          </a:prstGeom>
          <a:solidFill>
            <a:srgbClr val="D4ED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fr-FR" sz="2800" b="0" i="0" u="none" strike="noStrike" cap="none">
                <a:solidFill>
                  <a:srgbClr val="336699"/>
                </a:solidFill>
                <a:latin typeface="Quattrocento Sans"/>
                <a:ea typeface="Quattrocento Sans"/>
                <a:cs typeface="Quattrocento Sans"/>
                <a:sym typeface="Quattrocento Sans"/>
              </a:rPr>
              <a:t>Titre de l’action: Sur les pas d’un champion </a:t>
            </a:r>
            <a:endParaRPr sz="1400" b="0" i="0" u="none" strike="noStrike" cap="none">
              <a:solidFill>
                <a:srgbClr val="000000"/>
              </a:solidFill>
              <a:latin typeface="Arial"/>
              <a:ea typeface="Arial"/>
              <a:cs typeface="Arial"/>
              <a:sym typeface="Arial"/>
            </a:endParaRPr>
          </a:p>
        </p:txBody>
      </p:sp>
      <p:sp>
        <p:nvSpPr>
          <p:cNvPr id="318" name="Google Shape;318;g38cc65e7a2c_1_64"/>
          <p:cNvSpPr txBox="1"/>
          <p:nvPr/>
        </p:nvSpPr>
        <p:spPr>
          <a:xfrm>
            <a:off x="377758" y="1080655"/>
            <a:ext cx="5552100" cy="5560200"/>
          </a:xfrm>
          <a:prstGeom prst="rect">
            <a:avLst/>
          </a:prstGeom>
          <a:noFill/>
          <a:ln w="9525" cap="flat" cmpd="sng">
            <a:solidFill>
              <a:srgbClr val="336699"/>
            </a:solidFill>
            <a:prstDash val="dot"/>
            <a:round/>
            <a:headEnd type="none" w="sm" len="sm"/>
            <a:tailEnd type="none" w="sm" len="sm"/>
          </a:ln>
        </p:spPr>
        <p:txBody>
          <a:bodyPr spcFirstLastPara="1" wrap="square" lIns="91425" tIns="45700" rIns="91425" bIns="45700" anchor="t" anchorCtr="0">
            <a:normAutofit fontScale="92500" lnSpcReduction="10000"/>
          </a:bodyPr>
          <a:lstStyle/>
          <a:p>
            <a:pPr marL="0" marR="0" lvl="0" indent="0" algn="l" rtl="0">
              <a:lnSpc>
                <a:spcPct val="150000"/>
              </a:lnSpc>
              <a:spcBef>
                <a:spcPts val="0"/>
              </a:spcBef>
              <a:spcAft>
                <a:spcPts val="0"/>
              </a:spcAft>
              <a:buClr>
                <a:schemeClr val="dk1"/>
              </a:buClr>
              <a:buSzPct val="182333"/>
              <a:buFont typeface="Play"/>
              <a:buNone/>
            </a:pPr>
            <a:r>
              <a:rPr lang="fr-FR" sz="1800" b="0" i="0" u="none" strike="noStrike" cap="none">
                <a:solidFill>
                  <a:srgbClr val="002060"/>
                </a:solidFill>
                <a:latin typeface="Quattrocento Sans"/>
                <a:ea typeface="Quattrocento Sans"/>
                <a:cs typeface="Quattrocento Sans"/>
                <a:sym typeface="Quattrocento Sans"/>
              </a:rPr>
              <a:t>Porteur du projet : </a:t>
            </a:r>
            <a:r>
              <a:rPr lang="fr-FR" sz="1800" b="1" i="0" u="none" strike="noStrike" cap="none">
                <a:solidFill>
                  <a:srgbClr val="002060"/>
                </a:solidFill>
                <a:highlight>
                  <a:srgbClr val="FFF2CC"/>
                </a:highlight>
                <a:latin typeface="Quattrocento Sans"/>
                <a:ea typeface="Quattrocento Sans"/>
                <a:cs typeface="Quattrocento Sans"/>
                <a:sym typeface="Quattrocento Sans"/>
              </a:rPr>
              <a:t>Médiathèque d’Elbeuf</a:t>
            </a:r>
            <a:r>
              <a:rPr lang="fr-FR" sz="1800" b="1" i="0" u="none" strike="noStrike" cap="none">
                <a:solidFill>
                  <a:srgbClr val="002060"/>
                </a:solidFill>
                <a:latin typeface="Quattrocento Sans"/>
                <a:ea typeface="Quattrocento Sans"/>
                <a:cs typeface="Quattrocento Sans"/>
                <a:sym typeface="Quattrocento Sans"/>
              </a:rPr>
              <a:t> </a:t>
            </a:r>
            <a:endParaRPr sz="1800" b="1"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chemeClr val="dk1"/>
              </a:buClr>
              <a:buSzPct val="182333"/>
              <a:buFont typeface="Play"/>
              <a:buNone/>
            </a:pPr>
            <a:r>
              <a:rPr lang="fr-FR" sz="1800" b="0" i="0" u="none" strike="noStrike" cap="none">
                <a:solidFill>
                  <a:srgbClr val="002060"/>
                </a:solidFill>
                <a:latin typeface="Quattrocento Sans"/>
                <a:ea typeface="Quattrocento Sans"/>
                <a:cs typeface="Quattrocento Sans"/>
                <a:sym typeface="Quattrocento Sans"/>
              </a:rPr>
              <a:t>Territoire concerné : Elbeuf </a:t>
            </a:r>
            <a:endParaRPr sz="1400" b="0" i="0" u="none" strike="noStrike" cap="none">
              <a:solidFill>
                <a:schemeClr val="dk1"/>
              </a:solidFill>
              <a:latin typeface="Arial"/>
              <a:ea typeface="Arial"/>
              <a:cs typeface="Arial"/>
              <a:sym typeface="Arial"/>
            </a:endParaRPr>
          </a:p>
          <a:p>
            <a:pPr marL="0" marR="0" lvl="0" indent="0" algn="l" rtl="0">
              <a:lnSpc>
                <a:spcPct val="150000"/>
              </a:lnSpc>
              <a:spcBef>
                <a:spcPts val="0"/>
              </a:spcBef>
              <a:spcAft>
                <a:spcPts val="0"/>
              </a:spcAft>
              <a:buClr>
                <a:srgbClr val="000000"/>
              </a:buClr>
              <a:buSzPct val="182333"/>
              <a:buFont typeface="Play"/>
              <a:buNone/>
            </a:pPr>
            <a:r>
              <a:rPr lang="fr-FR" sz="1800" b="0" i="0" u="none" strike="noStrike" cap="none">
                <a:solidFill>
                  <a:srgbClr val="002060"/>
                </a:solidFill>
                <a:latin typeface="Quattrocento Sans"/>
                <a:ea typeface="Quattrocento Sans"/>
                <a:cs typeface="Quattrocento Sans"/>
                <a:sym typeface="Quattrocento Sans"/>
              </a:rPr>
              <a:t>Public cible de l’action: tout public (professionnels, grand public, personnes en situation d’illettrisme)</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ct val="182333"/>
              <a:buFont typeface="Play"/>
              <a:buNone/>
            </a:pPr>
            <a:r>
              <a:rPr lang="fr-FR" sz="1800" b="0" i="0" u="none" strike="noStrike" cap="none">
                <a:solidFill>
                  <a:srgbClr val="002060"/>
                </a:solidFill>
                <a:latin typeface="Quattrocento Sans"/>
                <a:ea typeface="Quattrocento Sans"/>
                <a:cs typeface="Quattrocento Sans"/>
                <a:sym typeface="Quattrocento Sans"/>
              </a:rPr>
              <a:t>Problématique identifiée: </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ct val="182333"/>
              <a:buFont typeface="Play"/>
              <a:buNone/>
            </a:pPr>
            <a:r>
              <a:rPr lang="fr-FR" sz="1800" b="0" i="0" u="none" strike="noStrike" cap="none">
                <a:solidFill>
                  <a:srgbClr val="002060"/>
                </a:solidFill>
                <a:latin typeface="Quattrocento Sans"/>
                <a:ea typeface="Quattrocento Sans"/>
                <a:cs typeface="Quattrocento Sans"/>
                <a:sym typeface="Quattrocento Sans"/>
              </a:rPr>
              <a:t>Objectif(s) de l’action: </a:t>
            </a:r>
            <a:endParaRPr/>
          </a:p>
          <a:p>
            <a:pPr marL="0" marR="0" lvl="0" indent="0" algn="l" rtl="0">
              <a:lnSpc>
                <a:spcPct val="150000"/>
              </a:lnSpc>
              <a:spcBef>
                <a:spcPts val="0"/>
              </a:spcBef>
              <a:spcAft>
                <a:spcPts val="0"/>
              </a:spcAft>
              <a:buClr>
                <a:srgbClr val="000000"/>
              </a:buClr>
              <a:buSzPct val="182333"/>
              <a:buFont typeface="Play"/>
              <a:buNone/>
            </a:pPr>
            <a:r>
              <a:rPr lang="fr-FR" sz="1800" b="1" i="0" u="none" strike="noStrike" cap="none">
                <a:solidFill>
                  <a:srgbClr val="002060"/>
                </a:solidFill>
                <a:latin typeface="Quattrocento Sans"/>
                <a:ea typeface="Quattrocento Sans"/>
                <a:cs typeface="Quattrocento Sans"/>
                <a:sym typeface="Quattrocento Sans"/>
              </a:rPr>
              <a:t>Sensibiliser le tout public à la question de l’illettrisme. </a:t>
            </a:r>
            <a:endParaRPr b="1"/>
          </a:p>
          <a:p>
            <a:pPr marL="0" marR="0" lvl="0" indent="0" algn="l" rtl="0">
              <a:lnSpc>
                <a:spcPct val="150000"/>
              </a:lnSpc>
              <a:spcBef>
                <a:spcPts val="0"/>
              </a:spcBef>
              <a:spcAft>
                <a:spcPts val="0"/>
              </a:spcAft>
              <a:buClr>
                <a:srgbClr val="000000"/>
              </a:buClr>
              <a:buSzPct val="182333"/>
              <a:buFont typeface="Play"/>
              <a:buNone/>
            </a:pPr>
            <a:r>
              <a:rPr lang="fr-FR" sz="1800" b="1" i="0" u="none" strike="noStrike" cap="none">
                <a:solidFill>
                  <a:srgbClr val="002060"/>
                </a:solidFill>
                <a:latin typeface="Quattrocento Sans"/>
                <a:ea typeface="Quattrocento Sans"/>
                <a:cs typeface="Quattrocento Sans"/>
                <a:sym typeface="Quattrocento Sans"/>
              </a:rPr>
              <a:t>Donner des outils aux professionnels pour orienter les personnes en situation d’illettrisme. </a:t>
            </a:r>
            <a:endParaRPr b="1"/>
          </a:p>
          <a:p>
            <a:pPr marL="0" marR="0" lvl="0" indent="0" algn="l" rtl="0">
              <a:lnSpc>
                <a:spcPct val="150000"/>
              </a:lnSpc>
              <a:spcBef>
                <a:spcPts val="0"/>
              </a:spcBef>
              <a:spcAft>
                <a:spcPts val="0"/>
              </a:spcAft>
              <a:buClr>
                <a:srgbClr val="000000"/>
              </a:buClr>
              <a:buSzPct val="182333"/>
              <a:buFont typeface="Play"/>
              <a:buNone/>
            </a:pPr>
            <a:r>
              <a:rPr lang="fr-FR" sz="1800" b="1" i="0" u="none" strike="noStrike" cap="none">
                <a:solidFill>
                  <a:srgbClr val="002060"/>
                </a:solidFill>
                <a:latin typeface="Quattrocento Sans"/>
                <a:ea typeface="Quattrocento Sans"/>
                <a:cs typeface="Quattrocento Sans"/>
                <a:sym typeface="Quattrocento Sans"/>
              </a:rPr>
              <a:t>Aborder les « savoirs lire, écrire et compter » sous un jour ludique. </a:t>
            </a:r>
            <a:endParaRPr b="1"/>
          </a:p>
          <a:p>
            <a:pPr marL="0" marR="0" lvl="0" indent="0" algn="l" rtl="0">
              <a:lnSpc>
                <a:spcPct val="150000"/>
              </a:lnSpc>
              <a:spcBef>
                <a:spcPts val="0"/>
              </a:spcBef>
              <a:spcAft>
                <a:spcPts val="0"/>
              </a:spcAft>
              <a:buClr>
                <a:srgbClr val="000000"/>
              </a:buClr>
              <a:buSzPct val="182333"/>
              <a:buFont typeface="Play"/>
              <a:buNone/>
            </a:pPr>
            <a:r>
              <a:rPr lang="fr-FR" sz="1800" b="1" i="0" u="none" strike="noStrike" cap="none">
                <a:solidFill>
                  <a:srgbClr val="002060"/>
                </a:solidFill>
                <a:latin typeface="Quattrocento Sans"/>
                <a:ea typeface="Quattrocento Sans"/>
                <a:cs typeface="Quattrocento Sans"/>
                <a:sym typeface="Quattrocento Sans"/>
              </a:rPr>
              <a:t>Donner la parole aux personnes en situation d’illettrisme. </a:t>
            </a:r>
            <a:endParaRPr b="1"/>
          </a:p>
          <a:p>
            <a:pPr marL="0" marR="0" lvl="0" indent="0" algn="l" rtl="0">
              <a:lnSpc>
                <a:spcPct val="150000"/>
              </a:lnSpc>
              <a:spcBef>
                <a:spcPts val="0"/>
              </a:spcBef>
              <a:spcAft>
                <a:spcPts val="0"/>
              </a:spcAft>
              <a:buClr>
                <a:srgbClr val="000000"/>
              </a:buClr>
              <a:buSzPct val="234428"/>
              <a:buFont typeface="Play"/>
              <a:buNone/>
            </a:pP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ct val="182333"/>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ct val="182333"/>
              <a:buFont typeface="Play"/>
              <a:buNone/>
            </a:pPr>
            <a:endParaRPr sz="1800" b="0" i="0" u="none" strike="noStrike" cap="none">
              <a:solidFill>
                <a:srgbClr val="002060"/>
              </a:solidFill>
              <a:latin typeface="Quattrocento Sans"/>
              <a:ea typeface="Quattrocento Sans"/>
              <a:cs typeface="Quattrocento Sans"/>
              <a:sym typeface="Quattrocento Sans"/>
            </a:endParaRPr>
          </a:p>
        </p:txBody>
      </p:sp>
      <p:sp>
        <p:nvSpPr>
          <p:cNvPr id="319" name="Google Shape;319;g38cc65e7a2c_1_64"/>
          <p:cNvSpPr txBox="1"/>
          <p:nvPr/>
        </p:nvSpPr>
        <p:spPr>
          <a:xfrm>
            <a:off x="6262255" y="1080655"/>
            <a:ext cx="5552100" cy="5560200"/>
          </a:xfrm>
          <a:prstGeom prst="rect">
            <a:avLst/>
          </a:prstGeom>
          <a:noFill/>
          <a:ln w="9525" cap="flat" cmpd="sng">
            <a:solidFill>
              <a:srgbClr val="336699"/>
            </a:solidFill>
            <a:prstDash val="dot"/>
            <a:round/>
            <a:headEnd type="none" w="sm" len="sm"/>
            <a:tailEnd type="none" w="sm" len="sm"/>
          </a:ln>
        </p:spPr>
        <p:txBody>
          <a:bodyPr spcFirstLastPara="1" wrap="square" lIns="91425" tIns="45700" rIns="91425" bIns="45700" anchor="t" anchorCtr="0">
            <a:normAutofit lnSpcReduction="10000"/>
          </a:bodyPr>
          <a:lstStyle/>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Descriptif de l’action: </a:t>
            </a:r>
            <a:r>
              <a:rPr lang="fr-FR" sz="1800" b="1" i="0" u="none" strike="noStrike" cap="none">
                <a:solidFill>
                  <a:srgbClr val="002060"/>
                </a:solidFill>
                <a:latin typeface="Quattrocento Sans"/>
                <a:ea typeface="Quattrocento Sans"/>
                <a:cs typeface="Quattrocento Sans"/>
                <a:sym typeface="Quattrocento Sans"/>
              </a:rPr>
              <a:t>création de jeux autour des lettres et des chiffres par les stagiaires d’Education et formation ; animation de stands d’information par l’ANLCI et les organismes de formation ; projection du film « Champion » de Mona Achache suivie d’un débat. </a:t>
            </a:r>
            <a:endParaRPr sz="1400" b="1" i="0" u="none" strike="noStrike" cap="none">
              <a:solidFill>
                <a:srgbClr val="000000"/>
              </a:solidFil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Outils utilisés (le cas échéant):  </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Partenaires mobilisés : Education et formation, Greta, ANLCI, France travail, Initia formation </a:t>
            </a:r>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Retour d’expérience (le cas échéant): </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Google Shape;325;g38cc65e7a2c_1_85"/>
          <p:cNvSpPr/>
          <p:nvPr/>
        </p:nvSpPr>
        <p:spPr>
          <a:xfrm>
            <a:off x="0" y="314607"/>
            <a:ext cx="12192000" cy="765900"/>
          </a:xfrm>
          <a:prstGeom prst="rect">
            <a:avLst/>
          </a:prstGeom>
          <a:solidFill>
            <a:srgbClr val="D4ED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fr-FR" sz="2800" b="0" i="0" u="none" strike="noStrike" cap="none">
                <a:solidFill>
                  <a:srgbClr val="336699"/>
                </a:solidFill>
                <a:latin typeface="Quattrocento Sans"/>
                <a:ea typeface="Quattrocento Sans"/>
                <a:cs typeface="Quattrocento Sans"/>
                <a:sym typeface="Quattrocento Sans"/>
              </a:rPr>
              <a:t>Titre de l’action: Ateliers de lecture à voix haute </a:t>
            </a:r>
            <a:endParaRPr sz="1400" b="0" i="0" u="none" strike="noStrike" cap="none">
              <a:solidFill>
                <a:srgbClr val="000000"/>
              </a:solidFill>
              <a:latin typeface="Arial"/>
              <a:ea typeface="Arial"/>
              <a:cs typeface="Arial"/>
              <a:sym typeface="Arial"/>
            </a:endParaRPr>
          </a:p>
        </p:txBody>
      </p:sp>
      <p:sp>
        <p:nvSpPr>
          <p:cNvPr id="326" name="Google Shape;326;g38cc65e7a2c_1_85"/>
          <p:cNvSpPr txBox="1"/>
          <p:nvPr/>
        </p:nvSpPr>
        <p:spPr>
          <a:xfrm>
            <a:off x="377758" y="1080655"/>
            <a:ext cx="5552100" cy="5560200"/>
          </a:xfrm>
          <a:prstGeom prst="rect">
            <a:avLst/>
          </a:prstGeom>
          <a:noFill/>
          <a:ln w="9525" cap="flat" cmpd="sng">
            <a:solidFill>
              <a:srgbClr val="336699"/>
            </a:solidFill>
            <a:prstDash val="dot"/>
            <a:round/>
            <a:headEnd type="none" w="sm" len="sm"/>
            <a:tailEnd type="none" w="sm" len="sm"/>
          </a:ln>
        </p:spPr>
        <p:txBody>
          <a:bodyPr spcFirstLastPara="1" wrap="square" lIns="91425" tIns="45700" rIns="91425" bIns="45700" anchor="t" anchorCtr="0">
            <a:normAutofit/>
          </a:bodyPr>
          <a:lstStyle/>
          <a:p>
            <a:pPr marL="0" marR="0" lvl="0" indent="0" algn="l" rtl="0">
              <a:lnSpc>
                <a:spcPct val="150000"/>
              </a:lnSpc>
              <a:spcBef>
                <a:spcPts val="0"/>
              </a:spcBef>
              <a:spcAft>
                <a:spcPts val="0"/>
              </a:spcAft>
              <a:buClr>
                <a:schemeClr val="dk1"/>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Porteur du projet : </a:t>
            </a:r>
            <a:r>
              <a:rPr lang="fr-FR" sz="1800" b="0" i="0" u="none" strike="noStrike" cap="none">
                <a:solidFill>
                  <a:srgbClr val="002060"/>
                </a:solidFill>
                <a:highlight>
                  <a:srgbClr val="FFF2CC"/>
                </a:highlight>
                <a:latin typeface="Quattrocento Sans"/>
                <a:ea typeface="Quattrocento Sans"/>
                <a:cs typeface="Quattrocento Sans"/>
                <a:sym typeface="Quattrocento Sans"/>
              </a:rPr>
              <a:t>Médiathèque d’Elbeuf</a:t>
            </a:r>
            <a:r>
              <a:rPr lang="fr-FR" sz="1800" b="0" i="0" u="none" strike="noStrike" cap="none">
                <a:solidFill>
                  <a:srgbClr val="002060"/>
                </a:solidFill>
                <a:highlight>
                  <a:srgbClr val="FF9900"/>
                </a:highlight>
                <a:latin typeface="Quattrocento Sans"/>
                <a:ea typeface="Quattrocento Sans"/>
                <a:cs typeface="Quattrocento Sans"/>
                <a:sym typeface="Quattrocento Sans"/>
              </a:rPr>
              <a:t> </a:t>
            </a:r>
            <a:endParaRPr sz="1800" b="0" i="0" u="none" strike="noStrike" cap="none">
              <a:solidFill>
                <a:srgbClr val="002060"/>
              </a:solidFill>
              <a:highlight>
                <a:srgbClr val="FF9900"/>
              </a:highlight>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chemeClr val="dk1"/>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Territoire concerné : Elbeuf </a:t>
            </a:r>
            <a:endParaRPr sz="1400" b="0" i="0" u="none" strike="noStrike" cap="none">
              <a:solidFill>
                <a:schemeClr val="dk1"/>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Public cible de l’action: Stagiaires « Savoirs essentiels » d’Education et formation </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Problématique identifiée: </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Objectif(s) de l’action: </a:t>
            </a:r>
            <a:endParaRPr/>
          </a:p>
          <a:p>
            <a:pPr marL="0" marR="0" lvl="0" indent="0" algn="l" rtl="0">
              <a:lnSpc>
                <a:spcPct val="150000"/>
              </a:lnSpc>
              <a:spcBef>
                <a:spcPts val="0"/>
              </a:spcBef>
              <a:spcAft>
                <a:spcPts val="0"/>
              </a:spcAft>
              <a:buClr>
                <a:srgbClr val="000000"/>
              </a:buClr>
              <a:buSzPts val="3282"/>
              <a:buFont typeface="Play"/>
              <a:buNone/>
            </a:pPr>
            <a:r>
              <a:rPr lang="fr-FR" sz="1800" b="1" i="0" u="none" strike="noStrike" cap="none">
                <a:solidFill>
                  <a:srgbClr val="002060"/>
                </a:solidFill>
                <a:latin typeface="Quattrocento Sans"/>
                <a:ea typeface="Quattrocento Sans"/>
                <a:cs typeface="Quattrocento Sans"/>
                <a:sym typeface="Quattrocento Sans"/>
              </a:rPr>
              <a:t>(Re)donner le goût de lire et s’initier à la lecture à voix haute. </a:t>
            </a:r>
            <a:endParaRPr b="1"/>
          </a:p>
          <a:p>
            <a:pPr marL="0" marR="0" lvl="0" indent="0" algn="l" rtl="0">
              <a:lnSpc>
                <a:spcPct val="150000"/>
              </a:lnSpc>
              <a:spcBef>
                <a:spcPts val="0"/>
              </a:spcBef>
              <a:spcAft>
                <a:spcPts val="0"/>
              </a:spcAft>
              <a:buClr>
                <a:srgbClr val="000000"/>
              </a:buClr>
              <a:buSzPts val="3282"/>
              <a:buFont typeface="Play"/>
              <a:buNone/>
            </a:pPr>
            <a:r>
              <a:rPr lang="fr-FR" sz="1800" b="1" i="0" u="none" strike="noStrike" cap="none">
                <a:solidFill>
                  <a:srgbClr val="002060"/>
                </a:solidFill>
                <a:latin typeface="Quattrocento Sans"/>
                <a:ea typeface="Quattrocento Sans"/>
                <a:cs typeface="Quattrocento Sans"/>
                <a:sym typeface="Quattrocento Sans"/>
              </a:rPr>
              <a:t>Travailler sur la confiance en soi. </a:t>
            </a:r>
            <a:endParaRPr b="1"/>
          </a:p>
          <a:p>
            <a:pPr marL="0" marR="0" lvl="0" indent="0" algn="l" rtl="0">
              <a:lnSpc>
                <a:spcPct val="150000"/>
              </a:lnSpc>
              <a:spcBef>
                <a:spcPts val="0"/>
              </a:spcBef>
              <a:spcAft>
                <a:spcPts val="0"/>
              </a:spcAft>
              <a:buClr>
                <a:srgbClr val="000000"/>
              </a:buClr>
              <a:buSzPts val="3282"/>
              <a:buFont typeface="Play"/>
              <a:buNone/>
            </a:pPr>
            <a:r>
              <a:rPr lang="fr-FR" sz="1800" b="1" i="0" u="none" strike="noStrike" cap="none">
                <a:solidFill>
                  <a:srgbClr val="002060"/>
                </a:solidFill>
                <a:latin typeface="Quattrocento Sans"/>
                <a:ea typeface="Quattrocento Sans"/>
                <a:cs typeface="Quattrocento Sans"/>
                <a:sym typeface="Quattrocento Sans"/>
              </a:rPr>
              <a:t>Valoriser les parcours individuels. </a:t>
            </a:r>
            <a:endParaRPr sz="1400" b="1" i="0" u="none" strike="noStrike" cap="none">
              <a:solidFill>
                <a:srgbClr val="000000"/>
              </a:solidFill>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p:txBody>
      </p:sp>
      <p:sp>
        <p:nvSpPr>
          <p:cNvPr id="327" name="Google Shape;327;g38cc65e7a2c_1_85"/>
          <p:cNvSpPr txBox="1"/>
          <p:nvPr/>
        </p:nvSpPr>
        <p:spPr>
          <a:xfrm>
            <a:off x="6262255" y="1080655"/>
            <a:ext cx="5552100" cy="5560200"/>
          </a:xfrm>
          <a:prstGeom prst="rect">
            <a:avLst/>
          </a:prstGeom>
          <a:noFill/>
          <a:ln w="9525" cap="flat" cmpd="sng">
            <a:solidFill>
              <a:srgbClr val="336699"/>
            </a:solidFill>
            <a:prstDash val="dot"/>
            <a:round/>
            <a:headEnd type="none" w="sm" len="sm"/>
            <a:tailEnd type="none" w="sm" len="sm"/>
          </a:ln>
        </p:spPr>
        <p:txBody>
          <a:bodyPr spcFirstLastPara="1" wrap="square" lIns="91425" tIns="45700" rIns="91425" bIns="45700" anchor="t" anchorCtr="0">
            <a:normAutofit lnSpcReduction="10000"/>
          </a:bodyPr>
          <a:lstStyle/>
          <a:p>
            <a:pPr marL="0" marR="0" lvl="0" indent="0" algn="l" rtl="0">
              <a:lnSpc>
                <a:spcPct val="150000"/>
              </a:lnSpc>
              <a:spcBef>
                <a:spcPts val="0"/>
              </a:spcBef>
              <a:spcAft>
                <a:spcPts val="0"/>
              </a:spcAft>
              <a:buNone/>
            </a:pPr>
            <a:r>
              <a:rPr lang="fr-FR" sz="1800" b="0" i="0" u="none" strike="noStrike" cap="none">
                <a:solidFill>
                  <a:srgbClr val="002060"/>
                </a:solidFill>
                <a:latin typeface="Quattrocento Sans"/>
                <a:ea typeface="Quattrocento Sans"/>
                <a:cs typeface="Quattrocento Sans"/>
                <a:sym typeface="Quattrocento Sans"/>
              </a:rPr>
              <a:t>Descriptif de l’action:</a:t>
            </a:r>
            <a:r>
              <a:rPr lang="fr-FR" sz="1800" b="1" i="0" u="none" strike="noStrike" cap="none">
                <a:solidFill>
                  <a:srgbClr val="002060"/>
                </a:solidFill>
                <a:latin typeface="Quattrocento Sans"/>
                <a:ea typeface="Quattrocento Sans"/>
                <a:cs typeface="Quattrocento Sans"/>
                <a:sym typeface="Quattrocento Sans"/>
              </a:rPr>
              <a:t> Encadrés par deux bibliothécaires, les stagiaires choisissent des textes et s’entraînent à les lire à voix haute sur plusieurs séances. Les textes sont restitués lors de lectures en public à la médiathèque. Certains textes sont lus à deux voix : dans la langue maternelle du stagiaire et en français. </a:t>
            </a:r>
            <a:endParaRPr b="1"/>
          </a:p>
          <a:p>
            <a:pPr marL="0" marR="0" lvl="0" indent="0" algn="l" rtl="0">
              <a:lnSpc>
                <a:spcPct val="150000"/>
              </a:lnSpc>
              <a:spcBef>
                <a:spcPts val="0"/>
              </a:spcBef>
              <a:spcAft>
                <a:spcPts val="0"/>
              </a:spcAft>
              <a:buNone/>
            </a:pPr>
            <a:r>
              <a:rPr lang="fr-FR" sz="1800" b="0" i="0" u="none" strike="noStrike" cap="none">
                <a:solidFill>
                  <a:srgbClr val="002060"/>
                </a:solidFill>
                <a:latin typeface="Quattrocento Sans"/>
                <a:ea typeface="Quattrocento Sans"/>
                <a:cs typeface="Quattrocento Sans"/>
                <a:sym typeface="Quattrocento Sans"/>
              </a:rPr>
              <a:t>Outils utilisés (le cas échéant):  </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Partenaires mobilisés : Education et formation</a:t>
            </a:r>
            <a:endParaRPr/>
          </a:p>
          <a:p>
            <a:pPr marL="0" marR="0" lvl="0" indent="0" algn="l" rtl="0">
              <a:lnSpc>
                <a:spcPct val="150000"/>
              </a:lnSpc>
              <a:spcBef>
                <a:spcPts val="0"/>
              </a:spcBef>
              <a:spcAft>
                <a:spcPts val="0"/>
              </a:spcAft>
              <a:buClr>
                <a:srgbClr val="000000"/>
              </a:buClr>
              <a:buSzPts val="3282"/>
              <a:buFont typeface="Play"/>
              <a:buNone/>
            </a:pPr>
            <a:r>
              <a:rPr lang="fr-FR" sz="1800" b="0" i="0" u="none" strike="noStrike" cap="none">
                <a:solidFill>
                  <a:srgbClr val="002060"/>
                </a:solidFill>
                <a:latin typeface="Quattrocento Sans"/>
                <a:ea typeface="Quattrocento Sans"/>
                <a:cs typeface="Quattrocento Sans"/>
                <a:sym typeface="Quattrocento Sans"/>
              </a:rPr>
              <a:t>Retour d’expérience (le cas échéant): </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32"/>
        <p:cNvGrpSpPr/>
        <p:nvPr/>
      </p:nvGrpSpPr>
      <p:grpSpPr>
        <a:xfrm>
          <a:off x="0" y="0"/>
          <a:ext cx="0" cy="0"/>
          <a:chOff x="0" y="0"/>
          <a:chExt cx="0" cy="0"/>
        </a:xfrm>
      </p:grpSpPr>
      <p:sp>
        <p:nvSpPr>
          <p:cNvPr id="333" name="Google Shape;333;g38cc65e7a2c_0_163"/>
          <p:cNvSpPr/>
          <p:nvPr/>
        </p:nvSpPr>
        <p:spPr>
          <a:xfrm>
            <a:off x="0" y="314607"/>
            <a:ext cx="12192000" cy="765900"/>
          </a:xfrm>
          <a:prstGeom prst="rect">
            <a:avLst/>
          </a:prstGeom>
          <a:solidFill>
            <a:srgbClr val="D4ED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fr-FR" sz="2800" b="0" i="0" u="none" strike="noStrike" cap="none">
                <a:solidFill>
                  <a:srgbClr val="336699"/>
                </a:solidFill>
                <a:latin typeface="Quattrocento Sans"/>
                <a:ea typeface="Quattrocento Sans"/>
                <a:cs typeface="Quattrocento Sans"/>
                <a:sym typeface="Quattrocento Sans"/>
              </a:rPr>
              <a:t>Titre de l’action: </a:t>
            </a:r>
            <a:endParaRPr sz="1400" b="0" i="0" u="none" strike="noStrike" cap="none">
              <a:solidFill>
                <a:srgbClr val="000000"/>
              </a:solidFill>
              <a:latin typeface="Arial"/>
              <a:ea typeface="Arial"/>
              <a:cs typeface="Arial"/>
              <a:sym typeface="Arial"/>
            </a:endParaRPr>
          </a:p>
        </p:txBody>
      </p:sp>
      <p:sp>
        <p:nvSpPr>
          <p:cNvPr id="334" name="Google Shape;334;g38cc65e7a2c_0_163"/>
          <p:cNvSpPr txBox="1"/>
          <p:nvPr/>
        </p:nvSpPr>
        <p:spPr>
          <a:xfrm>
            <a:off x="208950" y="1327876"/>
            <a:ext cx="5552100" cy="4494600"/>
          </a:xfrm>
          <a:prstGeom prst="rect">
            <a:avLst/>
          </a:prstGeom>
          <a:noFill/>
          <a:ln w="9525" cap="flat" cmpd="sng">
            <a:solidFill>
              <a:srgbClr val="336699"/>
            </a:solidFill>
            <a:prstDash val="dot"/>
            <a:round/>
            <a:headEnd type="none" w="sm" len="sm"/>
            <a:tailEnd type="none" w="sm" len="sm"/>
          </a:ln>
        </p:spPr>
        <p:txBody>
          <a:bodyPr spcFirstLastPara="1" wrap="square" lIns="91425" tIns="45700" rIns="91425" bIns="45700" anchor="t" anchorCtr="0">
            <a:normAutofit/>
          </a:bodyPr>
          <a:lstStyle/>
          <a:p>
            <a:pPr marL="0" lvl="0" indent="0" algn="l" rtl="0">
              <a:lnSpc>
                <a:spcPct val="150000"/>
              </a:lnSpc>
              <a:spcBef>
                <a:spcPts val="0"/>
              </a:spcBef>
              <a:spcAft>
                <a:spcPts val="0"/>
              </a:spcAft>
              <a:buClr>
                <a:schemeClr val="dk1"/>
              </a:buClr>
              <a:buSzPts val="1100"/>
              <a:buFont typeface="Arial"/>
              <a:buNone/>
            </a:pPr>
            <a:r>
              <a:rPr lang="fr-FR" sz="1800">
                <a:solidFill>
                  <a:srgbClr val="002060"/>
                </a:solidFill>
                <a:latin typeface="Quattrocento Sans"/>
                <a:ea typeface="Quattrocento Sans"/>
                <a:cs typeface="Quattrocento Sans"/>
                <a:sym typeface="Quattrocento Sans"/>
              </a:rPr>
              <a:t>Porteur du projet : </a:t>
            </a:r>
            <a:r>
              <a:rPr lang="fr-FR" sz="1800" b="1">
                <a:solidFill>
                  <a:srgbClr val="002060"/>
                </a:solidFill>
                <a:highlight>
                  <a:srgbClr val="FFCC66"/>
                </a:highlight>
                <a:latin typeface="Quattrocento Sans"/>
                <a:ea typeface="Quattrocento Sans"/>
                <a:cs typeface="Quattrocento Sans"/>
                <a:sym typeface="Quattrocento Sans"/>
              </a:rPr>
              <a:t>Passerelles Vers l’Emploi</a:t>
            </a:r>
            <a:endParaRPr sz="1800" b="1">
              <a:solidFill>
                <a:srgbClr val="002060"/>
              </a:solidFill>
              <a:highlight>
                <a:srgbClr val="FFCC66"/>
              </a:highlight>
              <a:latin typeface="Quattrocento Sans"/>
              <a:ea typeface="Quattrocento Sans"/>
              <a:cs typeface="Quattrocento Sans"/>
              <a:sym typeface="Quattrocento Sans"/>
            </a:endParaRPr>
          </a:p>
          <a:p>
            <a:pPr marL="0" lvl="0" indent="0" algn="l" rtl="0">
              <a:lnSpc>
                <a:spcPct val="150000"/>
              </a:lnSpc>
              <a:spcBef>
                <a:spcPts val="0"/>
              </a:spcBef>
              <a:spcAft>
                <a:spcPts val="0"/>
              </a:spcAft>
              <a:buClr>
                <a:schemeClr val="dk1"/>
              </a:buClr>
              <a:buSzPts val="1100"/>
              <a:buFont typeface="Arial"/>
              <a:buNone/>
            </a:pPr>
            <a:r>
              <a:rPr lang="fr-FR" sz="1800">
                <a:solidFill>
                  <a:srgbClr val="002060"/>
                </a:solidFill>
                <a:latin typeface="Quattrocento Sans"/>
                <a:ea typeface="Quattrocento Sans"/>
                <a:cs typeface="Quattrocento Sans"/>
                <a:sym typeface="Quattrocento Sans"/>
              </a:rPr>
              <a:t>Territoire concerné : Sud Manche (Avranches)</a:t>
            </a:r>
            <a:endParaRPr sz="1800">
              <a:solidFill>
                <a:srgbClr val="002060"/>
              </a:solidFill>
              <a:latin typeface="Quattrocento Sans"/>
              <a:ea typeface="Quattrocento Sans"/>
              <a:cs typeface="Quattrocento Sans"/>
              <a:sym typeface="Quattrocento Sans"/>
            </a:endParaRPr>
          </a:p>
          <a:p>
            <a:pPr marL="0" lvl="0" indent="0" algn="l" rtl="0">
              <a:lnSpc>
                <a:spcPct val="150000"/>
              </a:lnSpc>
              <a:spcBef>
                <a:spcPts val="0"/>
              </a:spcBef>
              <a:spcAft>
                <a:spcPts val="0"/>
              </a:spcAft>
              <a:buClr>
                <a:schemeClr val="dk1"/>
              </a:buClr>
              <a:buSzPts val="1100"/>
              <a:buFont typeface="Arial"/>
              <a:buNone/>
            </a:pPr>
            <a:r>
              <a:rPr lang="fr-FR" sz="1800">
                <a:solidFill>
                  <a:srgbClr val="002060"/>
                </a:solidFill>
                <a:latin typeface="Quattrocento Sans"/>
                <a:ea typeface="Quattrocento Sans"/>
                <a:cs typeface="Quattrocento Sans"/>
                <a:sym typeface="Quattrocento Sans"/>
              </a:rPr>
              <a:t>Public cible de l’action: Apprenants en Savoirs Essentiels, formation linguistique, ASL</a:t>
            </a:r>
            <a:endParaRPr sz="1800">
              <a:solidFill>
                <a:srgbClr val="002060"/>
              </a:solidFill>
              <a:latin typeface="Quattrocento Sans"/>
              <a:ea typeface="Quattrocento Sans"/>
              <a:cs typeface="Quattrocento Sans"/>
              <a:sym typeface="Quattrocento Sans"/>
            </a:endParaRPr>
          </a:p>
          <a:p>
            <a:pPr marL="0" lvl="0" indent="0" algn="l" rtl="0">
              <a:lnSpc>
                <a:spcPct val="150000"/>
              </a:lnSpc>
              <a:spcBef>
                <a:spcPts val="0"/>
              </a:spcBef>
              <a:spcAft>
                <a:spcPts val="0"/>
              </a:spcAft>
              <a:buClr>
                <a:schemeClr val="dk1"/>
              </a:buClr>
              <a:buSzPts val="1100"/>
              <a:buFont typeface="Arial"/>
              <a:buNone/>
            </a:pPr>
            <a:r>
              <a:rPr lang="fr-FR" sz="1800">
                <a:solidFill>
                  <a:srgbClr val="002060"/>
                </a:solidFill>
                <a:latin typeface="Quattrocento Sans"/>
                <a:ea typeface="Quattrocento Sans"/>
                <a:cs typeface="Quattrocento Sans"/>
                <a:sym typeface="Quattrocento Sans"/>
              </a:rPr>
              <a:t>Problématique identifiée: Eloignement de l’objet livre</a:t>
            </a:r>
            <a:endParaRPr sz="1800">
              <a:solidFill>
                <a:srgbClr val="002060"/>
              </a:solidFill>
              <a:latin typeface="Quattrocento Sans"/>
              <a:ea typeface="Quattrocento Sans"/>
              <a:cs typeface="Quattrocento Sans"/>
              <a:sym typeface="Quattrocento Sans"/>
            </a:endParaRPr>
          </a:p>
          <a:p>
            <a:pPr marL="0" lvl="0" indent="0" algn="l" rtl="0">
              <a:lnSpc>
                <a:spcPct val="150000"/>
              </a:lnSpc>
              <a:spcBef>
                <a:spcPts val="0"/>
              </a:spcBef>
              <a:spcAft>
                <a:spcPts val="0"/>
              </a:spcAft>
              <a:buClr>
                <a:schemeClr val="dk1"/>
              </a:buClr>
              <a:buSzPts val="1100"/>
              <a:buFont typeface="Arial"/>
              <a:buNone/>
            </a:pPr>
            <a:r>
              <a:rPr lang="fr-FR" sz="1800">
                <a:solidFill>
                  <a:srgbClr val="002060"/>
                </a:solidFill>
                <a:latin typeface="Quattrocento Sans"/>
                <a:ea typeface="Quattrocento Sans"/>
                <a:cs typeface="Quattrocento Sans"/>
                <a:sym typeface="Quattrocento Sans"/>
              </a:rPr>
              <a:t>Objectif(s) de l’action: </a:t>
            </a:r>
            <a:endParaRPr sz="1800">
              <a:solidFill>
                <a:srgbClr val="002060"/>
              </a:solidFill>
              <a:latin typeface="Quattrocento Sans"/>
              <a:ea typeface="Quattrocento Sans"/>
              <a:cs typeface="Quattrocento Sans"/>
              <a:sym typeface="Quattrocento Sans"/>
            </a:endParaRPr>
          </a:p>
          <a:p>
            <a:pPr marL="0" lvl="0" indent="0" algn="l" rtl="0">
              <a:lnSpc>
                <a:spcPct val="150000"/>
              </a:lnSpc>
              <a:spcBef>
                <a:spcPts val="0"/>
              </a:spcBef>
              <a:spcAft>
                <a:spcPts val="0"/>
              </a:spcAft>
              <a:buClr>
                <a:schemeClr val="dk1"/>
              </a:buClr>
              <a:buSzPts val="1100"/>
              <a:buFont typeface="Arial"/>
              <a:buNone/>
            </a:pPr>
            <a:r>
              <a:rPr lang="fr-FR" sz="1800" b="1">
                <a:solidFill>
                  <a:srgbClr val="002060"/>
                </a:solidFill>
                <a:latin typeface="Quattrocento Sans"/>
                <a:ea typeface="Quattrocento Sans"/>
                <a:cs typeface="Quattrocento Sans"/>
                <a:sym typeface="Quattrocento Sans"/>
              </a:rPr>
              <a:t>Offrir un accès facile à des ouvrages diversifiés. Pousser le public vers la bibliothèque municipale.</a:t>
            </a:r>
            <a:endParaRPr sz="1800" b="1">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p:txBody>
      </p:sp>
      <p:sp>
        <p:nvSpPr>
          <p:cNvPr id="335" name="Google Shape;335;g38cc65e7a2c_0_163"/>
          <p:cNvSpPr txBox="1"/>
          <p:nvPr/>
        </p:nvSpPr>
        <p:spPr>
          <a:xfrm>
            <a:off x="6370750" y="1327876"/>
            <a:ext cx="5552100" cy="4771800"/>
          </a:xfrm>
          <a:prstGeom prst="rect">
            <a:avLst/>
          </a:prstGeom>
          <a:noFill/>
          <a:ln w="9525" cap="flat" cmpd="sng">
            <a:solidFill>
              <a:srgbClr val="336699"/>
            </a:solidFill>
            <a:prstDash val="dot"/>
            <a:round/>
            <a:headEnd type="none" w="sm" len="sm"/>
            <a:tailEnd type="none" w="sm" len="sm"/>
          </a:ln>
        </p:spPr>
        <p:txBody>
          <a:bodyPr spcFirstLastPara="1" wrap="square" lIns="91425" tIns="45700" rIns="91425" bIns="45700" anchor="t" anchorCtr="0">
            <a:noAutofit/>
          </a:bodyPr>
          <a:lstStyle/>
          <a:p>
            <a:pPr marL="0" lvl="0" indent="0" algn="l" rtl="0">
              <a:lnSpc>
                <a:spcPct val="140000"/>
              </a:lnSpc>
              <a:spcBef>
                <a:spcPts val="0"/>
              </a:spcBef>
              <a:spcAft>
                <a:spcPts val="0"/>
              </a:spcAft>
              <a:buClr>
                <a:schemeClr val="dk1"/>
              </a:buClr>
              <a:buSzPts val="935"/>
              <a:buFont typeface="Arial"/>
              <a:buNone/>
            </a:pPr>
            <a:r>
              <a:rPr lang="fr-FR" sz="1829">
                <a:solidFill>
                  <a:srgbClr val="002060"/>
                </a:solidFill>
                <a:latin typeface="Quattrocento Sans"/>
                <a:ea typeface="Quattrocento Sans"/>
                <a:cs typeface="Quattrocento Sans"/>
                <a:sym typeface="Quattrocento Sans"/>
              </a:rPr>
              <a:t>Descriptif de l’action: </a:t>
            </a:r>
            <a:r>
              <a:rPr lang="fr-FR" sz="1829" b="1">
                <a:solidFill>
                  <a:srgbClr val="002060"/>
                </a:solidFill>
                <a:latin typeface="Quattrocento Sans"/>
                <a:ea typeface="Quattrocento Sans"/>
                <a:cs typeface="Quattrocento Sans"/>
                <a:sym typeface="Quattrocento Sans"/>
              </a:rPr>
              <a:t>Convention avec la Bibliothèque de la Manche pour laisser à disposition un stock de livres à consulter et emprunter</a:t>
            </a:r>
            <a:endParaRPr sz="1829" b="1">
              <a:solidFill>
                <a:srgbClr val="002060"/>
              </a:solidFill>
              <a:latin typeface="Quattrocento Sans"/>
              <a:ea typeface="Quattrocento Sans"/>
              <a:cs typeface="Quattrocento Sans"/>
              <a:sym typeface="Quattrocento Sans"/>
            </a:endParaRPr>
          </a:p>
          <a:p>
            <a:pPr marL="0" lvl="0" indent="0" algn="l" rtl="0">
              <a:lnSpc>
                <a:spcPct val="140000"/>
              </a:lnSpc>
              <a:spcBef>
                <a:spcPts val="0"/>
              </a:spcBef>
              <a:spcAft>
                <a:spcPts val="0"/>
              </a:spcAft>
              <a:buClr>
                <a:schemeClr val="dk1"/>
              </a:buClr>
              <a:buSzPts val="935"/>
              <a:buFont typeface="Arial"/>
              <a:buNone/>
            </a:pPr>
            <a:r>
              <a:rPr lang="fr-FR" sz="1829">
                <a:solidFill>
                  <a:srgbClr val="002060"/>
                </a:solidFill>
                <a:latin typeface="Quattrocento Sans"/>
                <a:ea typeface="Quattrocento Sans"/>
                <a:cs typeface="Quattrocento Sans"/>
                <a:sym typeface="Quattrocento Sans"/>
              </a:rPr>
              <a:t>Outils utilisés (le cas échéant): </a:t>
            </a:r>
            <a:endParaRPr sz="1829">
              <a:solidFill>
                <a:srgbClr val="002060"/>
              </a:solidFill>
              <a:latin typeface="Quattrocento Sans"/>
              <a:ea typeface="Quattrocento Sans"/>
              <a:cs typeface="Quattrocento Sans"/>
              <a:sym typeface="Quattrocento Sans"/>
            </a:endParaRPr>
          </a:p>
          <a:p>
            <a:pPr marL="0" lvl="0" indent="0" algn="l" rtl="0">
              <a:lnSpc>
                <a:spcPct val="140000"/>
              </a:lnSpc>
              <a:spcBef>
                <a:spcPts val="0"/>
              </a:spcBef>
              <a:spcAft>
                <a:spcPts val="0"/>
              </a:spcAft>
              <a:buClr>
                <a:schemeClr val="dk1"/>
              </a:buClr>
              <a:buSzPts val="935"/>
              <a:buFont typeface="Arial"/>
              <a:buNone/>
            </a:pPr>
            <a:r>
              <a:rPr lang="fr-FR" sz="1829">
                <a:solidFill>
                  <a:srgbClr val="002060"/>
                </a:solidFill>
                <a:latin typeface="Quattrocento Sans"/>
                <a:ea typeface="Quattrocento Sans"/>
                <a:cs typeface="Quattrocento Sans"/>
                <a:sym typeface="Quattrocento Sans"/>
              </a:rPr>
              <a:t>Partenaires mobilisés : Bibliothèque de la Manche</a:t>
            </a:r>
            <a:endParaRPr sz="1829">
              <a:solidFill>
                <a:srgbClr val="002060"/>
              </a:solidFill>
              <a:latin typeface="Quattrocento Sans"/>
              <a:ea typeface="Quattrocento Sans"/>
              <a:cs typeface="Quattrocento Sans"/>
              <a:sym typeface="Quattrocento Sans"/>
            </a:endParaRPr>
          </a:p>
          <a:p>
            <a:pPr marL="0" lvl="0" indent="0" algn="l" rtl="0">
              <a:lnSpc>
                <a:spcPct val="140000"/>
              </a:lnSpc>
              <a:spcBef>
                <a:spcPts val="0"/>
              </a:spcBef>
              <a:spcAft>
                <a:spcPts val="0"/>
              </a:spcAft>
              <a:buClr>
                <a:schemeClr val="dk1"/>
              </a:buClr>
              <a:buSzPts val="935"/>
              <a:buFont typeface="Arial"/>
              <a:buNone/>
            </a:pPr>
            <a:r>
              <a:rPr lang="fr-FR" sz="1829">
                <a:solidFill>
                  <a:srgbClr val="002060"/>
                </a:solidFill>
                <a:latin typeface="Quattrocento Sans"/>
                <a:ea typeface="Quattrocento Sans"/>
                <a:cs typeface="Quattrocento Sans"/>
                <a:sym typeface="Quattrocento Sans"/>
              </a:rPr>
              <a:t>Retour d’expérience (le cas échéant): L’approche et la prise en main du livre ne se fait pas naturellement (peur). Après avoir ouvert un ouvrage en présence de la formatrice, puis emprunté un livre, il est plus facile d’en emporter d’autres à la maison pour les consulter de la manière la plus individualisée possible.</a:t>
            </a:r>
            <a:endParaRPr sz="1829">
              <a:solidFill>
                <a:srgbClr val="002060"/>
              </a:solidFill>
              <a:latin typeface="Quattrocento Sans"/>
              <a:ea typeface="Quattrocento Sans"/>
              <a:cs typeface="Quattrocento Sans"/>
              <a:sym typeface="Quattrocento Sans"/>
            </a:endParaRPr>
          </a:p>
          <a:p>
            <a:pPr marL="0" marR="0" lvl="0" indent="0" algn="l" rtl="0">
              <a:lnSpc>
                <a:spcPct val="140000"/>
              </a:lnSpc>
              <a:spcBef>
                <a:spcPts val="0"/>
              </a:spcBef>
              <a:spcAft>
                <a:spcPts val="0"/>
              </a:spcAft>
              <a:buClr>
                <a:srgbClr val="000000"/>
              </a:buClr>
              <a:buSzPts val="2790"/>
              <a:buFont typeface="Play"/>
              <a:buNone/>
            </a:pPr>
            <a:endParaRPr sz="1829">
              <a:solidFill>
                <a:srgbClr val="002060"/>
              </a:solidFill>
              <a:latin typeface="Quattrocento Sans"/>
              <a:ea typeface="Quattrocento Sans"/>
              <a:cs typeface="Quattrocento Sans"/>
              <a:sym typeface="Quattrocento Sans"/>
            </a:endParaRPr>
          </a:p>
          <a:p>
            <a:pPr marL="0" marR="0" lvl="0" indent="0" algn="l" rtl="0">
              <a:lnSpc>
                <a:spcPct val="140000"/>
              </a:lnSpc>
              <a:spcBef>
                <a:spcPts val="0"/>
              </a:spcBef>
              <a:spcAft>
                <a:spcPts val="0"/>
              </a:spcAft>
              <a:buClr>
                <a:srgbClr val="000000"/>
              </a:buClr>
              <a:buSzPts val="2790"/>
              <a:buFont typeface="Play"/>
              <a:buNone/>
            </a:pPr>
            <a:endParaRPr sz="1829" b="0" i="0" u="none" strike="noStrike" cap="none">
              <a:solidFill>
                <a:srgbClr val="002060"/>
              </a:solidFill>
              <a:latin typeface="Quattrocento Sans"/>
              <a:ea typeface="Quattrocento Sans"/>
              <a:cs typeface="Quattrocento Sans"/>
              <a:sym typeface="Quattrocento Sans"/>
            </a:endParaRPr>
          </a:p>
          <a:p>
            <a:pPr marL="0" marR="0" lvl="0" indent="0" algn="l" rtl="0">
              <a:lnSpc>
                <a:spcPct val="140000"/>
              </a:lnSpc>
              <a:spcBef>
                <a:spcPts val="0"/>
              </a:spcBef>
              <a:spcAft>
                <a:spcPts val="0"/>
              </a:spcAft>
              <a:buClr>
                <a:srgbClr val="000000"/>
              </a:buClr>
              <a:buSzPts val="2790"/>
              <a:buFont typeface="Play"/>
              <a:buNone/>
            </a:pPr>
            <a:endParaRPr sz="1829" b="0" i="0" u="none" strike="noStrike" cap="none">
              <a:solidFill>
                <a:srgbClr val="002060"/>
              </a:solidFill>
              <a:latin typeface="Quattrocento Sans"/>
              <a:ea typeface="Quattrocento Sans"/>
              <a:cs typeface="Quattrocento Sans"/>
              <a:sym typeface="Quattrocento Sans"/>
            </a:endParaRPr>
          </a:p>
          <a:p>
            <a:pPr marL="0" marR="0" lvl="0" indent="0" algn="l" rtl="0">
              <a:lnSpc>
                <a:spcPct val="140000"/>
              </a:lnSpc>
              <a:spcBef>
                <a:spcPts val="0"/>
              </a:spcBef>
              <a:spcAft>
                <a:spcPts val="0"/>
              </a:spcAft>
              <a:buClr>
                <a:srgbClr val="000000"/>
              </a:buClr>
              <a:buSzPts val="2790"/>
              <a:buFont typeface="Play"/>
              <a:buNone/>
            </a:pPr>
            <a:endParaRPr sz="1829" b="0" i="0" u="none" strike="noStrike" cap="none">
              <a:solidFill>
                <a:srgbClr val="002060"/>
              </a:solidFill>
              <a:latin typeface="Quattrocento Sans"/>
              <a:ea typeface="Quattrocento Sans"/>
              <a:cs typeface="Quattrocento Sans"/>
              <a:sym typeface="Quattrocento San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40"/>
        <p:cNvGrpSpPr/>
        <p:nvPr/>
      </p:nvGrpSpPr>
      <p:grpSpPr>
        <a:xfrm>
          <a:off x="0" y="0"/>
          <a:ext cx="0" cy="0"/>
          <a:chOff x="0" y="0"/>
          <a:chExt cx="0" cy="0"/>
        </a:xfrm>
      </p:grpSpPr>
      <p:sp>
        <p:nvSpPr>
          <p:cNvPr id="341" name="Google Shape;341;g38cc65e7a2c_0_170"/>
          <p:cNvSpPr/>
          <p:nvPr/>
        </p:nvSpPr>
        <p:spPr>
          <a:xfrm>
            <a:off x="0" y="314607"/>
            <a:ext cx="12192000" cy="765900"/>
          </a:xfrm>
          <a:prstGeom prst="rect">
            <a:avLst/>
          </a:prstGeom>
          <a:solidFill>
            <a:srgbClr val="D4ED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800"/>
              <a:buFont typeface="Arial"/>
              <a:buNone/>
            </a:pPr>
            <a:r>
              <a:rPr lang="fr-FR" sz="2800" b="0" i="0" u="none" strike="noStrike" cap="none">
                <a:solidFill>
                  <a:srgbClr val="336699"/>
                </a:solidFill>
                <a:latin typeface="Quattrocento Sans"/>
                <a:ea typeface="Quattrocento Sans"/>
                <a:cs typeface="Quattrocento Sans"/>
                <a:sym typeface="Quattrocento Sans"/>
              </a:rPr>
              <a:t>Titre de l’action: </a:t>
            </a:r>
            <a:endParaRPr sz="1400" b="0" i="0" u="none" strike="noStrike" cap="none">
              <a:solidFill>
                <a:srgbClr val="000000"/>
              </a:solidFill>
              <a:latin typeface="Arial"/>
              <a:ea typeface="Arial"/>
              <a:cs typeface="Arial"/>
              <a:sym typeface="Arial"/>
            </a:endParaRPr>
          </a:p>
        </p:txBody>
      </p:sp>
      <p:sp>
        <p:nvSpPr>
          <p:cNvPr id="342" name="Google Shape;342;g38cc65e7a2c_0_170"/>
          <p:cNvSpPr txBox="1"/>
          <p:nvPr/>
        </p:nvSpPr>
        <p:spPr>
          <a:xfrm>
            <a:off x="208950" y="1327876"/>
            <a:ext cx="5552100" cy="4494600"/>
          </a:xfrm>
          <a:prstGeom prst="rect">
            <a:avLst/>
          </a:prstGeom>
          <a:noFill/>
          <a:ln w="9525" cap="flat" cmpd="sng">
            <a:solidFill>
              <a:srgbClr val="336699"/>
            </a:solidFill>
            <a:prstDash val="dot"/>
            <a:round/>
            <a:headEnd type="none" w="sm" len="sm"/>
            <a:tailEnd type="none" w="sm" len="sm"/>
          </a:ln>
        </p:spPr>
        <p:txBody>
          <a:bodyPr spcFirstLastPara="1" wrap="square" lIns="91425" tIns="45700" rIns="91425" bIns="45700" anchor="t" anchorCtr="0">
            <a:normAutofit/>
          </a:bodyPr>
          <a:lstStyle/>
          <a:p>
            <a:pPr marL="0" lvl="0" indent="0" algn="l" rtl="0">
              <a:lnSpc>
                <a:spcPct val="150000"/>
              </a:lnSpc>
              <a:spcBef>
                <a:spcPts val="0"/>
              </a:spcBef>
              <a:spcAft>
                <a:spcPts val="0"/>
              </a:spcAft>
              <a:buClr>
                <a:schemeClr val="dk1"/>
              </a:buClr>
              <a:buSzPts val="1100"/>
              <a:buFont typeface="Arial"/>
              <a:buNone/>
            </a:pPr>
            <a:r>
              <a:rPr lang="fr-FR" sz="1800">
                <a:solidFill>
                  <a:srgbClr val="002060"/>
                </a:solidFill>
                <a:latin typeface="Quattrocento Sans"/>
                <a:ea typeface="Quattrocento Sans"/>
                <a:cs typeface="Quattrocento Sans"/>
                <a:sym typeface="Quattrocento Sans"/>
              </a:rPr>
              <a:t>Porteur du projet : </a:t>
            </a:r>
            <a:r>
              <a:rPr lang="fr-FR" sz="1800" b="1">
                <a:solidFill>
                  <a:srgbClr val="002060"/>
                </a:solidFill>
                <a:highlight>
                  <a:srgbClr val="FFCC66"/>
                </a:highlight>
                <a:latin typeface="Quattrocento Sans"/>
                <a:ea typeface="Quattrocento Sans"/>
                <a:cs typeface="Quattrocento Sans"/>
                <a:sym typeface="Quattrocento Sans"/>
              </a:rPr>
              <a:t>Passerelles Vers l’Emploi</a:t>
            </a:r>
            <a:endParaRPr sz="1800" b="1">
              <a:solidFill>
                <a:srgbClr val="002060"/>
              </a:solidFill>
              <a:highlight>
                <a:srgbClr val="FFCC66"/>
              </a:highlight>
              <a:latin typeface="Quattrocento Sans"/>
              <a:ea typeface="Quattrocento Sans"/>
              <a:cs typeface="Quattrocento Sans"/>
              <a:sym typeface="Quattrocento Sans"/>
            </a:endParaRPr>
          </a:p>
          <a:p>
            <a:pPr marL="0" lvl="0" indent="0" algn="l" rtl="0">
              <a:lnSpc>
                <a:spcPct val="150000"/>
              </a:lnSpc>
              <a:spcBef>
                <a:spcPts val="0"/>
              </a:spcBef>
              <a:spcAft>
                <a:spcPts val="0"/>
              </a:spcAft>
              <a:buClr>
                <a:schemeClr val="dk1"/>
              </a:buClr>
              <a:buSzPts val="1100"/>
              <a:buFont typeface="Arial"/>
              <a:buNone/>
            </a:pPr>
            <a:r>
              <a:rPr lang="fr-FR" sz="1800">
                <a:solidFill>
                  <a:srgbClr val="002060"/>
                </a:solidFill>
                <a:latin typeface="Quattrocento Sans"/>
                <a:ea typeface="Quattrocento Sans"/>
                <a:cs typeface="Quattrocento Sans"/>
                <a:sym typeface="Quattrocento Sans"/>
              </a:rPr>
              <a:t>Territoire concerné : Sud Manche (Avranches)</a:t>
            </a:r>
            <a:endParaRPr sz="1800">
              <a:solidFill>
                <a:srgbClr val="002060"/>
              </a:solidFill>
              <a:latin typeface="Quattrocento Sans"/>
              <a:ea typeface="Quattrocento Sans"/>
              <a:cs typeface="Quattrocento Sans"/>
              <a:sym typeface="Quattrocento Sans"/>
            </a:endParaRPr>
          </a:p>
          <a:p>
            <a:pPr marL="0" lvl="0" indent="0" algn="l" rtl="0">
              <a:lnSpc>
                <a:spcPct val="150000"/>
              </a:lnSpc>
              <a:spcBef>
                <a:spcPts val="0"/>
              </a:spcBef>
              <a:spcAft>
                <a:spcPts val="0"/>
              </a:spcAft>
              <a:buClr>
                <a:schemeClr val="dk1"/>
              </a:buClr>
              <a:buSzPts val="1100"/>
              <a:buFont typeface="Arial"/>
              <a:buNone/>
            </a:pPr>
            <a:r>
              <a:rPr lang="fr-FR" sz="1800">
                <a:solidFill>
                  <a:srgbClr val="002060"/>
                </a:solidFill>
                <a:latin typeface="Quattrocento Sans"/>
                <a:ea typeface="Quattrocento Sans"/>
                <a:cs typeface="Quattrocento Sans"/>
                <a:sym typeface="Quattrocento Sans"/>
              </a:rPr>
              <a:t>Public cible de l’action: Apprenants en Savoirs Essentiels, ASL</a:t>
            </a:r>
            <a:endParaRPr sz="1800">
              <a:solidFill>
                <a:srgbClr val="002060"/>
              </a:solidFill>
              <a:latin typeface="Quattrocento Sans"/>
              <a:ea typeface="Quattrocento Sans"/>
              <a:cs typeface="Quattrocento Sans"/>
              <a:sym typeface="Quattrocento Sans"/>
            </a:endParaRPr>
          </a:p>
          <a:p>
            <a:pPr marL="0" lvl="0" indent="0" algn="l" rtl="0">
              <a:lnSpc>
                <a:spcPct val="150000"/>
              </a:lnSpc>
              <a:spcBef>
                <a:spcPts val="0"/>
              </a:spcBef>
              <a:spcAft>
                <a:spcPts val="0"/>
              </a:spcAft>
              <a:buClr>
                <a:schemeClr val="dk1"/>
              </a:buClr>
              <a:buSzPts val="1100"/>
              <a:buFont typeface="Arial"/>
              <a:buNone/>
            </a:pPr>
            <a:r>
              <a:rPr lang="fr-FR" sz="1800">
                <a:solidFill>
                  <a:srgbClr val="002060"/>
                </a:solidFill>
                <a:latin typeface="Quattrocento Sans"/>
                <a:ea typeface="Quattrocento Sans"/>
                <a:cs typeface="Quattrocento Sans"/>
                <a:sym typeface="Quattrocento Sans"/>
              </a:rPr>
              <a:t>Problématique identifiée: Eloignement de la culture</a:t>
            </a:r>
            <a:endParaRPr sz="1800">
              <a:solidFill>
                <a:srgbClr val="002060"/>
              </a:solidFill>
              <a:latin typeface="Quattrocento Sans"/>
              <a:ea typeface="Quattrocento Sans"/>
              <a:cs typeface="Quattrocento Sans"/>
              <a:sym typeface="Quattrocento Sans"/>
            </a:endParaRPr>
          </a:p>
          <a:p>
            <a:pPr marL="0" lvl="0" indent="0" algn="l" rtl="0">
              <a:lnSpc>
                <a:spcPct val="150000"/>
              </a:lnSpc>
              <a:spcBef>
                <a:spcPts val="0"/>
              </a:spcBef>
              <a:spcAft>
                <a:spcPts val="0"/>
              </a:spcAft>
              <a:buClr>
                <a:schemeClr val="dk1"/>
              </a:buClr>
              <a:buSzPts val="1100"/>
              <a:buFont typeface="Arial"/>
              <a:buNone/>
            </a:pPr>
            <a:r>
              <a:rPr lang="fr-FR" sz="1800">
                <a:solidFill>
                  <a:srgbClr val="002060"/>
                </a:solidFill>
                <a:latin typeface="Quattrocento Sans"/>
                <a:ea typeface="Quattrocento Sans"/>
                <a:cs typeface="Quattrocento Sans"/>
                <a:sym typeface="Quattrocento Sans"/>
              </a:rPr>
              <a:t>Objectif(s) de l’action: </a:t>
            </a:r>
            <a:r>
              <a:rPr lang="fr-FR" sz="1800" b="1">
                <a:solidFill>
                  <a:srgbClr val="002060"/>
                </a:solidFill>
                <a:latin typeface="Quattrocento Sans"/>
                <a:ea typeface="Quattrocento Sans"/>
                <a:cs typeface="Quattrocento Sans"/>
                <a:sym typeface="Quattrocento Sans"/>
              </a:rPr>
              <a:t>Rapprocher le public de la culture dont ils se sentent étrangers et illégitimes</a:t>
            </a:r>
            <a:endParaRPr sz="1800" b="1">
              <a:solidFill>
                <a:srgbClr val="002060"/>
              </a:solidFill>
              <a:latin typeface="Quattrocento Sans"/>
              <a:ea typeface="Quattrocento Sans"/>
              <a:cs typeface="Quattrocento Sans"/>
              <a:sym typeface="Quattrocento Sans"/>
            </a:endParaRPr>
          </a:p>
          <a:p>
            <a:pPr marL="0" lvl="0" indent="0" algn="l" rtl="0">
              <a:lnSpc>
                <a:spcPct val="150000"/>
              </a:lnSpc>
              <a:spcBef>
                <a:spcPts val="0"/>
              </a:spcBef>
              <a:spcAft>
                <a:spcPts val="0"/>
              </a:spcAft>
              <a:buClr>
                <a:schemeClr val="dk1"/>
              </a:buClr>
              <a:buSzPts val="1100"/>
              <a:buFont typeface="Arial"/>
              <a:buNone/>
            </a:pPr>
            <a:endParaRPr sz="1800">
              <a:solidFill>
                <a:srgbClr val="002060"/>
              </a:solidFill>
              <a:latin typeface="Quattrocento Sans"/>
              <a:ea typeface="Quattrocento Sans"/>
              <a:cs typeface="Quattrocento Sans"/>
              <a:sym typeface="Quattrocento Sans"/>
            </a:endParaRPr>
          </a:p>
          <a:p>
            <a:pPr marL="0" marR="0" lvl="0" indent="0" algn="l" rtl="0">
              <a:lnSpc>
                <a:spcPct val="150000"/>
              </a:lnSpc>
              <a:spcBef>
                <a:spcPts val="0"/>
              </a:spcBef>
              <a:spcAft>
                <a:spcPts val="0"/>
              </a:spcAft>
              <a:buClr>
                <a:srgbClr val="000000"/>
              </a:buClr>
              <a:buSzPts val="3282"/>
              <a:buFont typeface="Play"/>
              <a:buNone/>
            </a:pPr>
            <a:endParaRPr sz="1800" b="0" i="0" u="none" strike="noStrike" cap="none">
              <a:solidFill>
                <a:srgbClr val="002060"/>
              </a:solidFill>
              <a:latin typeface="Quattrocento Sans"/>
              <a:ea typeface="Quattrocento Sans"/>
              <a:cs typeface="Quattrocento Sans"/>
              <a:sym typeface="Quattrocento Sans"/>
            </a:endParaRPr>
          </a:p>
        </p:txBody>
      </p:sp>
      <p:sp>
        <p:nvSpPr>
          <p:cNvPr id="343" name="Google Shape;343;g38cc65e7a2c_0_170"/>
          <p:cNvSpPr txBox="1"/>
          <p:nvPr/>
        </p:nvSpPr>
        <p:spPr>
          <a:xfrm>
            <a:off x="6105475" y="1147000"/>
            <a:ext cx="5929800" cy="5404800"/>
          </a:xfrm>
          <a:prstGeom prst="rect">
            <a:avLst/>
          </a:prstGeom>
          <a:noFill/>
          <a:ln w="9525" cap="flat" cmpd="sng">
            <a:solidFill>
              <a:srgbClr val="336699"/>
            </a:solidFill>
            <a:prstDash val="dot"/>
            <a:round/>
            <a:headEnd type="none" w="sm" len="sm"/>
            <a:tailEnd type="none" w="sm" len="sm"/>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1100"/>
              <a:buFont typeface="Arial"/>
              <a:buNone/>
            </a:pPr>
            <a:r>
              <a:rPr lang="fr-FR" sz="1800">
                <a:solidFill>
                  <a:srgbClr val="002060"/>
                </a:solidFill>
                <a:latin typeface="Quattrocento Sans"/>
                <a:ea typeface="Quattrocento Sans"/>
                <a:cs typeface="Quattrocento Sans"/>
                <a:sym typeface="Quattrocento Sans"/>
              </a:rPr>
              <a:t>Descriptif de l’action: </a:t>
            </a:r>
            <a:r>
              <a:rPr lang="fr-FR" sz="1800" b="1">
                <a:solidFill>
                  <a:srgbClr val="002060"/>
                </a:solidFill>
                <a:latin typeface="Quattrocento Sans"/>
                <a:ea typeface="Quattrocento Sans"/>
                <a:cs typeface="Quattrocento Sans"/>
                <a:sym typeface="Quattrocento Sans"/>
              </a:rPr>
              <a:t>Faire intervenir des artistes (musiciens, conteurs, créateurs, écrivains…) au sein du centre de formation</a:t>
            </a:r>
            <a:endParaRPr sz="1800" b="1">
              <a:solidFill>
                <a:srgbClr val="002060"/>
              </a:solidFill>
              <a:latin typeface="Quattrocento Sans"/>
              <a:ea typeface="Quattrocento Sans"/>
              <a:cs typeface="Quattrocento Sans"/>
              <a:sym typeface="Quattrocento Sans"/>
            </a:endParaRPr>
          </a:p>
          <a:p>
            <a:pPr marL="0" lvl="0" indent="0" algn="l" rtl="0">
              <a:lnSpc>
                <a:spcPct val="150000"/>
              </a:lnSpc>
              <a:spcBef>
                <a:spcPts val="0"/>
              </a:spcBef>
              <a:spcAft>
                <a:spcPts val="0"/>
              </a:spcAft>
              <a:buClr>
                <a:schemeClr val="dk1"/>
              </a:buClr>
              <a:buSzPts val="1100"/>
              <a:buFont typeface="Arial"/>
              <a:buNone/>
            </a:pPr>
            <a:r>
              <a:rPr lang="fr-FR" sz="1800">
                <a:solidFill>
                  <a:srgbClr val="002060"/>
                </a:solidFill>
                <a:latin typeface="Quattrocento Sans"/>
                <a:ea typeface="Quattrocento Sans"/>
                <a:cs typeface="Quattrocento Sans"/>
                <a:sym typeface="Quattrocento Sans"/>
              </a:rPr>
              <a:t>Outils utilisés (le cas échéant): Oral, écrit, créativité, imaginatif</a:t>
            </a:r>
            <a:endParaRPr sz="1800">
              <a:solidFill>
                <a:srgbClr val="002060"/>
              </a:solidFill>
              <a:latin typeface="Quattrocento Sans"/>
              <a:ea typeface="Quattrocento Sans"/>
              <a:cs typeface="Quattrocento Sans"/>
              <a:sym typeface="Quattrocento Sans"/>
            </a:endParaRPr>
          </a:p>
          <a:p>
            <a:pPr marL="0" lvl="0" indent="0" algn="l" rtl="0">
              <a:lnSpc>
                <a:spcPct val="150000"/>
              </a:lnSpc>
              <a:spcBef>
                <a:spcPts val="0"/>
              </a:spcBef>
              <a:spcAft>
                <a:spcPts val="0"/>
              </a:spcAft>
              <a:buClr>
                <a:schemeClr val="dk1"/>
              </a:buClr>
              <a:buSzPts val="1100"/>
              <a:buFont typeface="Arial"/>
              <a:buNone/>
            </a:pPr>
            <a:r>
              <a:rPr lang="fr-FR" sz="1800">
                <a:solidFill>
                  <a:srgbClr val="002060"/>
                </a:solidFill>
                <a:latin typeface="Quattrocento Sans"/>
                <a:ea typeface="Quattrocento Sans"/>
                <a:cs typeface="Quattrocento Sans"/>
                <a:sym typeface="Quattrocento Sans"/>
              </a:rPr>
              <a:t>Partenaires mobilisés : Bibliothèque de la Manche/ Histoire d’en découdre</a:t>
            </a:r>
            <a:endParaRPr sz="1800">
              <a:solidFill>
                <a:srgbClr val="002060"/>
              </a:solidFill>
              <a:latin typeface="Quattrocento Sans"/>
              <a:ea typeface="Quattrocento Sans"/>
              <a:cs typeface="Quattrocento Sans"/>
              <a:sym typeface="Quattrocento Sans"/>
            </a:endParaRPr>
          </a:p>
          <a:p>
            <a:pPr marL="0" lvl="0" indent="0" algn="l" rtl="0">
              <a:lnSpc>
                <a:spcPct val="150000"/>
              </a:lnSpc>
              <a:spcBef>
                <a:spcPts val="0"/>
              </a:spcBef>
              <a:spcAft>
                <a:spcPts val="0"/>
              </a:spcAft>
              <a:buClr>
                <a:schemeClr val="dk1"/>
              </a:buClr>
              <a:buSzPts val="1100"/>
              <a:buFont typeface="Arial"/>
              <a:buNone/>
            </a:pPr>
            <a:r>
              <a:rPr lang="fr-FR" sz="1800">
                <a:solidFill>
                  <a:srgbClr val="002060"/>
                </a:solidFill>
                <a:latin typeface="Quattrocento Sans"/>
                <a:ea typeface="Quattrocento Sans"/>
                <a:cs typeface="Quattrocento Sans"/>
                <a:sym typeface="Quattrocento Sans"/>
              </a:rPr>
              <a:t>Retour d’expérience (le cas échéant): S’apercevoir qu’on est capables de créer lors d’ateliers artistiques (travaux manuels, écriture, prise de parole, danse, approche musicale…). Prendre confiance.</a:t>
            </a:r>
            <a:endParaRPr sz="1800">
              <a:solidFill>
                <a:srgbClr val="002060"/>
              </a:solidFill>
              <a:latin typeface="Quattrocento Sans"/>
              <a:ea typeface="Quattrocento Sans"/>
              <a:cs typeface="Quattrocento Sans"/>
              <a:sym typeface="Quattrocento Sans"/>
            </a:endParaRPr>
          </a:p>
          <a:p>
            <a:pPr marL="0" lvl="0" indent="0" algn="l" rtl="0">
              <a:lnSpc>
                <a:spcPct val="150000"/>
              </a:lnSpc>
              <a:spcBef>
                <a:spcPts val="0"/>
              </a:spcBef>
              <a:spcAft>
                <a:spcPts val="0"/>
              </a:spcAft>
              <a:buClr>
                <a:schemeClr val="dk1"/>
              </a:buClr>
              <a:buSzPts val="1100"/>
              <a:buFont typeface="Arial"/>
              <a:buNone/>
            </a:pPr>
            <a:r>
              <a:rPr lang="fr-FR" sz="1800">
                <a:solidFill>
                  <a:srgbClr val="002060"/>
                </a:solidFill>
                <a:latin typeface="Quattrocento Sans"/>
                <a:ea typeface="Quattrocento Sans"/>
                <a:cs typeface="Quattrocento Sans"/>
                <a:sym typeface="Quattrocento Sans"/>
              </a:rPr>
              <a:t>Participer à une animation et comprendre un spectacle, Se sentir « comme tout le monde ».</a:t>
            </a:r>
            <a:endParaRPr sz="1800">
              <a:solidFill>
                <a:srgbClr val="002060"/>
              </a:solidFill>
              <a:latin typeface="Quattrocento Sans"/>
              <a:ea typeface="Quattrocento Sans"/>
              <a:cs typeface="Quattrocento Sans"/>
              <a:sym typeface="Quattrocento Sans"/>
            </a:endParaRPr>
          </a:p>
          <a:p>
            <a:pPr marL="0" marR="0" lvl="0" indent="0" algn="l" rtl="0">
              <a:lnSpc>
                <a:spcPct val="140000"/>
              </a:lnSpc>
              <a:spcBef>
                <a:spcPts val="0"/>
              </a:spcBef>
              <a:spcAft>
                <a:spcPts val="0"/>
              </a:spcAft>
              <a:buClr>
                <a:srgbClr val="000000"/>
              </a:buClr>
              <a:buSzPts val="2790"/>
              <a:buFont typeface="Play"/>
              <a:buNone/>
            </a:pPr>
            <a:endParaRPr sz="1829">
              <a:solidFill>
                <a:srgbClr val="002060"/>
              </a:solidFill>
              <a:latin typeface="Quattrocento Sans"/>
              <a:ea typeface="Quattrocento Sans"/>
              <a:cs typeface="Quattrocento Sans"/>
              <a:sym typeface="Quattrocento Sans"/>
            </a:endParaRPr>
          </a:p>
          <a:p>
            <a:pPr marL="0" marR="0" lvl="0" indent="0" algn="l" rtl="0">
              <a:lnSpc>
                <a:spcPct val="140000"/>
              </a:lnSpc>
              <a:spcBef>
                <a:spcPts val="0"/>
              </a:spcBef>
              <a:spcAft>
                <a:spcPts val="0"/>
              </a:spcAft>
              <a:buClr>
                <a:srgbClr val="000000"/>
              </a:buClr>
              <a:buSzPts val="2790"/>
              <a:buFont typeface="Play"/>
              <a:buNone/>
            </a:pPr>
            <a:endParaRPr sz="1829" b="0" i="0" u="none" strike="noStrike" cap="none">
              <a:solidFill>
                <a:srgbClr val="002060"/>
              </a:solidFill>
              <a:latin typeface="Quattrocento Sans"/>
              <a:ea typeface="Quattrocento Sans"/>
              <a:cs typeface="Quattrocento Sans"/>
              <a:sym typeface="Quattrocento Sans"/>
            </a:endParaRPr>
          </a:p>
          <a:p>
            <a:pPr marL="0" marR="0" lvl="0" indent="0" algn="l" rtl="0">
              <a:lnSpc>
                <a:spcPct val="140000"/>
              </a:lnSpc>
              <a:spcBef>
                <a:spcPts val="0"/>
              </a:spcBef>
              <a:spcAft>
                <a:spcPts val="0"/>
              </a:spcAft>
              <a:buClr>
                <a:srgbClr val="000000"/>
              </a:buClr>
              <a:buSzPts val="2790"/>
              <a:buFont typeface="Play"/>
              <a:buNone/>
            </a:pPr>
            <a:endParaRPr sz="1829" b="0" i="0" u="none" strike="noStrike" cap="none">
              <a:solidFill>
                <a:srgbClr val="002060"/>
              </a:solidFill>
              <a:latin typeface="Quattrocento Sans"/>
              <a:ea typeface="Quattrocento Sans"/>
              <a:cs typeface="Quattrocento Sans"/>
              <a:sym typeface="Quattrocento Sans"/>
            </a:endParaRPr>
          </a:p>
          <a:p>
            <a:pPr marL="0" marR="0" lvl="0" indent="0" algn="l" rtl="0">
              <a:lnSpc>
                <a:spcPct val="140000"/>
              </a:lnSpc>
              <a:spcBef>
                <a:spcPts val="0"/>
              </a:spcBef>
              <a:spcAft>
                <a:spcPts val="0"/>
              </a:spcAft>
              <a:buClr>
                <a:srgbClr val="000000"/>
              </a:buClr>
              <a:buSzPts val="2790"/>
              <a:buFont typeface="Play"/>
              <a:buNone/>
            </a:pPr>
            <a:endParaRPr sz="1829" b="0" i="0" u="none" strike="noStrike" cap="none">
              <a:solidFill>
                <a:srgbClr val="002060"/>
              </a:solidFill>
              <a:latin typeface="Quattrocento Sans"/>
              <a:ea typeface="Quattrocento Sans"/>
              <a:cs typeface="Quattrocento Sans"/>
              <a:sym typeface="Quattrocento San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Google Shape;349;g38cc65e7a2c_0_34"/>
          <p:cNvSpPr/>
          <p:nvPr/>
        </p:nvSpPr>
        <p:spPr>
          <a:xfrm>
            <a:off x="0" y="314607"/>
            <a:ext cx="12192000" cy="599700"/>
          </a:xfrm>
          <a:prstGeom prst="rect">
            <a:avLst/>
          </a:prstGeom>
          <a:solidFill>
            <a:srgbClr val="D4EDF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800"/>
              <a:buFont typeface="Arial"/>
              <a:buNone/>
            </a:pPr>
            <a:endParaRPr sz="1400" b="0" i="0" u="none" strike="noStrike" cap="none">
              <a:solidFill>
                <a:srgbClr val="000000"/>
              </a:solidFill>
              <a:latin typeface="Arial"/>
              <a:ea typeface="Arial"/>
              <a:cs typeface="Arial"/>
              <a:sym typeface="Arial"/>
            </a:endParaRPr>
          </a:p>
        </p:txBody>
      </p:sp>
      <p:sp>
        <p:nvSpPr>
          <p:cNvPr id="350" name="Google Shape;350;g38cc65e7a2c_0_34"/>
          <p:cNvSpPr/>
          <p:nvPr/>
        </p:nvSpPr>
        <p:spPr>
          <a:xfrm>
            <a:off x="1377210" y="493659"/>
            <a:ext cx="98100" cy="98100"/>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351" name="Google Shape;351;g38cc65e7a2c_0_34"/>
          <p:cNvSpPr/>
          <p:nvPr/>
        </p:nvSpPr>
        <p:spPr>
          <a:xfrm>
            <a:off x="1217366" y="667604"/>
            <a:ext cx="98100" cy="98100"/>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352" name="Google Shape;352;g38cc65e7a2c_0_34"/>
          <p:cNvSpPr/>
          <p:nvPr/>
        </p:nvSpPr>
        <p:spPr>
          <a:xfrm>
            <a:off x="10719515" y="496703"/>
            <a:ext cx="98100" cy="98100"/>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353" name="Google Shape;353;g38cc65e7a2c_0_34"/>
          <p:cNvSpPr/>
          <p:nvPr/>
        </p:nvSpPr>
        <p:spPr>
          <a:xfrm>
            <a:off x="10876658" y="670648"/>
            <a:ext cx="98100" cy="98100"/>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354" name="Google Shape;354;g38cc65e7a2c_0_34"/>
          <p:cNvSpPr txBox="1"/>
          <p:nvPr/>
        </p:nvSpPr>
        <p:spPr>
          <a:xfrm>
            <a:off x="2898000" y="3201700"/>
            <a:ext cx="6629700" cy="14331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4355"/>
              <a:buFont typeface="Arial"/>
              <a:buNone/>
            </a:pPr>
            <a:r>
              <a:rPr lang="fr-FR" sz="4355" b="1" i="1">
                <a:solidFill>
                  <a:srgbClr val="2E2D6B"/>
                </a:solidFill>
                <a:latin typeface="Quattrocento Sans"/>
                <a:ea typeface="Quattrocento Sans"/>
                <a:cs typeface="Quattrocento Sans"/>
                <a:sym typeface="Quattrocento Sans"/>
              </a:rPr>
              <a:t>en présentiel à l’Atrium Rouen</a:t>
            </a:r>
            <a:endParaRPr sz="3991" b="1" i="1" u="none" strike="noStrike" cap="none">
              <a:solidFill>
                <a:srgbClr val="2E2D6B"/>
              </a:solidFill>
              <a:latin typeface="Quattrocento Sans"/>
              <a:ea typeface="Quattrocento Sans"/>
              <a:cs typeface="Quattrocento Sans"/>
              <a:sym typeface="Quattrocento Sans"/>
            </a:endParaRPr>
          </a:p>
        </p:txBody>
      </p:sp>
      <p:sp>
        <p:nvSpPr>
          <p:cNvPr id="355" name="Google Shape;355;g38cc65e7a2c_0_34"/>
          <p:cNvSpPr txBox="1"/>
          <p:nvPr/>
        </p:nvSpPr>
        <p:spPr>
          <a:xfrm>
            <a:off x="1377200" y="1549150"/>
            <a:ext cx="8859900" cy="14331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4355"/>
              <a:buFont typeface="Arial"/>
              <a:buNone/>
            </a:pPr>
            <a:r>
              <a:rPr lang="fr-FR" sz="4355" b="1">
                <a:solidFill>
                  <a:srgbClr val="376FA7"/>
                </a:solidFill>
                <a:latin typeface="Quattrocento Sans"/>
                <a:ea typeface="Quattrocento Sans"/>
                <a:cs typeface="Quattrocento Sans"/>
                <a:sym typeface="Quattrocento Sans"/>
              </a:rPr>
              <a:t>PROCHAIN RDV</a:t>
            </a:r>
            <a:endParaRPr sz="4355" b="1">
              <a:solidFill>
                <a:srgbClr val="376FA7"/>
              </a:solidFill>
              <a:latin typeface="Quattrocento Sans"/>
              <a:ea typeface="Quattrocento Sans"/>
              <a:cs typeface="Quattrocento Sans"/>
              <a:sym typeface="Quattrocento Sans"/>
            </a:endParaRPr>
          </a:p>
          <a:p>
            <a:pPr marL="0" marR="0" lvl="0" indent="0" algn="ctr" rtl="0">
              <a:lnSpc>
                <a:spcPct val="100000"/>
              </a:lnSpc>
              <a:spcBef>
                <a:spcPts val="0"/>
              </a:spcBef>
              <a:spcAft>
                <a:spcPts val="0"/>
              </a:spcAft>
              <a:buClr>
                <a:srgbClr val="000000"/>
              </a:buClr>
              <a:buSzPts val="4355"/>
              <a:buFont typeface="Arial"/>
              <a:buNone/>
            </a:pPr>
            <a:r>
              <a:rPr lang="fr-FR" sz="4355" b="1">
                <a:solidFill>
                  <a:srgbClr val="376FA7"/>
                </a:solidFill>
                <a:latin typeface="Quattrocento Sans"/>
                <a:ea typeface="Quattrocento Sans"/>
                <a:cs typeface="Quattrocento Sans"/>
                <a:sym typeface="Quattrocento Sans"/>
              </a:rPr>
              <a:t>le lundi 24 novembre de 10h à 16h </a:t>
            </a:r>
            <a:endParaRPr sz="3991" b="1" i="0" u="none" strike="noStrike" cap="none">
              <a:solidFill>
                <a:srgbClr val="376FA7"/>
              </a:solidFill>
              <a:latin typeface="Quattrocento Sans"/>
              <a:ea typeface="Quattrocento Sans"/>
              <a:cs typeface="Quattrocento Sans"/>
              <a:sym typeface="Quattrocento Sans"/>
            </a:endParaRPr>
          </a:p>
        </p:txBody>
      </p:sp>
      <p:sp>
        <p:nvSpPr>
          <p:cNvPr id="356" name="Google Shape;356;g38cc65e7a2c_0_34"/>
          <p:cNvSpPr txBox="1"/>
          <p:nvPr/>
        </p:nvSpPr>
        <p:spPr>
          <a:xfrm>
            <a:off x="2898000" y="5017127"/>
            <a:ext cx="6198000" cy="15699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fr-FR" sz="2400" b="0" i="0" u="none" strike="noStrike" cap="none">
                <a:solidFill>
                  <a:srgbClr val="2E2D6B"/>
                </a:solidFill>
                <a:latin typeface="Quattrocento Sans"/>
                <a:ea typeface="Quattrocento Sans"/>
                <a:cs typeface="Quattrocento Sans"/>
                <a:sym typeface="Quattrocento Sans"/>
              </a:rPr>
              <a:t>Vos contacts:</a:t>
            </a:r>
            <a:endParaRPr sz="2400" b="0" i="0" u="none" strike="noStrike" cap="none">
              <a:solidFill>
                <a:srgbClr val="2E2D6B"/>
              </a:solidFill>
              <a:latin typeface="Quattrocento Sans"/>
              <a:ea typeface="Quattrocento Sans"/>
              <a:cs typeface="Quattrocento Sans"/>
              <a:sym typeface="Quattrocento Sans"/>
            </a:endParaRPr>
          </a:p>
          <a:p>
            <a:pPr marL="0" marR="0" lvl="0" indent="0" algn="ctr" rtl="0">
              <a:lnSpc>
                <a:spcPct val="100000"/>
              </a:lnSpc>
              <a:spcBef>
                <a:spcPts val="0"/>
              </a:spcBef>
              <a:spcAft>
                <a:spcPts val="0"/>
              </a:spcAft>
              <a:buClr>
                <a:srgbClr val="000000"/>
              </a:buClr>
              <a:buSzPts val="2400"/>
              <a:buFont typeface="Arial"/>
              <a:buNone/>
            </a:pPr>
            <a:r>
              <a:rPr lang="fr-FR" sz="2400">
                <a:solidFill>
                  <a:srgbClr val="2E2D6B"/>
                </a:solidFill>
                <a:latin typeface="Quattrocento Sans"/>
                <a:ea typeface="Quattrocento Sans"/>
                <a:cs typeface="Quattrocento Sans"/>
                <a:sym typeface="Quattrocento Sans"/>
              </a:rPr>
              <a:t>Virginie ALLAIS : </a:t>
            </a:r>
            <a:r>
              <a:rPr lang="fr-FR" sz="2400" u="sng">
                <a:solidFill>
                  <a:schemeClr val="hlink"/>
                </a:solidFill>
                <a:latin typeface="Quattrocento Sans"/>
                <a:ea typeface="Quattrocento Sans"/>
                <a:cs typeface="Quattrocento Sans"/>
                <a:sym typeface="Quattrocento Sans"/>
                <a:hlinkClick r:id="rId3"/>
              </a:rPr>
              <a:t>normandie@anlci.gouv.fr</a:t>
            </a:r>
            <a:endParaRPr sz="2400">
              <a:solidFill>
                <a:srgbClr val="2E2D6B"/>
              </a:solidFill>
              <a:latin typeface="Quattrocento Sans"/>
              <a:ea typeface="Quattrocento Sans"/>
              <a:cs typeface="Quattrocento Sans"/>
              <a:sym typeface="Quattrocento Sans"/>
            </a:endParaRPr>
          </a:p>
          <a:p>
            <a:pPr marL="0" marR="0" lvl="0" indent="0" algn="ctr" rtl="0">
              <a:lnSpc>
                <a:spcPct val="100000"/>
              </a:lnSpc>
              <a:spcBef>
                <a:spcPts val="0"/>
              </a:spcBef>
              <a:spcAft>
                <a:spcPts val="0"/>
              </a:spcAft>
              <a:buClr>
                <a:srgbClr val="000000"/>
              </a:buClr>
              <a:buSzPts val="2400"/>
              <a:buFont typeface="Arial"/>
              <a:buNone/>
            </a:pPr>
            <a:r>
              <a:rPr lang="fr-FR" sz="2400">
                <a:solidFill>
                  <a:srgbClr val="2E2D6B"/>
                </a:solidFill>
                <a:latin typeface="Quattrocento Sans"/>
                <a:ea typeface="Quattrocento Sans"/>
                <a:cs typeface="Quattrocento Sans"/>
                <a:sym typeface="Quattrocento Sans"/>
              </a:rPr>
              <a:t>Aicha TALBI : </a:t>
            </a:r>
            <a:r>
              <a:rPr lang="fr-FR" sz="2400" u="sng">
                <a:solidFill>
                  <a:schemeClr val="hlink"/>
                </a:solidFill>
                <a:latin typeface="Quattrocento Sans"/>
                <a:ea typeface="Quattrocento Sans"/>
                <a:cs typeface="Quattrocento Sans"/>
                <a:sym typeface="Quattrocento Sans"/>
                <a:hlinkClick r:id="rId4"/>
              </a:rPr>
              <a:t>atalbi@cariforefnormandie.fr</a:t>
            </a:r>
            <a:endParaRPr sz="2400">
              <a:solidFill>
                <a:srgbClr val="2E2D6B"/>
              </a:solidFill>
              <a:latin typeface="Quattrocento Sans"/>
              <a:ea typeface="Quattrocento Sans"/>
              <a:cs typeface="Quattrocento Sans"/>
              <a:sym typeface="Quattrocento Sans"/>
            </a:endParaRPr>
          </a:p>
          <a:p>
            <a:pPr marL="0" marR="0" lvl="0" indent="0" algn="ctr" rtl="0">
              <a:lnSpc>
                <a:spcPct val="100000"/>
              </a:lnSpc>
              <a:spcBef>
                <a:spcPts val="0"/>
              </a:spcBef>
              <a:spcAft>
                <a:spcPts val="0"/>
              </a:spcAft>
              <a:buClr>
                <a:srgbClr val="000000"/>
              </a:buClr>
              <a:buSzPts val="2400"/>
              <a:buFont typeface="Arial"/>
              <a:buNone/>
            </a:pPr>
            <a:r>
              <a:rPr lang="fr-FR" sz="2400" b="0" i="0" u="none" strike="noStrike" cap="none">
                <a:solidFill>
                  <a:srgbClr val="2E2D6B"/>
                </a:solidFill>
                <a:latin typeface="Quattrocento Sans"/>
                <a:ea typeface="Quattrocento Sans"/>
                <a:cs typeface="Quattrocento Sans"/>
                <a:sym typeface="Quattrocento Sans"/>
              </a:rPr>
              <a:t> </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61"/>
        <p:cNvGrpSpPr/>
        <p:nvPr/>
      </p:nvGrpSpPr>
      <p:grpSpPr>
        <a:xfrm>
          <a:off x="0" y="0"/>
          <a:ext cx="0" cy="0"/>
          <a:chOff x="0" y="0"/>
          <a:chExt cx="0" cy="0"/>
        </a:xfrm>
      </p:grpSpPr>
      <p:sp>
        <p:nvSpPr>
          <p:cNvPr id="362" name="Google Shape;362;p24"/>
          <p:cNvSpPr/>
          <p:nvPr/>
        </p:nvSpPr>
        <p:spPr>
          <a:xfrm>
            <a:off x="0" y="314607"/>
            <a:ext cx="12192000" cy="599793"/>
          </a:xfrm>
          <a:prstGeom prst="rect">
            <a:avLst/>
          </a:prstGeom>
          <a:solidFill>
            <a:srgbClr val="D4EDF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800"/>
              <a:buFont typeface="Arial"/>
              <a:buNone/>
            </a:pPr>
            <a:r>
              <a:rPr lang="fr-FR" sz="2800" b="0" i="0" u="none" strike="noStrike" cap="none">
                <a:solidFill>
                  <a:srgbClr val="336699"/>
                </a:solidFill>
                <a:latin typeface="Quattrocento Sans"/>
                <a:ea typeface="Quattrocento Sans"/>
                <a:cs typeface="Quattrocento Sans"/>
                <a:sym typeface="Quattrocento Sans"/>
              </a:rPr>
              <a:t>Synthèse et perspectives</a:t>
            </a:r>
            <a:endParaRPr sz="1400" b="0" i="0" u="none" strike="noStrike" cap="none">
              <a:solidFill>
                <a:srgbClr val="000000"/>
              </a:solidFill>
              <a:latin typeface="Arial"/>
              <a:ea typeface="Arial"/>
              <a:cs typeface="Arial"/>
              <a:sym typeface="Arial"/>
            </a:endParaRPr>
          </a:p>
        </p:txBody>
      </p:sp>
      <p:sp>
        <p:nvSpPr>
          <p:cNvPr id="363" name="Google Shape;363;p24"/>
          <p:cNvSpPr/>
          <p:nvPr/>
        </p:nvSpPr>
        <p:spPr>
          <a:xfrm>
            <a:off x="1377210" y="493659"/>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364" name="Google Shape;364;p24"/>
          <p:cNvSpPr/>
          <p:nvPr/>
        </p:nvSpPr>
        <p:spPr>
          <a:xfrm>
            <a:off x="1217366" y="667604"/>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365" name="Google Shape;365;p24"/>
          <p:cNvSpPr/>
          <p:nvPr/>
        </p:nvSpPr>
        <p:spPr>
          <a:xfrm>
            <a:off x="10719515" y="496703"/>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366" name="Google Shape;366;p24"/>
          <p:cNvSpPr/>
          <p:nvPr/>
        </p:nvSpPr>
        <p:spPr>
          <a:xfrm>
            <a:off x="10876658" y="670648"/>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367" name="Google Shape;367;p24"/>
          <p:cNvSpPr txBox="1"/>
          <p:nvPr/>
        </p:nvSpPr>
        <p:spPr>
          <a:xfrm>
            <a:off x="3856275" y="3764801"/>
            <a:ext cx="5228481" cy="76251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4355"/>
              <a:buFont typeface="Arial"/>
              <a:buNone/>
            </a:pPr>
            <a:r>
              <a:rPr lang="fr-FR" sz="4355" b="1" i="1" u="none" strike="noStrike" cap="none">
                <a:solidFill>
                  <a:srgbClr val="2E2D6B"/>
                </a:solidFill>
                <a:latin typeface="Quattrocento Sans"/>
                <a:ea typeface="Quattrocento Sans"/>
                <a:cs typeface="Quattrocento Sans"/>
                <a:sym typeface="Quattrocento Sans"/>
              </a:rPr>
              <a:t>de votre attention</a:t>
            </a:r>
            <a:endParaRPr sz="3991" b="1" i="1" u="none" strike="noStrike" cap="none">
              <a:solidFill>
                <a:srgbClr val="2E2D6B"/>
              </a:solidFill>
              <a:latin typeface="Quattrocento Sans"/>
              <a:ea typeface="Quattrocento Sans"/>
              <a:cs typeface="Quattrocento Sans"/>
              <a:sym typeface="Quattrocento Sans"/>
            </a:endParaRPr>
          </a:p>
        </p:txBody>
      </p:sp>
      <p:sp>
        <p:nvSpPr>
          <p:cNvPr id="368" name="Google Shape;368;p24"/>
          <p:cNvSpPr txBox="1"/>
          <p:nvPr/>
        </p:nvSpPr>
        <p:spPr>
          <a:xfrm>
            <a:off x="4811461" y="2484506"/>
            <a:ext cx="3318108" cy="76251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4355"/>
              <a:buFont typeface="Arial"/>
              <a:buNone/>
            </a:pPr>
            <a:r>
              <a:rPr lang="fr-FR" sz="4355" b="1" i="0" u="none" strike="noStrike" cap="none">
                <a:solidFill>
                  <a:srgbClr val="376FA7"/>
                </a:solidFill>
                <a:latin typeface="Quattrocento Sans"/>
                <a:ea typeface="Quattrocento Sans"/>
                <a:cs typeface="Quattrocento Sans"/>
                <a:sym typeface="Quattrocento Sans"/>
              </a:rPr>
              <a:t>M E R C I</a:t>
            </a:r>
            <a:endParaRPr sz="3991" b="1" i="0" u="none" strike="noStrike" cap="none">
              <a:solidFill>
                <a:srgbClr val="376FA7"/>
              </a:solidFill>
              <a:latin typeface="Quattrocento Sans"/>
              <a:ea typeface="Quattrocento Sans"/>
              <a:cs typeface="Quattrocento Sans"/>
              <a:sym typeface="Quattrocento Sans"/>
            </a:endParaRPr>
          </a:p>
        </p:txBody>
      </p:sp>
      <p:sp>
        <p:nvSpPr>
          <p:cNvPr id="369" name="Google Shape;369;p24"/>
          <p:cNvSpPr/>
          <p:nvPr/>
        </p:nvSpPr>
        <p:spPr>
          <a:xfrm>
            <a:off x="4811461" y="2135604"/>
            <a:ext cx="3318108" cy="1451672"/>
          </a:xfrm>
          <a:prstGeom prst="roundRect">
            <a:avLst>
              <a:gd name="adj" fmla="val 16667"/>
            </a:avLst>
          </a:prstGeom>
          <a:noFill/>
          <a:ln w="25400" cap="flat" cmpd="sng">
            <a:solidFill>
              <a:srgbClr val="2E2D6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FFFFFF"/>
              </a:solidFill>
              <a:latin typeface="Quattrocento Sans"/>
              <a:ea typeface="Quattrocento Sans"/>
              <a:cs typeface="Quattrocento Sans"/>
              <a:sym typeface="Quattrocento Sans"/>
            </a:endParaRPr>
          </a:p>
        </p:txBody>
      </p:sp>
      <p:sp>
        <p:nvSpPr>
          <p:cNvPr id="370" name="Google Shape;370;p24"/>
          <p:cNvSpPr txBox="1"/>
          <p:nvPr/>
        </p:nvSpPr>
        <p:spPr>
          <a:xfrm>
            <a:off x="3520257" y="4808480"/>
            <a:ext cx="6198044" cy="83099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fr-FR" sz="2400" b="0" i="0" u="none" strike="noStrike" cap="none">
                <a:solidFill>
                  <a:srgbClr val="2E2D6B"/>
                </a:solidFill>
                <a:latin typeface="Quattrocento Sans"/>
                <a:ea typeface="Quattrocento Sans"/>
                <a:cs typeface="Quattrocento Sans"/>
                <a:sym typeface="Quattrocento Sans"/>
              </a:rPr>
              <a:t>Vos contacts:</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r>
              <a:rPr lang="fr-FR" sz="2400" b="0" i="0" u="none" strike="noStrike" cap="none">
                <a:solidFill>
                  <a:srgbClr val="2E2D6B"/>
                </a:solidFill>
                <a:latin typeface="Quattrocento Sans"/>
                <a:ea typeface="Quattrocento Sans"/>
                <a:cs typeface="Quattrocento Sans"/>
                <a:sym typeface="Quattrocento Sans"/>
              </a:rPr>
              <a:t> </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g3679f14844e_0_46"/>
          <p:cNvSpPr/>
          <p:nvPr/>
        </p:nvSpPr>
        <p:spPr>
          <a:xfrm>
            <a:off x="0" y="314607"/>
            <a:ext cx="12192000" cy="599793"/>
          </a:xfrm>
          <a:prstGeom prst="rect">
            <a:avLst/>
          </a:prstGeom>
          <a:solidFill>
            <a:srgbClr val="D4EDF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800"/>
              <a:buFont typeface="Arial"/>
              <a:buNone/>
            </a:pPr>
            <a:r>
              <a:rPr lang="fr-FR" sz="2800" b="0" i="0" u="none" strike="noStrike" cap="none">
                <a:solidFill>
                  <a:srgbClr val="336699"/>
                </a:solidFill>
                <a:latin typeface="Quattrocento Sans"/>
                <a:ea typeface="Quattrocento Sans"/>
                <a:cs typeface="Quattrocento Sans"/>
                <a:sym typeface="Quattrocento Sans"/>
              </a:rPr>
              <a:t>Introduction : Contexte de l’écriture de la feuille de route</a:t>
            </a:r>
            <a:endParaRPr sz="1400" b="0" i="0" u="none" strike="noStrike" cap="none">
              <a:solidFill>
                <a:srgbClr val="000000"/>
              </a:solidFill>
              <a:latin typeface="Arial"/>
              <a:ea typeface="Arial"/>
              <a:cs typeface="Arial"/>
              <a:sym typeface="Arial"/>
            </a:endParaRPr>
          </a:p>
        </p:txBody>
      </p:sp>
      <p:sp>
        <p:nvSpPr>
          <p:cNvPr id="96" name="Google Shape;96;g3679f14844e_0_46"/>
          <p:cNvSpPr/>
          <p:nvPr/>
        </p:nvSpPr>
        <p:spPr>
          <a:xfrm>
            <a:off x="1377210" y="493659"/>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97" name="Google Shape;97;g3679f14844e_0_46"/>
          <p:cNvSpPr/>
          <p:nvPr/>
        </p:nvSpPr>
        <p:spPr>
          <a:xfrm>
            <a:off x="1217366" y="667604"/>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98" name="Google Shape;98;g3679f14844e_0_46"/>
          <p:cNvSpPr/>
          <p:nvPr/>
        </p:nvSpPr>
        <p:spPr>
          <a:xfrm>
            <a:off x="10719515" y="496703"/>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99" name="Google Shape;99;g3679f14844e_0_46"/>
          <p:cNvSpPr/>
          <p:nvPr/>
        </p:nvSpPr>
        <p:spPr>
          <a:xfrm>
            <a:off x="10876658" y="670648"/>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100" name="Google Shape;100;g3679f14844e_0_46"/>
          <p:cNvSpPr/>
          <p:nvPr/>
        </p:nvSpPr>
        <p:spPr>
          <a:xfrm>
            <a:off x="1475187" y="3286858"/>
            <a:ext cx="9714932" cy="1059111"/>
          </a:xfrm>
          <a:prstGeom prst="roundRect">
            <a:avLst>
              <a:gd name="adj" fmla="val 16667"/>
            </a:avLst>
          </a:prstGeom>
          <a:noFill/>
          <a:ln w="9525" cap="flat" cmpd="sng">
            <a:solidFill>
              <a:srgbClr val="082836">
                <a:alpha val="81568"/>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fr-FR" sz="1800" b="0" i="0" u="none" strike="noStrike" cap="none">
                <a:solidFill>
                  <a:srgbClr val="2E2D6B"/>
                </a:solidFill>
                <a:latin typeface="Quattrocento Sans"/>
                <a:ea typeface="Quattrocento Sans"/>
                <a:cs typeface="Quattrocento Sans"/>
                <a:sym typeface="Quattrocento Sans"/>
              </a:rPr>
              <a:t>Objectif:</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800"/>
              <a:buFont typeface="Arial"/>
              <a:buNone/>
            </a:pPr>
            <a:r>
              <a:rPr lang="fr-FR" sz="1800" b="1" i="0" u="none" strike="noStrike" cap="none">
                <a:solidFill>
                  <a:srgbClr val="2E2D6B"/>
                </a:solidFill>
                <a:latin typeface="Quattrocento Sans"/>
                <a:ea typeface="Quattrocento Sans"/>
                <a:cs typeface="Quattrocento Sans"/>
                <a:sym typeface="Quattrocento Sans"/>
              </a:rPr>
              <a:t>Fédérer les acteurs régionaux autour de la prévention de la lutte contre l'illettrisme et l'illectronisme pour améliorer les compétences de base des normands.</a:t>
            </a:r>
            <a:endParaRPr sz="1400" b="0" i="0" u="none" strike="noStrike" cap="none">
              <a:solidFill>
                <a:srgbClr val="000000"/>
              </a:solidFill>
              <a:latin typeface="Arial"/>
              <a:ea typeface="Arial"/>
              <a:cs typeface="Arial"/>
              <a:sym typeface="Arial"/>
            </a:endParaRPr>
          </a:p>
        </p:txBody>
      </p:sp>
      <p:grpSp>
        <p:nvGrpSpPr>
          <p:cNvPr id="101" name="Google Shape;101;g3679f14844e_0_46"/>
          <p:cNvGrpSpPr/>
          <p:nvPr/>
        </p:nvGrpSpPr>
        <p:grpSpPr>
          <a:xfrm>
            <a:off x="1530857" y="1301839"/>
            <a:ext cx="9658528" cy="1620696"/>
            <a:chOff x="731" y="-1"/>
            <a:chExt cx="9658528" cy="1620696"/>
          </a:xfrm>
        </p:grpSpPr>
        <p:sp>
          <p:nvSpPr>
            <p:cNvPr id="102" name="Google Shape;102;g3679f14844e_0_46"/>
            <p:cNvSpPr/>
            <p:nvPr/>
          </p:nvSpPr>
          <p:spPr>
            <a:xfrm>
              <a:off x="731" y="0"/>
              <a:ext cx="3146100" cy="1620695"/>
            </a:xfrm>
            <a:prstGeom prst="roundRect">
              <a:avLst>
                <a:gd name="adj" fmla="val 5000"/>
              </a:avLst>
            </a:prstGeom>
            <a:gradFill>
              <a:gsLst>
                <a:gs pos="0">
                  <a:srgbClr val="A8C6DD"/>
                </a:gs>
                <a:gs pos="35000">
                  <a:srgbClr val="C3D5E7"/>
                </a:gs>
                <a:gs pos="100000">
                  <a:srgbClr val="E8EFF6"/>
                </a:gs>
              </a:gsLst>
              <a:lin ang="16200000" scaled="0"/>
            </a:gradFill>
            <a:ln>
              <a:noFill/>
            </a:ln>
            <a:effectLst>
              <a:outerShdw blurRad="40000" dist="20000" dir="5400000" rotWithShape="0">
                <a:srgbClr val="000000">
                  <a:alpha val="37254"/>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3" name="Google Shape;103;g3679f14844e_0_46"/>
            <p:cNvSpPr txBox="1"/>
            <p:nvPr/>
          </p:nvSpPr>
          <p:spPr>
            <a:xfrm rot="-5400000">
              <a:off x="-349143" y="349874"/>
              <a:ext cx="1328969" cy="629220"/>
            </a:xfrm>
            <a:prstGeom prst="rect">
              <a:avLst/>
            </a:prstGeom>
            <a:noFill/>
            <a:ln>
              <a:noFill/>
            </a:ln>
          </p:spPr>
          <p:txBody>
            <a:bodyPr spcFirstLastPara="1" wrap="square" lIns="0" tIns="54850" rIns="71100" bIns="0" anchor="t" anchorCtr="0">
              <a:noAutofit/>
            </a:bodyPr>
            <a:lstStyle/>
            <a:p>
              <a:pPr marL="0" marR="0" lvl="0" indent="0" algn="r" rtl="0">
                <a:lnSpc>
                  <a:spcPct val="90000"/>
                </a:lnSpc>
                <a:spcBef>
                  <a:spcPts val="0"/>
                </a:spcBef>
                <a:spcAft>
                  <a:spcPts val="0"/>
                </a:spcAft>
                <a:buClr>
                  <a:srgbClr val="000000"/>
                </a:buClr>
                <a:buSzPts val="1600"/>
                <a:buFont typeface="Arial"/>
                <a:buNone/>
              </a:pPr>
              <a:r>
                <a:rPr lang="fr-FR" sz="1600" b="0" i="0" u="none" strike="noStrike" cap="none">
                  <a:solidFill>
                    <a:srgbClr val="143C64"/>
                  </a:solidFill>
                  <a:latin typeface="Arial"/>
                  <a:ea typeface="Arial"/>
                  <a:cs typeface="Arial"/>
                  <a:sym typeface="Arial"/>
                </a:rPr>
                <a:t>2018-2023</a:t>
              </a:r>
              <a:endParaRPr sz="1400" b="0" i="0" u="none" strike="noStrike" cap="none">
                <a:solidFill>
                  <a:srgbClr val="000000"/>
                </a:solidFill>
                <a:latin typeface="Arial"/>
                <a:ea typeface="Arial"/>
                <a:cs typeface="Arial"/>
                <a:sym typeface="Arial"/>
              </a:endParaRPr>
            </a:p>
          </p:txBody>
        </p:sp>
        <p:sp>
          <p:nvSpPr>
            <p:cNvPr id="104" name="Google Shape;104;g3679f14844e_0_46"/>
            <p:cNvSpPr/>
            <p:nvPr/>
          </p:nvSpPr>
          <p:spPr>
            <a:xfrm>
              <a:off x="629951" y="0"/>
              <a:ext cx="2343845" cy="1620695"/>
            </a:xfrm>
            <a:prstGeom prst="rect">
              <a:avLst/>
            </a:prstGeom>
            <a:noFill/>
            <a:ln>
              <a:noFill/>
            </a:ln>
            <a:effectLst>
              <a:outerShdw blurRad="40000" dist="20000" dir="5400000" rotWithShape="0">
                <a:srgbClr val="000000">
                  <a:alpha val="37254"/>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5" name="Google Shape;105;g3679f14844e_0_46"/>
            <p:cNvSpPr txBox="1"/>
            <p:nvPr/>
          </p:nvSpPr>
          <p:spPr>
            <a:xfrm>
              <a:off x="629951" y="0"/>
              <a:ext cx="2343845" cy="1620695"/>
            </a:xfrm>
            <a:prstGeom prst="rect">
              <a:avLst/>
            </a:prstGeom>
            <a:noFill/>
            <a:ln>
              <a:noFill/>
            </a:ln>
          </p:spPr>
          <p:txBody>
            <a:bodyPr spcFirstLastPara="1" wrap="square" lIns="0" tIns="61700" rIns="0" bIns="0" anchor="t" anchorCtr="0">
              <a:noAutofit/>
            </a:bodyPr>
            <a:lstStyle/>
            <a:p>
              <a:pPr marL="0" marR="0" lvl="0" indent="0" algn="l" rtl="0">
                <a:lnSpc>
                  <a:spcPct val="90000"/>
                </a:lnSpc>
                <a:spcBef>
                  <a:spcPts val="0"/>
                </a:spcBef>
                <a:spcAft>
                  <a:spcPts val="0"/>
                </a:spcAft>
                <a:buClr>
                  <a:srgbClr val="000000"/>
                </a:buClr>
                <a:buSzPts val="1800"/>
                <a:buFont typeface="Arial"/>
                <a:buNone/>
              </a:pPr>
              <a:endParaRPr sz="1800" b="0" i="0" u="none" strike="noStrike" cap="none">
                <a:solidFill>
                  <a:srgbClr val="143C64"/>
                </a:solidFill>
                <a:latin typeface="Quattrocento Sans"/>
                <a:ea typeface="Quattrocento Sans"/>
                <a:cs typeface="Quattrocento Sans"/>
                <a:sym typeface="Quattrocento Sans"/>
              </a:endParaRPr>
            </a:p>
            <a:p>
              <a:pPr marL="0" marR="0" lvl="0" indent="0" algn="l" rtl="0">
                <a:lnSpc>
                  <a:spcPct val="90000"/>
                </a:lnSpc>
                <a:spcBef>
                  <a:spcPts val="630"/>
                </a:spcBef>
                <a:spcAft>
                  <a:spcPts val="0"/>
                </a:spcAft>
                <a:buClr>
                  <a:srgbClr val="000000"/>
                </a:buClr>
                <a:buSzPts val="1800"/>
                <a:buFont typeface="Arial"/>
                <a:buNone/>
              </a:pPr>
              <a:r>
                <a:rPr lang="fr-FR" sz="1800" b="0" i="0" u="none" strike="noStrike" cap="none">
                  <a:solidFill>
                    <a:srgbClr val="143C64"/>
                  </a:solidFill>
                  <a:latin typeface="Quattrocento Sans"/>
                  <a:ea typeface="Quattrocento Sans"/>
                  <a:cs typeface="Quattrocento Sans"/>
                  <a:sym typeface="Quattrocento Sans"/>
                </a:rPr>
                <a:t>Plan Régional de Prévention et de Lutte contre l’Illettrisme</a:t>
              </a:r>
              <a:endParaRPr sz="1800" b="0" i="0" u="none" strike="noStrike" cap="none">
                <a:solidFill>
                  <a:srgbClr val="143C64"/>
                </a:solidFill>
                <a:latin typeface="Quattrocento Sans"/>
                <a:ea typeface="Quattrocento Sans"/>
                <a:cs typeface="Quattrocento Sans"/>
                <a:sym typeface="Quattrocento Sans"/>
              </a:endParaRPr>
            </a:p>
          </p:txBody>
        </p:sp>
        <p:sp>
          <p:nvSpPr>
            <p:cNvPr id="106" name="Google Shape;106;g3679f14844e_0_46"/>
            <p:cNvSpPr/>
            <p:nvPr/>
          </p:nvSpPr>
          <p:spPr>
            <a:xfrm>
              <a:off x="3256945" y="0"/>
              <a:ext cx="3146100" cy="1620695"/>
            </a:xfrm>
            <a:prstGeom prst="roundRect">
              <a:avLst>
                <a:gd name="adj" fmla="val 5000"/>
              </a:avLst>
            </a:prstGeom>
            <a:gradFill>
              <a:gsLst>
                <a:gs pos="0">
                  <a:srgbClr val="A8C6DD"/>
                </a:gs>
                <a:gs pos="35000">
                  <a:srgbClr val="C3D5E7"/>
                </a:gs>
                <a:gs pos="100000">
                  <a:srgbClr val="E8EFF6"/>
                </a:gs>
              </a:gsLst>
              <a:lin ang="16200000" scaled="0"/>
            </a:gradFill>
            <a:ln>
              <a:noFill/>
            </a:ln>
            <a:effectLst>
              <a:outerShdw blurRad="40000" dist="20000" dir="5400000" rotWithShape="0">
                <a:srgbClr val="000000">
                  <a:alpha val="37254"/>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7" name="Google Shape;107;g3679f14844e_0_46"/>
            <p:cNvSpPr txBox="1"/>
            <p:nvPr/>
          </p:nvSpPr>
          <p:spPr>
            <a:xfrm rot="-5400000">
              <a:off x="2907070" y="349874"/>
              <a:ext cx="1328969" cy="629220"/>
            </a:xfrm>
            <a:prstGeom prst="rect">
              <a:avLst/>
            </a:prstGeom>
            <a:noFill/>
            <a:ln>
              <a:noFill/>
            </a:ln>
          </p:spPr>
          <p:txBody>
            <a:bodyPr spcFirstLastPara="1" wrap="square" lIns="0" tIns="54850" rIns="71100" bIns="0" anchor="t" anchorCtr="0">
              <a:noAutofit/>
            </a:bodyPr>
            <a:lstStyle/>
            <a:p>
              <a:pPr marL="0" marR="0" lvl="0" indent="0" algn="r" rtl="0">
                <a:lnSpc>
                  <a:spcPct val="90000"/>
                </a:lnSpc>
                <a:spcBef>
                  <a:spcPts val="0"/>
                </a:spcBef>
                <a:spcAft>
                  <a:spcPts val="0"/>
                </a:spcAft>
                <a:buClr>
                  <a:srgbClr val="000000"/>
                </a:buClr>
                <a:buSzPts val="1600"/>
                <a:buFont typeface="Arial"/>
                <a:buNone/>
              </a:pPr>
              <a:r>
                <a:rPr lang="fr-FR" sz="1600" b="0" i="0" u="none" strike="noStrike" cap="none">
                  <a:solidFill>
                    <a:srgbClr val="143C64"/>
                  </a:solidFill>
                  <a:latin typeface="Arial"/>
                  <a:ea typeface="Arial"/>
                  <a:cs typeface="Arial"/>
                  <a:sym typeface="Arial"/>
                </a:rPr>
                <a:t>2024-2025</a:t>
              </a:r>
              <a:endParaRPr sz="1400" b="0" i="0" u="none" strike="noStrike" cap="none">
                <a:solidFill>
                  <a:srgbClr val="000000"/>
                </a:solidFill>
                <a:latin typeface="Arial"/>
                <a:ea typeface="Arial"/>
                <a:cs typeface="Arial"/>
                <a:sym typeface="Arial"/>
              </a:endParaRPr>
            </a:p>
          </p:txBody>
        </p:sp>
        <p:sp>
          <p:nvSpPr>
            <p:cNvPr id="108" name="Google Shape;108;g3679f14844e_0_46"/>
            <p:cNvSpPr/>
            <p:nvPr/>
          </p:nvSpPr>
          <p:spPr>
            <a:xfrm rot="5400000">
              <a:off x="3153635" y="1152843"/>
              <a:ext cx="238080" cy="471915"/>
            </a:xfrm>
            <a:prstGeom prst="flowChartExtract">
              <a:avLst/>
            </a:prstGeom>
            <a:gradFill>
              <a:gsLst>
                <a:gs pos="0">
                  <a:schemeClr val="lt1"/>
                </a:gs>
                <a:gs pos="35000">
                  <a:schemeClr val="lt1"/>
                </a:gs>
                <a:gs pos="100000">
                  <a:schemeClr val="lt1"/>
                </a:gs>
              </a:gsLst>
              <a:lin ang="16200000" scaled="0"/>
            </a:gradFill>
            <a:ln w="9525" cap="flat" cmpd="sng">
              <a:solidFill>
                <a:srgbClr val="FFCC66"/>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9" name="Google Shape;109;g3679f14844e_0_46"/>
            <p:cNvSpPr/>
            <p:nvPr/>
          </p:nvSpPr>
          <p:spPr>
            <a:xfrm>
              <a:off x="3886165" y="0"/>
              <a:ext cx="2343845" cy="1620695"/>
            </a:xfrm>
            <a:prstGeom prst="rect">
              <a:avLst/>
            </a:prstGeom>
            <a:noFill/>
            <a:ln>
              <a:noFill/>
            </a:ln>
            <a:effectLst>
              <a:outerShdw blurRad="40000" dist="20000" dir="5400000" rotWithShape="0">
                <a:srgbClr val="000000">
                  <a:alpha val="37254"/>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0" name="Google Shape;110;g3679f14844e_0_46"/>
            <p:cNvSpPr txBox="1"/>
            <p:nvPr/>
          </p:nvSpPr>
          <p:spPr>
            <a:xfrm>
              <a:off x="3886165" y="0"/>
              <a:ext cx="2343845" cy="1620695"/>
            </a:xfrm>
            <a:prstGeom prst="rect">
              <a:avLst/>
            </a:prstGeom>
            <a:noFill/>
            <a:ln>
              <a:noFill/>
            </a:ln>
          </p:spPr>
          <p:txBody>
            <a:bodyPr spcFirstLastPara="1" wrap="square" lIns="0" tIns="61700" rIns="0" bIns="0" anchor="t" anchorCtr="0">
              <a:noAutofit/>
            </a:bodyPr>
            <a:lstStyle/>
            <a:p>
              <a:pPr marL="0" marR="0" lvl="0" indent="0" algn="l" rtl="0">
                <a:lnSpc>
                  <a:spcPct val="90000"/>
                </a:lnSpc>
                <a:spcBef>
                  <a:spcPts val="0"/>
                </a:spcBef>
                <a:spcAft>
                  <a:spcPts val="0"/>
                </a:spcAft>
                <a:buClr>
                  <a:srgbClr val="000000"/>
                </a:buClr>
                <a:buSzPts val="1800"/>
                <a:buFont typeface="Arial"/>
                <a:buNone/>
              </a:pPr>
              <a:r>
                <a:rPr lang="fr-FR" sz="1800" b="0" i="0" u="none" strike="noStrike" cap="none">
                  <a:solidFill>
                    <a:srgbClr val="143C64"/>
                  </a:solidFill>
                  <a:latin typeface="Quattrocento Sans"/>
                  <a:ea typeface="Quattrocento Sans"/>
                  <a:cs typeface="Quattrocento Sans"/>
                  <a:sym typeface="Quattrocento Sans"/>
                </a:rPr>
                <a:t>Commission formation du CREFOP et Constitution de groupe de travail illettrisme</a:t>
              </a:r>
              <a:endParaRPr sz="1800" b="0" i="0" u="none" strike="noStrike" cap="none">
                <a:solidFill>
                  <a:srgbClr val="143C64"/>
                </a:solidFill>
                <a:latin typeface="Quattrocento Sans"/>
                <a:ea typeface="Quattrocento Sans"/>
                <a:cs typeface="Quattrocento Sans"/>
                <a:sym typeface="Quattrocento Sans"/>
              </a:endParaRPr>
            </a:p>
          </p:txBody>
        </p:sp>
        <p:sp>
          <p:nvSpPr>
            <p:cNvPr id="111" name="Google Shape;111;g3679f14844e_0_46"/>
            <p:cNvSpPr/>
            <p:nvPr/>
          </p:nvSpPr>
          <p:spPr>
            <a:xfrm>
              <a:off x="6513159" y="0"/>
              <a:ext cx="3146100" cy="1620695"/>
            </a:xfrm>
            <a:prstGeom prst="roundRect">
              <a:avLst>
                <a:gd name="adj" fmla="val 5000"/>
              </a:avLst>
            </a:prstGeom>
            <a:gradFill>
              <a:gsLst>
                <a:gs pos="0">
                  <a:srgbClr val="A8C6DD"/>
                </a:gs>
                <a:gs pos="100000">
                  <a:srgbClr val="E8EFF6"/>
                </a:gs>
              </a:gsLst>
              <a:lin ang="16200000" scaled="0"/>
            </a:gradFill>
            <a:ln>
              <a:noFill/>
            </a:ln>
            <a:effectLst>
              <a:outerShdw blurRad="40000" dist="20000" dir="5400000" rotWithShape="0">
                <a:srgbClr val="000000">
                  <a:alpha val="37254"/>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2" name="Google Shape;112;g3679f14844e_0_46"/>
            <p:cNvSpPr txBox="1"/>
            <p:nvPr/>
          </p:nvSpPr>
          <p:spPr>
            <a:xfrm rot="-5400000">
              <a:off x="6163285" y="349874"/>
              <a:ext cx="1328969" cy="629220"/>
            </a:xfrm>
            <a:prstGeom prst="rect">
              <a:avLst/>
            </a:prstGeom>
            <a:noFill/>
            <a:ln>
              <a:noFill/>
            </a:ln>
          </p:spPr>
          <p:txBody>
            <a:bodyPr spcFirstLastPara="1" wrap="square" lIns="0" tIns="54850" rIns="71100" bIns="0" anchor="t" anchorCtr="0">
              <a:noAutofit/>
            </a:bodyPr>
            <a:lstStyle/>
            <a:p>
              <a:pPr marL="0" marR="0" lvl="0" indent="0" algn="r" rtl="0">
                <a:lnSpc>
                  <a:spcPct val="90000"/>
                </a:lnSpc>
                <a:spcBef>
                  <a:spcPts val="0"/>
                </a:spcBef>
                <a:spcAft>
                  <a:spcPts val="0"/>
                </a:spcAft>
                <a:buClr>
                  <a:srgbClr val="000000"/>
                </a:buClr>
                <a:buSzPts val="1600"/>
                <a:buFont typeface="Arial"/>
                <a:buNone/>
              </a:pPr>
              <a:r>
                <a:rPr lang="fr-FR" sz="1600" b="0" i="0" u="none" strike="noStrike" cap="none">
                  <a:solidFill>
                    <a:srgbClr val="143C64"/>
                  </a:solidFill>
                  <a:latin typeface="Arial"/>
                  <a:ea typeface="Arial"/>
                  <a:cs typeface="Arial"/>
                  <a:sym typeface="Arial"/>
                </a:rPr>
                <a:t>2025</a:t>
              </a:r>
              <a:endParaRPr sz="1400" b="0" i="0" u="none" strike="noStrike" cap="none">
                <a:solidFill>
                  <a:srgbClr val="000000"/>
                </a:solidFill>
                <a:latin typeface="Arial"/>
                <a:ea typeface="Arial"/>
                <a:cs typeface="Arial"/>
                <a:sym typeface="Arial"/>
              </a:endParaRPr>
            </a:p>
          </p:txBody>
        </p:sp>
        <p:sp>
          <p:nvSpPr>
            <p:cNvPr id="113" name="Google Shape;113;g3679f14844e_0_46"/>
            <p:cNvSpPr/>
            <p:nvPr/>
          </p:nvSpPr>
          <p:spPr>
            <a:xfrm rot="5400000">
              <a:off x="6409850" y="1152843"/>
              <a:ext cx="238080" cy="471915"/>
            </a:xfrm>
            <a:prstGeom prst="flowChartExtract">
              <a:avLst/>
            </a:prstGeom>
            <a:gradFill>
              <a:gsLst>
                <a:gs pos="0">
                  <a:schemeClr val="lt1"/>
                </a:gs>
                <a:gs pos="35000">
                  <a:schemeClr val="lt1"/>
                </a:gs>
                <a:gs pos="100000">
                  <a:schemeClr val="lt1"/>
                </a:gs>
              </a:gsLst>
              <a:lin ang="16200000" scaled="0"/>
            </a:gradFill>
            <a:ln w="9525" cap="flat" cmpd="sng">
              <a:solidFill>
                <a:srgbClr val="FFCC66"/>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4" name="Google Shape;114;g3679f14844e_0_46"/>
            <p:cNvSpPr/>
            <p:nvPr/>
          </p:nvSpPr>
          <p:spPr>
            <a:xfrm>
              <a:off x="7142380" y="0"/>
              <a:ext cx="2343845" cy="1620695"/>
            </a:xfrm>
            <a:prstGeom prst="rect">
              <a:avLst/>
            </a:prstGeom>
            <a:noFill/>
            <a:ln>
              <a:noFill/>
            </a:ln>
            <a:effectLst>
              <a:outerShdw blurRad="40000" dist="20000" dir="5400000" rotWithShape="0">
                <a:srgbClr val="000000">
                  <a:alpha val="37254"/>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5" name="Google Shape;115;g3679f14844e_0_46"/>
            <p:cNvSpPr txBox="1"/>
            <p:nvPr/>
          </p:nvSpPr>
          <p:spPr>
            <a:xfrm>
              <a:off x="7142380" y="0"/>
              <a:ext cx="2343845" cy="1620695"/>
            </a:xfrm>
            <a:prstGeom prst="rect">
              <a:avLst/>
            </a:prstGeom>
            <a:noFill/>
            <a:ln>
              <a:noFill/>
            </a:ln>
          </p:spPr>
          <p:txBody>
            <a:bodyPr spcFirstLastPara="1" wrap="square" lIns="0" tIns="61700" rIns="0" bIns="0" anchor="t" anchorCtr="0">
              <a:noAutofit/>
            </a:bodyPr>
            <a:lstStyle/>
            <a:p>
              <a:pPr marL="0" marR="0" lvl="0" indent="0" algn="l" rtl="0">
                <a:lnSpc>
                  <a:spcPct val="90000"/>
                </a:lnSpc>
                <a:spcBef>
                  <a:spcPts val="0"/>
                </a:spcBef>
                <a:spcAft>
                  <a:spcPts val="0"/>
                </a:spcAft>
                <a:buClr>
                  <a:srgbClr val="000000"/>
                </a:buClr>
                <a:buSzPts val="1800"/>
                <a:buFont typeface="Arial"/>
                <a:buNone/>
              </a:pPr>
              <a:endParaRPr sz="1800" b="0" i="0" u="none" strike="noStrike" cap="none">
                <a:solidFill>
                  <a:srgbClr val="143C64"/>
                </a:solidFill>
                <a:latin typeface="Quattrocento Sans"/>
                <a:ea typeface="Quattrocento Sans"/>
                <a:cs typeface="Quattrocento Sans"/>
                <a:sym typeface="Quattrocento Sans"/>
              </a:endParaRPr>
            </a:p>
            <a:p>
              <a:pPr marL="0" marR="0" lvl="0" indent="0" algn="l" rtl="0">
                <a:lnSpc>
                  <a:spcPct val="90000"/>
                </a:lnSpc>
                <a:spcBef>
                  <a:spcPts val="630"/>
                </a:spcBef>
                <a:spcAft>
                  <a:spcPts val="0"/>
                </a:spcAft>
                <a:buClr>
                  <a:srgbClr val="000000"/>
                </a:buClr>
                <a:buSzPts val="1800"/>
                <a:buFont typeface="Arial"/>
                <a:buNone/>
              </a:pPr>
              <a:r>
                <a:rPr lang="fr-FR" sz="1800" b="0" i="0" u="none" strike="noStrike" cap="none">
                  <a:solidFill>
                    <a:srgbClr val="143C64"/>
                  </a:solidFill>
                  <a:latin typeface="Quattrocento Sans"/>
                  <a:ea typeface="Quattrocento Sans"/>
                  <a:cs typeface="Quattrocento Sans"/>
                  <a:sym typeface="Quattrocento Sans"/>
                </a:rPr>
                <a:t>Elaboration de la feuille de la feuille de route</a:t>
              </a:r>
              <a:endParaRPr sz="2800" b="0" i="0" u="none" strike="noStrike" cap="none">
                <a:solidFill>
                  <a:srgbClr val="143C64"/>
                </a:solidFill>
                <a:latin typeface="Arial"/>
                <a:ea typeface="Arial"/>
                <a:cs typeface="Arial"/>
                <a:sym typeface="Arial"/>
              </a:endParaRPr>
            </a:p>
          </p:txBody>
        </p:sp>
      </p:grpSp>
      <p:grpSp>
        <p:nvGrpSpPr>
          <p:cNvPr id="116" name="Google Shape;116;g3679f14844e_0_46"/>
          <p:cNvGrpSpPr/>
          <p:nvPr/>
        </p:nvGrpSpPr>
        <p:grpSpPr>
          <a:xfrm>
            <a:off x="2550623" y="4895706"/>
            <a:ext cx="7564063" cy="1392556"/>
            <a:chOff x="0" y="0"/>
            <a:chExt cx="7564063" cy="1392556"/>
          </a:xfrm>
        </p:grpSpPr>
        <p:sp>
          <p:nvSpPr>
            <p:cNvPr id="117" name="Google Shape;117;g3679f14844e_0_46"/>
            <p:cNvSpPr/>
            <p:nvPr/>
          </p:nvSpPr>
          <p:spPr>
            <a:xfrm>
              <a:off x="0" y="0"/>
              <a:ext cx="7564063" cy="417767"/>
            </a:xfrm>
            <a:prstGeom prst="rect">
              <a:avLst/>
            </a:prstGeom>
            <a:solidFill>
              <a:srgbClr val="105675"/>
            </a:solidFill>
            <a:ln>
              <a:noFill/>
            </a:ln>
            <a:effectLst>
              <a:outerShdw blurRad="40000" dist="20000" dir="5400000" rotWithShape="0">
                <a:srgbClr val="000000">
                  <a:alpha val="37254"/>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8" name="Google Shape;118;g3679f14844e_0_46"/>
            <p:cNvSpPr txBox="1"/>
            <p:nvPr/>
          </p:nvSpPr>
          <p:spPr>
            <a:xfrm>
              <a:off x="0" y="0"/>
              <a:ext cx="7564063" cy="417767"/>
            </a:xfrm>
            <a:prstGeom prst="rect">
              <a:avLst/>
            </a:prstGeom>
            <a:noFill/>
            <a:ln>
              <a:noFill/>
            </a:ln>
          </p:spPr>
          <p:txBody>
            <a:bodyPr spcFirstLastPara="1" wrap="square" lIns="68575" tIns="68575" rIns="68575" bIns="68575" anchor="ctr" anchorCtr="0">
              <a:noAutofit/>
            </a:bodyPr>
            <a:lstStyle/>
            <a:p>
              <a:pPr marL="0" marR="0" lvl="0" indent="0" algn="ctr" rtl="0">
                <a:lnSpc>
                  <a:spcPct val="90000"/>
                </a:lnSpc>
                <a:spcBef>
                  <a:spcPts val="0"/>
                </a:spcBef>
                <a:spcAft>
                  <a:spcPts val="0"/>
                </a:spcAft>
                <a:buClr>
                  <a:srgbClr val="000000"/>
                </a:buClr>
                <a:buSzPts val="1800"/>
                <a:buFont typeface="Arial"/>
                <a:buNone/>
              </a:pPr>
              <a:r>
                <a:rPr lang="fr-FR" sz="1800" b="0" i="0" u="none" strike="noStrike" cap="none">
                  <a:solidFill>
                    <a:srgbClr val="000000"/>
                  </a:solidFill>
                  <a:latin typeface="Arial"/>
                  <a:ea typeface="Arial"/>
                  <a:cs typeface="Arial"/>
                  <a:sym typeface="Arial"/>
                </a:rPr>
                <a:t>3 comités techniques</a:t>
              </a:r>
              <a:endParaRPr sz="1400" b="0" i="0" u="none" strike="noStrike" cap="none">
                <a:solidFill>
                  <a:srgbClr val="000000"/>
                </a:solidFill>
                <a:latin typeface="Arial"/>
                <a:ea typeface="Arial"/>
                <a:cs typeface="Arial"/>
                <a:sym typeface="Arial"/>
              </a:endParaRPr>
            </a:p>
          </p:txBody>
        </p:sp>
        <p:sp>
          <p:nvSpPr>
            <p:cNvPr id="119" name="Google Shape;119;g3679f14844e_0_46"/>
            <p:cNvSpPr/>
            <p:nvPr/>
          </p:nvSpPr>
          <p:spPr>
            <a:xfrm>
              <a:off x="3693" y="417767"/>
              <a:ext cx="2518892" cy="877310"/>
            </a:xfrm>
            <a:prstGeom prst="rect">
              <a:avLst/>
            </a:prstGeom>
            <a:gradFill>
              <a:gsLst>
                <a:gs pos="0">
                  <a:srgbClr val="A8C6DD"/>
                </a:gs>
                <a:gs pos="35000">
                  <a:srgbClr val="C3D5E7"/>
                </a:gs>
                <a:gs pos="100000">
                  <a:srgbClr val="E8EFF6"/>
                </a:gs>
              </a:gsLst>
              <a:lin ang="16200000" scaled="0"/>
            </a:gradFill>
            <a:ln>
              <a:noFill/>
            </a:ln>
            <a:effectLst>
              <a:outerShdw blurRad="40000" dist="20000" dir="5400000" rotWithShape="0">
                <a:srgbClr val="000000">
                  <a:alpha val="37254"/>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0" name="Google Shape;120;g3679f14844e_0_46"/>
            <p:cNvSpPr txBox="1"/>
            <p:nvPr/>
          </p:nvSpPr>
          <p:spPr>
            <a:xfrm>
              <a:off x="3693" y="417767"/>
              <a:ext cx="2518892" cy="877310"/>
            </a:xfrm>
            <a:prstGeom prst="rect">
              <a:avLst/>
            </a:prstGeom>
            <a:noFill/>
            <a:ln>
              <a:noFill/>
            </a:ln>
          </p:spPr>
          <p:txBody>
            <a:bodyPr spcFirstLastPara="1" wrap="square" lIns="68575" tIns="68575" rIns="68575" bIns="68575" anchor="ctr" anchorCtr="0">
              <a:noAutofit/>
            </a:bodyPr>
            <a:lstStyle/>
            <a:p>
              <a:pPr marL="0" marR="0" lvl="0" indent="0" algn="ctr" rtl="0">
                <a:lnSpc>
                  <a:spcPct val="90000"/>
                </a:lnSpc>
                <a:spcBef>
                  <a:spcPts val="0"/>
                </a:spcBef>
                <a:spcAft>
                  <a:spcPts val="0"/>
                </a:spcAft>
                <a:buClr>
                  <a:srgbClr val="000000"/>
                </a:buClr>
                <a:buSzPts val="1800"/>
                <a:buFont typeface="Arial"/>
                <a:buNone/>
              </a:pPr>
              <a:r>
                <a:rPr lang="fr-FR" sz="1800" b="0" i="0" u="none" strike="noStrike" cap="none">
                  <a:solidFill>
                    <a:srgbClr val="143C64"/>
                  </a:solidFill>
                  <a:latin typeface="Arial"/>
                  <a:ea typeface="Arial"/>
                  <a:cs typeface="Arial"/>
                  <a:sym typeface="Arial"/>
                </a:rPr>
                <a:t>Actives et actifs en emploi</a:t>
              </a:r>
              <a:endParaRPr sz="1400" b="0" i="0" u="none" strike="noStrike" cap="none">
                <a:solidFill>
                  <a:srgbClr val="000000"/>
                </a:solidFill>
                <a:latin typeface="Arial"/>
                <a:ea typeface="Arial"/>
                <a:cs typeface="Arial"/>
                <a:sym typeface="Arial"/>
              </a:endParaRPr>
            </a:p>
          </p:txBody>
        </p:sp>
        <p:sp>
          <p:nvSpPr>
            <p:cNvPr id="121" name="Google Shape;121;g3679f14844e_0_46"/>
            <p:cNvSpPr/>
            <p:nvPr/>
          </p:nvSpPr>
          <p:spPr>
            <a:xfrm>
              <a:off x="2522585" y="417767"/>
              <a:ext cx="2518892" cy="877310"/>
            </a:xfrm>
            <a:prstGeom prst="rect">
              <a:avLst/>
            </a:prstGeom>
            <a:gradFill>
              <a:gsLst>
                <a:gs pos="0">
                  <a:srgbClr val="A8C6DD"/>
                </a:gs>
                <a:gs pos="35000">
                  <a:srgbClr val="C3D5E7"/>
                </a:gs>
                <a:gs pos="100000">
                  <a:srgbClr val="E8EFF6"/>
                </a:gs>
              </a:gsLst>
              <a:lin ang="16200000" scaled="0"/>
            </a:gradFill>
            <a:ln>
              <a:noFill/>
            </a:ln>
            <a:effectLst>
              <a:outerShdw blurRad="40000" dist="20000" dir="5400000" rotWithShape="0">
                <a:srgbClr val="000000">
                  <a:alpha val="37254"/>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2" name="Google Shape;122;g3679f14844e_0_46"/>
            <p:cNvSpPr txBox="1"/>
            <p:nvPr/>
          </p:nvSpPr>
          <p:spPr>
            <a:xfrm>
              <a:off x="2522585" y="417767"/>
              <a:ext cx="2518892" cy="877310"/>
            </a:xfrm>
            <a:prstGeom prst="rect">
              <a:avLst/>
            </a:prstGeom>
            <a:noFill/>
            <a:ln>
              <a:noFill/>
            </a:ln>
          </p:spPr>
          <p:txBody>
            <a:bodyPr spcFirstLastPara="1" wrap="square" lIns="68575" tIns="68575" rIns="68575" bIns="68575" anchor="ctr" anchorCtr="0">
              <a:noAutofit/>
            </a:bodyPr>
            <a:lstStyle/>
            <a:p>
              <a:pPr marL="0" marR="0" lvl="0" indent="0" algn="ctr" rtl="0">
                <a:lnSpc>
                  <a:spcPct val="90000"/>
                </a:lnSpc>
                <a:spcBef>
                  <a:spcPts val="0"/>
                </a:spcBef>
                <a:spcAft>
                  <a:spcPts val="0"/>
                </a:spcAft>
                <a:buClr>
                  <a:srgbClr val="000000"/>
                </a:buClr>
                <a:buSzPts val="1800"/>
                <a:buFont typeface="Arial"/>
                <a:buNone/>
              </a:pPr>
              <a:r>
                <a:rPr lang="fr-FR" sz="1800" b="0" i="0" u="none" strike="noStrike" cap="none">
                  <a:solidFill>
                    <a:srgbClr val="143C64"/>
                  </a:solidFill>
                  <a:latin typeface="Arial"/>
                  <a:ea typeface="Arial"/>
                  <a:cs typeface="Arial"/>
                  <a:sym typeface="Arial"/>
                </a:rPr>
                <a:t>Actives et actifs en recherche d’emploi</a:t>
              </a:r>
              <a:endParaRPr sz="1400" b="0" i="0" u="none" strike="noStrike" cap="none">
                <a:solidFill>
                  <a:srgbClr val="000000"/>
                </a:solidFill>
                <a:latin typeface="Arial"/>
                <a:ea typeface="Arial"/>
                <a:cs typeface="Arial"/>
                <a:sym typeface="Arial"/>
              </a:endParaRPr>
            </a:p>
          </p:txBody>
        </p:sp>
        <p:sp>
          <p:nvSpPr>
            <p:cNvPr id="123" name="Google Shape;123;g3679f14844e_0_46"/>
            <p:cNvSpPr/>
            <p:nvPr/>
          </p:nvSpPr>
          <p:spPr>
            <a:xfrm>
              <a:off x="5041477" y="417767"/>
              <a:ext cx="2518892" cy="877310"/>
            </a:xfrm>
            <a:prstGeom prst="rect">
              <a:avLst/>
            </a:prstGeom>
            <a:gradFill>
              <a:gsLst>
                <a:gs pos="0">
                  <a:srgbClr val="A8C6DD"/>
                </a:gs>
                <a:gs pos="35000">
                  <a:srgbClr val="C3D5E7"/>
                </a:gs>
                <a:gs pos="100000">
                  <a:srgbClr val="E8EFF6"/>
                </a:gs>
              </a:gsLst>
              <a:lin ang="16200000" scaled="0"/>
            </a:gradFill>
            <a:ln>
              <a:noFill/>
            </a:ln>
            <a:effectLst>
              <a:outerShdw blurRad="40000" dist="20000" dir="5400000" rotWithShape="0">
                <a:srgbClr val="000000">
                  <a:alpha val="37254"/>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4" name="Google Shape;124;g3679f14844e_0_46"/>
            <p:cNvSpPr txBox="1"/>
            <p:nvPr/>
          </p:nvSpPr>
          <p:spPr>
            <a:xfrm>
              <a:off x="5041477" y="417767"/>
              <a:ext cx="2518892" cy="877310"/>
            </a:xfrm>
            <a:prstGeom prst="rect">
              <a:avLst/>
            </a:prstGeom>
            <a:noFill/>
            <a:ln>
              <a:noFill/>
            </a:ln>
          </p:spPr>
          <p:txBody>
            <a:bodyPr spcFirstLastPara="1" wrap="square" lIns="68575" tIns="68575" rIns="68575" bIns="68575" anchor="ctr" anchorCtr="0">
              <a:noAutofit/>
            </a:bodyPr>
            <a:lstStyle/>
            <a:p>
              <a:pPr marL="0" marR="0" lvl="0" indent="0" algn="ctr" rtl="0">
                <a:lnSpc>
                  <a:spcPct val="90000"/>
                </a:lnSpc>
                <a:spcBef>
                  <a:spcPts val="0"/>
                </a:spcBef>
                <a:spcAft>
                  <a:spcPts val="0"/>
                </a:spcAft>
                <a:buClr>
                  <a:srgbClr val="000000"/>
                </a:buClr>
                <a:buSzPts val="1800"/>
                <a:buFont typeface="Arial"/>
                <a:buNone/>
              </a:pPr>
              <a:r>
                <a:rPr lang="fr-FR" sz="1800" b="0" i="0" u="none" strike="noStrike" cap="none">
                  <a:solidFill>
                    <a:srgbClr val="143C64"/>
                  </a:solidFill>
                  <a:latin typeface="Arial"/>
                  <a:ea typeface="Arial"/>
                  <a:cs typeface="Arial"/>
                  <a:sym typeface="Arial"/>
                </a:rPr>
                <a:t>Prévenir et agir hors cadre professionnel</a:t>
              </a:r>
              <a:endParaRPr sz="1400" b="0" i="0" u="none" strike="noStrike" cap="none">
                <a:solidFill>
                  <a:srgbClr val="000000"/>
                </a:solidFill>
                <a:latin typeface="Arial"/>
                <a:ea typeface="Arial"/>
                <a:cs typeface="Arial"/>
                <a:sym typeface="Arial"/>
              </a:endParaRPr>
            </a:p>
          </p:txBody>
        </p:sp>
        <p:sp>
          <p:nvSpPr>
            <p:cNvPr id="125" name="Google Shape;125;g3679f14844e_0_46"/>
            <p:cNvSpPr/>
            <p:nvPr/>
          </p:nvSpPr>
          <p:spPr>
            <a:xfrm>
              <a:off x="0" y="1295078"/>
              <a:ext cx="7564063" cy="97478"/>
            </a:xfrm>
            <a:prstGeom prst="rect">
              <a:avLst/>
            </a:prstGeom>
            <a:solidFill>
              <a:srgbClr val="105675"/>
            </a:solidFill>
            <a:ln>
              <a:noFill/>
            </a:ln>
            <a:effectLst>
              <a:outerShdw blurRad="40000" dist="20000" dir="5400000" rotWithShape="0">
                <a:srgbClr val="000000">
                  <a:alpha val="37254"/>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8"/>
          <p:cNvSpPr/>
          <p:nvPr/>
        </p:nvSpPr>
        <p:spPr>
          <a:xfrm>
            <a:off x="0" y="314607"/>
            <a:ext cx="12192000" cy="599793"/>
          </a:xfrm>
          <a:prstGeom prst="rect">
            <a:avLst/>
          </a:prstGeom>
          <a:solidFill>
            <a:srgbClr val="D4EDF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800"/>
              <a:buFont typeface="Arial"/>
              <a:buNone/>
            </a:pPr>
            <a:r>
              <a:rPr lang="fr-FR" sz="2800" b="0" i="0" u="none" strike="noStrike" cap="none">
                <a:solidFill>
                  <a:srgbClr val="336699"/>
                </a:solidFill>
                <a:latin typeface="Quattrocento Sans"/>
                <a:ea typeface="Quattrocento Sans"/>
                <a:cs typeface="Quattrocento Sans"/>
                <a:sym typeface="Quattrocento Sans"/>
              </a:rPr>
              <a:t>Préalable : Partager une vision commune</a:t>
            </a:r>
            <a:endParaRPr sz="1400" b="0" i="0" u="none" strike="noStrike" cap="none">
              <a:solidFill>
                <a:srgbClr val="000000"/>
              </a:solidFill>
              <a:latin typeface="Arial"/>
              <a:ea typeface="Arial"/>
              <a:cs typeface="Arial"/>
              <a:sym typeface="Arial"/>
            </a:endParaRPr>
          </a:p>
        </p:txBody>
      </p:sp>
      <p:sp>
        <p:nvSpPr>
          <p:cNvPr id="132" name="Google Shape;132;p18"/>
          <p:cNvSpPr/>
          <p:nvPr/>
        </p:nvSpPr>
        <p:spPr>
          <a:xfrm>
            <a:off x="1377210" y="493659"/>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133" name="Google Shape;133;p18"/>
          <p:cNvSpPr/>
          <p:nvPr/>
        </p:nvSpPr>
        <p:spPr>
          <a:xfrm>
            <a:off x="1217366" y="667604"/>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134" name="Google Shape;134;p18"/>
          <p:cNvSpPr/>
          <p:nvPr/>
        </p:nvSpPr>
        <p:spPr>
          <a:xfrm>
            <a:off x="10719515" y="496703"/>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135" name="Google Shape;135;p18"/>
          <p:cNvSpPr/>
          <p:nvPr/>
        </p:nvSpPr>
        <p:spPr>
          <a:xfrm>
            <a:off x="10876658" y="670648"/>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136" name="Google Shape;136;p18"/>
          <p:cNvSpPr/>
          <p:nvPr/>
        </p:nvSpPr>
        <p:spPr>
          <a:xfrm>
            <a:off x="814072" y="1093452"/>
            <a:ext cx="10843256" cy="702296"/>
          </a:xfrm>
          <a:prstGeom prst="roundRect">
            <a:avLst>
              <a:gd name="adj" fmla="val 16667"/>
            </a:avLst>
          </a:prstGeom>
          <a:noFill/>
          <a:ln w="9525" cap="flat" cmpd="sng">
            <a:solidFill>
              <a:srgbClr val="082836">
                <a:alpha val="81568"/>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fr-FR" sz="1800" b="1" i="0" u="none" strike="noStrike" cap="none">
                <a:solidFill>
                  <a:srgbClr val="2E2D6B"/>
                </a:solidFill>
                <a:latin typeface="Quattrocento Sans"/>
                <a:ea typeface="Quattrocento Sans"/>
                <a:cs typeface="Quattrocento Sans"/>
                <a:sym typeface="Quattrocento Sans"/>
              </a:rPr>
              <a:t>1. Comprendre et analyser le contexte</a:t>
            </a:r>
            <a:endParaRPr sz="1400" b="0" i="0" u="none" strike="noStrike" cap="none">
              <a:solidFill>
                <a:srgbClr val="000000"/>
              </a:solidFill>
              <a:latin typeface="Arial"/>
              <a:ea typeface="Arial"/>
              <a:cs typeface="Arial"/>
              <a:sym typeface="Arial"/>
            </a:endParaRPr>
          </a:p>
        </p:txBody>
      </p:sp>
      <p:sp>
        <p:nvSpPr>
          <p:cNvPr id="137" name="Google Shape;137;p18"/>
          <p:cNvSpPr/>
          <p:nvPr/>
        </p:nvSpPr>
        <p:spPr>
          <a:xfrm>
            <a:off x="8666248" y="2066103"/>
            <a:ext cx="3324031" cy="2465950"/>
          </a:xfrm>
          <a:prstGeom prst="roundRect">
            <a:avLst>
              <a:gd name="adj" fmla="val 16667"/>
            </a:avLst>
          </a:prstGeom>
          <a:noFill/>
          <a:ln w="9525" cap="flat" cmpd="sng">
            <a:solidFill>
              <a:srgbClr val="082836">
                <a:alpha val="81568"/>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r>
              <a:rPr lang="fr-FR" sz="1800" b="1" i="0" u="none" strike="noStrike" cap="none">
                <a:solidFill>
                  <a:srgbClr val="FFCC66"/>
                </a:solidFill>
                <a:latin typeface="Quattrocento Sans"/>
                <a:ea typeface="Quattrocento Sans"/>
                <a:cs typeface="Quattrocento Sans"/>
                <a:sym typeface="Quattrocento Sans"/>
              </a:rPr>
              <a:t>Etudier les profils des publics concernés :</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0000"/>
              </a:buClr>
              <a:buSzPts val="1800"/>
              <a:buFont typeface="Arial"/>
              <a:buChar char="•"/>
            </a:pPr>
            <a:r>
              <a:rPr lang="fr-FR" sz="1800" b="0" i="0" u="none" strike="noStrike" cap="none">
                <a:solidFill>
                  <a:schemeClr val="dk2"/>
                </a:solidFill>
                <a:latin typeface="Quattrocento Sans"/>
                <a:ea typeface="Quattrocento Sans"/>
                <a:cs typeface="Quattrocento Sans"/>
                <a:sym typeface="Quattrocento Sans"/>
              </a:rPr>
              <a:t>C</a:t>
            </a:r>
            <a:r>
              <a:rPr lang="fr-FR" sz="1800" b="0" i="0" u="none" strike="noStrike" cap="none">
                <a:solidFill>
                  <a:srgbClr val="2E2D6B"/>
                </a:solidFill>
                <a:latin typeface="Quattrocento Sans"/>
                <a:ea typeface="Quattrocento Sans"/>
                <a:cs typeface="Quattrocento Sans"/>
                <a:sym typeface="Quattrocento Sans"/>
              </a:rPr>
              <a:t>aractéristiques des publics;</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0000"/>
              </a:buClr>
              <a:buSzPts val="1800"/>
              <a:buFont typeface="Arial"/>
              <a:buChar char="•"/>
            </a:pPr>
            <a:r>
              <a:rPr lang="fr-FR" sz="1800" b="0" i="0" u="none" strike="noStrike" cap="none">
                <a:solidFill>
                  <a:srgbClr val="2E2D6B"/>
                </a:solidFill>
                <a:latin typeface="Quattrocento Sans"/>
                <a:ea typeface="Quattrocento Sans"/>
                <a:cs typeface="Quattrocento Sans"/>
                <a:sym typeface="Quattrocento Sans"/>
              </a:rPr>
              <a:t>Freins;</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0000"/>
              </a:buClr>
              <a:buSzPts val="1800"/>
              <a:buFont typeface="Arial"/>
              <a:buChar char="•"/>
            </a:pPr>
            <a:r>
              <a:rPr lang="fr-FR" sz="1800" b="0" i="0" u="none" strike="noStrike" cap="none">
                <a:solidFill>
                  <a:srgbClr val="2E2D6B"/>
                </a:solidFill>
                <a:latin typeface="Quattrocento Sans"/>
                <a:ea typeface="Quattrocento Sans"/>
                <a:cs typeface="Quattrocento Sans"/>
                <a:sym typeface="Quattrocento Sans"/>
              </a:rPr>
              <a:t>Stratégies de contournement / d’évitement</a:t>
            </a:r>
            <a:endParaRPr sz="1800" b="1" i="0" u="none" strike="noStrike" cap="none">
              <a:solidFill>
                <a:schemeClr val="dk2"/>
              </a:solidFill>
              <a:latin typeface="Quattrocento Sans"/>
              <a:ea typeface="Quattrocento Sans"/>
              <a:cs typeface="Quattrocento Sans"/>
              <a:sym typeface="Quattrocento Sans"/>
            </a:endParaRPr>
          </a:p>
        </p:txBody>
      </p:sp>
      <p:sp>
        <p:nvSpPr>
          <p:cNvPr id="138" name="Google Shape;138;p18"/>
          <p:cNvSpPr/>
          <p:nvPr/>
        </p:nvSpPr>
        <p:spPr>
          <a:xfrm>
            <a:off x="1085088" y="4984656"/>
            <a:ext cx="4882413" cy="1502206"/>
          </a:xfrm>
          <a:prstGeom prst="roundRect">
            <a:avLst>
              <a:gd name="adj" fmla="val 16667"/>
            </a:avLst>
          </a:prstGeom>
          <a:noFill/>
          <a:ln w="9525" cap="flat" cmpd="sng">
            <a:solidFill>
              <a:srgbClr val="082836">
                <a:alpha val="81568"/>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r>
              <a:rPr lang="fr-FR" sz="1800" b="1" i="0" u="none" strike="noStrike" cap="none">
                <a:solidFill>
                  <a:srgbClr val="FFCC66"/>
                </a:solidFill>
                <a:latin typeface="Quattrocento Sans"/>
                <a:ea typeface="Quattrocento Sans"/>
                <a:cs typeface="Quattrocento Sans"/>
                <a:sym typeface="Quattrocento Sans"/>
              </a:rPr>
              <a:t>Insister sur les possibilités de sortir de l’illettrisme :</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2060"/>
              </a:buClr>
              <a:buSzPts val="1800"/>
              <a:buFont typeface="Arial"/>
              <a:buChar char="•"/>
            </a:pPr>
            <a:r>
              <a:rPr lang="fr-FR" sz="1800" b="0" i="0" u="none" strike="noStrike" cap="none">
                <a:solidFill>
                  <a:srgbClr val="2E2D6B"/>
                </a:solidFill>
                <a:latin typeface="Quattrocento Sans"/>
                <a:ea typeface="Quattrocento Sans"/>
                <a:cs typeface="Quattrocento Sans"/>
                <a:sym typeface="Quattrocento Sans"/>
              </a:rPr>
              <a:t>Reconnaître que des solutions existent;</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2060"/>
              </a:buClr>
              <a:buSzPts val="1800"/>
              <a:buFont typeface="Arial"/>
              <a:buChar char="•"/>
            </a:pPr>
            <a:r>
              <a:rPr lang="fr-FR" sz="1800" b="0" i="0" u="none" strike="noStrike" cap="none">
                <a:solidFill>
                  <a:srgbClr val="2E2D6B"/>
                </a:solidFill>
                <a:latin typeface="Quattrocento Sans"/>
                <a:ea typeface="Quattrocento Sans"/>
                <a:cs typeface="Quattrocento Sans"/>
                <a:sym typeface="Quattrocento Sans"/>
              </a:rPr>
              <a:t>Mettre en avant l’adhésion des publics;</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2060"/>
              </a:buClr>
              <a:buSzPts val="1800"/>
              <a:buFont typeface="Arial"/>
              <a:buChar char="•"/>
            </a:pPr>
            <a:r>
              <a:rPr lang="fr-FR" sz="1800" b="0" i="0" u="none" strike="noStrike" cap="none">
                <a:solidFill>
                  <a:srgbClr val="2E2D6B"/>
                </a:solidFill>
                <a:latin typeface="Quattrocento Sans"/>
                <a:ea typeface="Quattrocento Sans"/>
                <a:cs typeface="Quattrocento Sans"/>
                <a:sym typeface="Quattrocento Sans"/>
              </a:rPr>
              <a:t>Susciter l’envie de réapprendre.</a:t>
            </a:r>
            <a:endParaRPr sz="1400" b="0" i="0" u="none" strike="noStrike" cap="none">
              <a:solidFill>
                <a:srgbClr val="000000"/>
              </a:solidFill>
              <a:latin typeface="Arial"/>
              <a:ea typeface="Arial"/>
              <a:cs typeface="Arial"/>
              <a:sym typeface="Arial"/>
            </a:endParaRPr>
          </a:p>
        </p:txBody>
      </p:sp>
      <p:sp>
        <p:nvSpPr>
          <p:cNvPr id="139" name="Google Shape;139;p18"/>
          <p:cNvSpPr/>
          <p:nvPr/>
        </p:nvSpPr>
        <p:spPr>
          <a:xfrm>
            <a:off x="6811283" y="5116195"/>
            <a:ext cx="4882413" cy="1502206"/>
          </a:xfrm>
          <a:prstGeom prst="roundRect">
            <a:avLst>
              <a:gd name="adj" fmla="val 16667"/>
            </a:avLst>
          </a:prstGeom>
          <a:noFill/>
          <a:ln w="9525" cap="flat" cmpd="sng">
            <a:solidFill>
              <a:srgbClr val="082836">
                <a:alpha val="81568"/>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r>
              <a:rPr lang="fr-FR" sz="1800" b="1" i="0" u="none" strike="noStrike" cap="none">
                <a:solidFill>
                  <a:srgbClr val="FFCC66"/>
                </a:solidFill>
                <a:latin typeface="Quattrocento Sans"/>
                <a:ea typeface="Quattrocento Sans"/>
                <a:cs typeface="Quattrocento Sans"/>
                <a:sym typeface="Quattrocento Sans"/>
              </a:rPr>
              <a:t>Identifier les dispositifs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r>
              <a:rPr lang="fr-FR" sz="1800" b="1" i="0" u="none" strike="noStrike" cap="none">
                <a:solidFill>
                  <a:srgbClr val="FFCC66"/>
                </a:solidFill>
                <a:latin typeface="Quattrocento Sans"/>
                <a:ea typeface="Quattrocento Sans"/>
                <a:cs typeface="Quattrocento Sans"/>
                <a:sym typeface="Quattrocento Sans"/>
              </a:rPr>
              <a:t> mobilisables :</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2060"/>
              </a:buClr>
              <a:buSzPts val="1800"/>
              <a:buFont typeface="Arial"/>
              <a:buChar char="•"/>
            </a:pPr>
            <a:r>
              <a:rPr lang="fr-FR" sz="1800" b="0" i="0" u="none" strike="noStrike" cap="none">
                <a:solidFill>
                  <a:srgbClr val="2E2D6B"/>
                </a:solidFill>
                <a:latin typeface="Quattrocento Sans"/>
                <a:ea typeface="Quattrocento Sans"/>
                <a:cs typeface="Quattrocento Sans"/>
                <a:sym typeface="Quattrocento Sans"/>
              </a:rPr>
              <a:t>Répertorier les solutions disponibles;</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2060"/>
              </a:buClr>
              <a:buSzPts val="1800"/>
              <a:buFont typeface="Arial"/>
              <a:buChar char="•"/>
            </a:pPr>
            <a:r>
              <a:rPr lang="fr-FR" sz="1800" b="0" i="0" u="none" strike="noStrike" cap="none">
                <a:solidFill>
                  <a:srgbClr val="2E2D6B"/>
                </a:solidFill>
                <a:latin typeface="Quattrocento Sans"/>
                <a:ea typeface="Quattrocento Sans"/>
                <a:cs typeface="Quattrocento Sans"/>
                <a:sym typeface="Quattrocento Sans"/>
              </a:rPr>
              <a:t>Repérer les organismes de formation;</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2060"/>
              </a:buClr>
              <a:buSzPts val="1800"/>
              <a:buFont typeface="Arial"/>
              <a:buChar char="•"/>
            </a:pPr>
            <a:r>
              <a:rPr lang="fr-FR" sz="1800" b="0" i="0" u="none" strike="noStrike" cap="none">
                <a:solidFill>
                  <a:srgbClr val="2E2D6B"/>
                </a:solidFill>
                <a:latin typeface="Quattrocento Sans"/>
                <a:ea typeface="Quattrocento Sans"/>
                <a:cs typeface="Quattrocento Sans"/>
                <a:sym typeface="Quattrocento Sans"/>
              </a:rPr>
              <a:t>Identifier les aides financières possibles.</a:t>
            </a:r>
            <a:endParaRPr sz="1400" b="0" i="0" u="none" strike="noStrike" cap="none">
              <a:solidFill>
                <a:srgbClr val="000000"/>
              </a:solidFill>
              <a:latin typeface="Arial"/>
              <a:ea typeface="Arial"/>
              <a:cs typeface="Arial"/>
              <a:sym typeface="Arial"/>
            </a:endParaRPr>
          </a:p>
        </p:txBody>
      </p:sp>
      <p:sp>
        <p:nvSpPr>
          <p:cNvPr id="140" name="Google Shape;140;p18"/>
          <p:cNvSpPr/>
          <p:nvPr/>
        </p:nvSpPr>
        <p:spPr>
          <a:xfrm>
            <a:off x="201721" y="1974800"/>
            <a:ext cx="4504726" cy="2737270"/>
          </a:xfrm>
          <a:prstGeom prst="roundRect">
            <a:avLst>
              <a:gd name="adj" fmla="val 16667"/>
            </a:avLst>
          </a:prstGeom>
          <a:noFill/>
          <a:ln w="9525" cap="flat" cmpd="sng">
            <a:solidFill>
              <a:srgbClr val="082836">
                <a:alpha val="81568"/>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r>
              <a:rPr lang="fr-FR" sz="1800" b="1" i="0" u="none" strike="noStrike" cap="none">
                <a:solidFill>
                  <a:srgbClr val="FFCC66"/>
                </a:solidFill>
                <a:latin typeface="Quattrocento Sans"/>
                <a:ea typeface="Quattrocento Sans"/>
                <a:cs typeface="Quattrocento Sans"/>
                <a:sym typeface="Quattrocento Sans"/>
              </a:rPr>
              <a:t>Identifier la problématique :</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2060"/>
              </a:buClr>
              <a:buSzPts val="1800"/>
              <a:buFont typeface="Arial"/>
              <a:buChar char="•"/>
            </a:pPr>
            <a:r>
              <a:rPr lang="fr-FR" sz="1800" b="0" i="0" u="none" strike="noStrike" cap="none">
                <a:solidFill>
                  <a:srgbClr val="2E2D6B"/>
                </a:solidFill>
                <a:latin typeface="Quattrocento Sans"/>
                <a:ea typeface="Quattrocento Sans"/>
                <a:cs typeface="Quattrocento Sans"/>
                <a:sym typeface="Quattrocento Sans"/>
              </a:rPr>
              <a:t>Définir l’illettrisme;</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2060"/>
              </a:buClr>
              <a:buSzPts val="1800"/>
              <a:buFont typeface="Arial"/>
              <a:buChar char="•"/>
            </a:pPr>
            <a:r>
              <a:rPr lang="fr-FR" sz="1800" b="0" i="0" u="none" strike="noStrike" cap="none">
                <a:solidFill>
                  <a:srgbClr val="2E2D6B"/>
                </a:solidFill>
                <a:latin typeface="Quattrocento Sans"/>
                <a:ea typeface="Quattrocento Sans"/>
                <a:cs typeface="Quattrocento Sans"/>
                <a:sym typeface="Quattrocento Sans"/>
              </a:rPr>
              <a:t>Différencier les publics;</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2060"/>
              </a:buClr>
              <a:buSzPts val="1800"/>
              <a:buFont typeface="Arial"/>
              <a:buChar char="•"/>
            </a:pPr>
            <a:r>
              <a:rPr lang="fr-FR" sz="1800" b="0" i="0" u="none" strike="noStrike" cap="none">
                <a:solidFill>
                  <a:srgbClr val="2E2D6B"/>
                </a:solidFill>
                <a:latin typeface="Quattrocento Sans"/>
                <a:ea typeface="Quattrocento Sans"/>
                <a:cs typeface="Quattrocento Sans"/>
                <a:sym typeface="Quattrocento Sans"/>
              </a:rPr>
              <a:t>Prendre conscience de la nécessité de la prévention;</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2060"/>
              </a:buClr>
              <a:buSzPts val="1800"/>
              <a:buFont typeface="Arial"/>
              <a:buChar char="•"/>
            </a:pPr>
            <a:r>
              <a:rPr lang="fr-FR" sz="1800" b="0" i="0" u="none" strike="noStrike" cap="none">
                <a:solidFill>
                  <a:srgbClr val="2E2D6B"/>
                </a:solidFill>
                <a:latin typeface="Quattrocento Sans"/>
                <a:ea typeface="Quattrocento Sans"/>
                <a:cs typeface="Quattrocento Sans"/>
                <a:sym typeface="Quattrocento Sans"/>
              </a:rPr>
              <a:t>Comprendre le phénomène invisible;</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2060"/>
              </a:buClr>
              <a:buSzPts val="1800"/>
              <a:buFont typeface="Arial"/>
              <a:buChar char="•"/>
            </a:pPr>
            <a:r>
              <a:rPr lang="fr-FR" sz="1800" b="0" i="0" u="none" strike="noStrike" cap="none">
                <a:solidFill>
                  <a:srgbClr val="2E2D6B"/>
                </a:solidFill>
                <a:latin typeface="Quattrocento Sans"/>
                <a:ea typeface="Quattrocento Sans"/>
                <a:cs typeface="Quattrocento Sans"/>
                <a:sym typeface="Quattrocento Sans"/>
              </a:rPr>
              <a:t>Prendre en compte les enjeux numériques;</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2060"/>
              </a:buClr>
              <a:buSzPts val="1800"/>
              <a:buFont typeface="Arial"/>
              <a:buChar char="•"/>
            </a:pPr>
            <a:r>
              <a:rPr lang="fr-FR" sz="1800" b="0" i="0" u="none" strike="noStrike" cap="none">
                <a:solidFill>
                  <a:srgbClr val="2E2D6B"/>
                </a:solidFill>
                <a:latin typeface="Quattrocento Sans"/>
                <a:ea typeface="Quattrocento Sans"/>
                <a:cs typeface="Quattrocento Sans"/>
                <a:sym typeface="Quattrocento Sans"/>
              </a:rPr>
              <a:t>Recueillir des données.</a:t>
            </a:r>
            <a:endParaRPr sz="1400" b="0" i="0" u="none" strike="noStrike" cap="none">
              <a:solidFill>
                <a:srgbClr val="000000"/>
              </a:solidFill>
              <a:latin typeface="Arial"/>
              <a:ea typeface="Arial"/>
              <a:cs typeface="Arial"/>
              <a:sym typeface="Arial"/>
            </a:endParaRPr>
          </a:p>
        </p:txBody>
      </p:sp>
      <p:sp>
        <p:nvSpPr>
          <p:cNvPr id="141" name="Google Shape;141;p18"/>
          <p:cNvSpPr/>
          <p:nvPr/>
        </p:nvSpPr>
        <p:spPr>
          <a:xfrm>
            <a:off x="4918421" y="2179433"/>
            <a:ext cx="3535853" cy="2352619"/>
          </a:xfrm>
          <a:prstGeom prst="roundRect">
            <a:avLst>
              <a:gd name="adj" fmla="val 16667"/>
            </a:avLst>
          </a:prstGeom>
          <a:noFill/>
          <a:ln w="9525" cap="flat" cmpd="sng">
            <a:solidFill>
              <a:srgbClr val="082836">
                <a:alpha val="81568"/>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r>
              <a:rPr lang="fr-FR" sz="1800" b="1" i="0" u="none" strike="noStrike" cap="none">
                <a:solidFill>
                  <a:srgbClr val="FFCC66"/>
                </a:solidFill>
                <a:latin typeface="Quattrocento Sans"/>
                <a:ea typeface="Quattrocento Sans"/>
                <a:cs typeface="Quattrocento Sans"/>
                <a:sym typeface="Quattrocento Sans"/>
              </a:rPr>
              <a:t>Appréhender l’impact sur les publics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1" i="0" u="none" strike="noStrike" cap="none">
              <a:solidFill>
                <a:srgbClr val="FFCC66"/>
              </a:solidFill>
              <a:latin typeface="Quattrocento Sans"/>
              <a:ea typeface="Quattrocento Sans"/>
              <a:cs typeface="Quattrocento Sans"/>
              <a:sym typeface="Quattrocento Sans"/>
            </a:endParaRPr>
          </a:p>
          <a:p>
            <a:pPr marL="285750" marR="0" lvl="0" indent="-285750" algn="l" rtl="0">
              <a:lnSpc>
                <a:spcPct val="100000"/>
              </a:lnSpc>
              <a:spcBef>
                <a:spcPts val="0"/>
              </a:spcBef>
              <a:spcAft>
                <a:spcPts val="0"/>
              </a:spcAft>
              <a:buClr>
                <a:srgbClr val="002060"/>
              </a:buClr>
              <a:buSzPts val="1800"/>
              <a:buFont typeface="Arial"/>
              <a:buChar char="•"/>
            </a:pPr>
            <a:r>
              <a:rPr lang="fr-FR" sz="1800" b="0" i="0" u="none" strike="noStrike" cap="none">
                <a:solidFill>
                  <a:srgbClr val="2E2D6B"/>
                </a:solidFill>
                <a:latin typeface="Quattrocento Sans"/>
                <a:ea typeface="Quattrocento Sans"/>
                <a:cs typeface="Quattrocento Sans"/>
                <a:sym typeface="Quattrocento Sans"/>
              </a:rPr>
              <a:t>Identifier les causes;</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2060"/>
              </a:buClr>
              <a:buSzPts val="1800"/>
              <a:buFont typeface="Arial"/>
              <a:buChar char="•"/>
            </a:pPr>
            <a:r>
              <a:rPr lang="fr-FR" sz="1800" b="0" i="0" u="none" strike="noStrike" cap="none">
                <a:solidFill>
                  <a:srgbClr val="2E2D6B"/>
                </a:solidFill>
                <a:latin typeface="Quattrocento Sans"/>
                <a:ea typeface="Quattrocento Sans"/>
                <a:cs typeface="Quattrocento Sans"/>
                <a:sym typeface="Quattrocento Sans"/>
              </a:rPr>
              <a:t>Comprendre les conséquences concrètes au quotidien.</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800"/>
              <a:buFont typeface="Arial"/>
              <a:buNone/>
            </a:pPr>
            <a:endParaRPr sz="1800" b="1" i="0" u="none" strike="noStrike" cap="none">
              <a:solidFill>
                <a:srgbClr val="FFCC66"/>
              </a:solidFill>
              <a:latin typeface="Quattrocento Sans"/>
              <a:ea typeface="Quattrocento Sans"/>
              <a:cs typeface="Quattrocento Sans"/>
              <a:sym typeface="Quattrocento San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19"/>
          <p:cNvSpPr/>
          <p:nvPr/>
        </p:nvSpPr>
        <p:spPr>
          <a:xfrm>
            <a:off x="211822" y="2498044"/>
            <a:ext cx="3848114" cy="2817668"/>
          </a:xfrm>
          <a:prstGeom prst="roundRect">
            <a:avLst>
              <a:gd name="adj" fmla="val 16667"/>
            </a:avLst>
          </a:prstGeom>
          <a:noFill/>
          <a:ln w="9525" cap="flat" cmpd="sng">
            <a:solidFill>
              <a:srgbClr val="082836">
                <a:alpha val="81568"/>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fr-FR" sz="1800" b="1" i="0" u="none" strike="noStrike" cap="none">
                <a:solidFill>
                  <a:srgbClr val="FFCC66"/>
                </a:solidFill>
                <a:latin typeface="Quattrocento Sans"/>
                <a:ea typeface="Quattrocento Sans"/>
                <a:cs typeface="Quattrocento Sans"/>
                <a:sym typeface="Quattrocento Sans"/>
              </a:rPr>
              <a:t>Repérer les publics en amont</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2E2D6B"/>
              </a:solidFill>
              <a:latin typeface="Quattrocento Sans"/>
              <a:ea typeface="Quattrocento Sans"/>
              <a:cs typeface="Quattrocento Sans"/>
              <a:sym typeface="Quattrocento Sans"/>
            </a:endParaRPr>
          </a:p>
          <a:p>
            <a:pPr marL="0" marR="0" lvl="0" indent="0" algn="just" rtl="0">
              <a:lnSpc>
                <a:spcPct val="100000"/>
              </a:lnSpc>
              <a:spcBef>
                <a:spcPts val="0"/>
              </a:spcBef>
              <a:spcAft>
                <a:spcPts val="0"/>
              </a:spcAft>
              <a:buClr>
                <a:srgbClr val="000000"/>
              </a:buClr>
              <a:buSzPts val="1800"/>
              <a:buFont typeface="Arial"/>
              <a:buNone/>
            </a:pPr>
            <a:r>
              <a:rPr lang="fr-FR" sz="1800" b="0" i="0" u="none" strike="noStrike" cap="none">
                <a:solidFill>
                  <a:srgbClr val="2E2D6B"/>
                </a:solidFill>
                <a:latin typeface="Quattrocento Sans"/>
                <a:ea typeface="Quattrocento Sans"/>
                <a:cs typeface="Quattrocento Sans"/>
                <a:sym typeface="Quattrocento Sans"/>
              </a:rPr>
              <a:t>La détection = une étape clé mais complexe </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800"/>
              <a:buFont typeface="Arial"/>
              <a:buNone/>
            </a:pPr>
            <a:endParaRPr sz="1800" b="1" i="0" u="none" strike="noStrike" cap="none">
              <a:solidFill>
                <a:srgbClr val="2E2D6B"/>
              </a:solidFill>
              <a:latin typeface="Quattrocento Sans"/>
              <a:ea typeface="Quattrocento Sans"/>
              <a:cs typeface="Quattrocento Sans"/>
              <a:sym typeface="Quattrocento Sans"/>
            </a:endParaRPr>
          </a:p>
          <a:p>
            <a:pPr marL="0" marR="0" lvl="0" indent="0" algn="just" rtl="0">
              <a:lnSpc>
                <a:spcPct val="100000"/>
              </a:lnSpc>
              <a:spcBef>
                <a:spcPts val="0"/>
              </a:spcBef>
              <a:spcAft>
                <a:spcPts val="0"/>
              </a:spcAft>
              <a:buClr>
                <a:srgbClr val="000000"/>
              </a:buClr>
              <a:buSzPts val="1800"/>
              <a:buFont typeface="Arial"/>
              <a:buNone/>
            </a:pPr>
            <a:r>
              <a:rPr lang="fr-FR" sz="1800" b="1" i="0" u="none" strike="noStrike" cap="none">
                <a:solidFill>
                  <a:srgbClr val="2E2D6B"/>
                </a:solidFill>
                <a:latin typeface="Quattrocento Sans"/>
                <a:ea typeface="Quattrocento Sans"/>
                <a:cs typeface="Quattrocento Sans"/>
                <a:sym typeface="Quattrocento Sans"/>
              </a:rPr>
              <a:t>Objectif : repérer pour orienter</a:t>
            </a:r>
            <a:endParaRPr sz="1400" b="0" i="0" u="none" strike="noStrike" cap="none">
              <a:solidFill>
                <a:srgbClr val="000000"/>
              </a:solidFill>
              <a:latin typeface="Arial"/>
              <a:ea typeface="Arial"/>
              <a:cs typeface="Arial"/>
              <a:sym typeface="Arial"/>
            </a:endParaRPr>
          </a:p>
        </p:txBody>
      </p:sp>
      <p:sp>
        <p:nvSpPr>
          <p:cNvPr id="148" name="Google Shape;148;p19"/>
          <p:cNvSpPr/>
          <p:nvPr/>
        </p:nvSpPr>
        <p:spPr>
          <a:xfrm>
            <a:off x="0" y="314607"/>
            <a:ext cx="12192000" cy="599793"/>
          </a:xfrm>
          <a:prstGeom prst="rect">
            <a:avLst/>
          </a:prstGeom>
          <a:solidFill>
            <a:srgbClr val="D4EDF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800"/>
              <a:buFont typeface="Arial"/>
              <a:buNone/>
            </a:pPr>
            <a:r>
              <a:rPr lang="fr-FR" sz="2800" b="0" i="0" u="none" strike="noStrike" cap="none">
                <a:solidFill>
                  <a:srgbClr val="336699"/>
                </a:solidFill>
                <a:latin typeface="Quattrocento Sans"/>
                <a:ea typeface="Quattrocento Sans"/>
                <a:cs typeface="Quattrocento Sans"/>
                <a:sym typeface="Quattrocento Sans"/>
              </a:rPr>
              <a:t>Préalable : Partager une vision commune</a:t>
            </a:r>
            <a:endParaRPr sz="1400" b="0" i="0" u="none" strike="noStrike" cap="none">
              <a:solidFill>
                <a:srgbClr val="000000"/>
              </a:solidFill>
              <a:latin typeface="Arial"/>
              <a:ea typeface="Arial"/>
              <a:cs typeface="Arial"/>
              <a:sym typeface="Arial"/>
            </a:endParaRPr>
          </a:p>
        </p:txBody>
      </p:sp>
      <p:sp>
        <p:nvSpPr>
          <p:cNvPr id="149" name="Google Shape;149;p19"/>
          <p:cNvSpPr/>
          <p:nvPr/>
        </p:nvSpPr>
        <p:spPr>
          <a:xfrm>
            <a:off x="1377210" y="493659"/>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150" name="Google Shape;150;p19"/>
          <p:cNvSpPr/>
          <p:nvPr/>
        </p:nvSpPr>
        <p:spPr>
          <a:xfrm>
            <a:off x="1217366" y="667604"/>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151" name="Google Shape;151;p19"/>
          <p:cNvSpPr/>
          <p:nvPr/>
        </p:nvSpPr>
        <p:spPr>
          <a:xfrm>
            <a:off x="10719515" y="496703"/>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152" name="Google Shape;152;p19"/>
          <p:cNvSpPr/>
          <p:nvPr/>
        </p:nvSpPr>
        <p:spPr>
          <a:xfrm>
            <a:off x="10876658" y="670648"/>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153" name="Google Shape;153;p19"/>
          <p:cNvSpPr/>
          <p:nvPr/>
        </p:nvSpPr>
        <p:spPr>
          <a:xfrm>
            <a:off x="543446" y="1093452"/>
            <a:ext cx="10843256" cy="702296"/>
          </a:xfrm>
          <a:prstGeom prst="roundRect">
            <a:avLst>
              <a:gd name="adj" fmla="val 16667"/>
            </a:avLst>
          </a:prstGeom>
          <a:noFill/>
          <a:ln w="9525" cap="flat" cmpd="sng">
            <a:solidFill>
              <a:srgbClr val="082836">
                <a:alpha val="81568"/>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fr-FR" sz="1800" b="1" i="0" u="none" strike="noStrike" cap="none">
                <a:solidFill>
                  <a:srgbClr val="2E2D6B"/>
                </a:solidFill>
                <a:latin typeface="Quattrocento Sans"/>
                <a:ea typeface="Quattrocento Sans"/>
                <a:cs typeface="Quattrocento Sans"/>
                <a:sym typeface="Quattrocento Sans"/>
              </a:rPr>
              <a:t>2. Identifier 3 étapes clés</a:t>
            </a:r>
            <a:endParaRPr sz="1400" b="0" i="0" u="none" strike="noStrike" cap="none">
              <a:solidFill>
                <a:srgbClr val="000000"/>
              </a:solidFill>
              <a:latin typeface="Arial"/>
              <a:ea typeface="Arial"/>
              <a:cs typeface="Arial"/>
              <a:sym typeface="Arial"/>
            </a:endParaRPr>
          </a:p>
        </p:txBody>
      </p:sp>
      <p:sp>
        <p:nvSpPr>
          <p:cNvPr id="154" name="Google Shape;154;p19"/>
          <p:cNvSpPr/>
          <p:nvPr/>
        </p:nvSpPr>
        <p:spPr>
          <a:xfrm>
            <a:off x="4328073" y="2551660"/>
            <a:ext cx="3621111" cy="2860340"/>
          </a:xfrm>
          <a:prstGeom prst="roundRect">
            <a:avLst>
              <a:gd name="adj" fmla="val 16667"/>
            </a:avLst>
          </a:prstGeom>
          <a:noFill/>
          <a:ln w="9525" cap="flat" cmpd="sng">
            <a:solidFill>
              <a:srgbClr val="082836">
                <a:alpha val="81568"/>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fr-FR" sz="1800" b="1" i="0" u="none" strike="noStrike" cap="none">
                <a:solidFill>
                  <a:srgbClr val="FFCC66"/>
                </a:solidFill>
                <a:latin typeface="Quattrocento Sans"/>
                <a:ea typeface="Quattrocento Sans"/>
                <a:cs typeface="Quattrocento Sans"/>
                <a:sym typeface="Quattrocento Sans"/>
              </a:rPr>
              <a:t>Sensibiliser les partenaires / acteurs locaux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1" i="0" u="none" strike="noStrike" cap="none">
              <a:solidFill>
                <a:srgbClr val="FFCC66"/>
              </a:solidFill>
              <a:latin typeface="Quattrocento Sans"/>
              <a:ea typeface="Quattrocento Sans"/>
              <a:cs typeface="Quattrocento Sans"/>
              <a:sym typeface="Quattrocento Sans"/>
            </a:endParaRPr>
          </a:p>
          <a:p>
            <a:pPr marL="0" marR="0" lvl="0" indent="0" algn="just" rtl="0">
              <a:lnSpc>
                <a:spcPct val="100000"/>
              </a:lnSpc>
              <a:spcBef>
                <a:spcPts val="0"/>
              </a:spcBef>
              <a:spcAft>
                <a:spcPts val="0"/>
              </a:spcAft>
              <a:buClr>
                <a:srgbClr val="000000"/>
              </a:buClr>
              <a:buSzPts val="1800"/>
              <a:buFont typeface="Arial"/>
              <a:buNone/>
            </a:pPr>
            <a:r>
              <a:rPr lang="fr-FR" sz="1800" b="0" i="0" u="none" strike="noStrike" cap="none">
                <a:solidFill>
                  <a:srgbClr val="2E2D6B"/>
                </a:solidFill>
                <a:latin typeface="Quattrocento Sans"/>
                <a:ea typeface="Quattrocento Sans"/>
                <a:cs typeface="Quattrocento Sans"/>
                <a:sym typeface="Quattrocento Sans"/>
              </a:rPr>
              <a:t>Mobiliser les partenaires pour construire une vision commune</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800"/>
              <a:buFont typeface="Arial"/>
              <a:buNone/>
            </a:pPr>
            <a:endParaRPr sz="1800" b="0" i="0" u="none" strike="noStrike" cap="none">
              <a:solidFill>
                <a:srgbClr val="2E2D6B"/>
              </a:solidFill>
              <a:latin typeface="Quattrocento Sans"/>
              <a:ea typeface="Quattrocento Sans"/>
              <a:cs typeface="Quattrocento Sans"/>
              <a:sym typeface="Quattrocento Sans"/>
            </a:endParaRPr>
          </a:p>
          <a:p>
            <a:pPr marL="0" marR="0" lvl="0" indent="0" algn="just" rtl="0">
              <a:lnSpc>
                <a:spcPct val="100000"/>
              </a:lnSpc>
              <a:spcBef>
                <a:spcPts val="0"/>
              </a:spcBef>
              <a:spcAft>
                <a:spcPts val="0"/>
              </a:spcAft>
              <a:buClr>
                <a:srgbClr val="000000"/>
              </a:buClr>
              <a:buSzPts val="1800"/>
              <a:buFont typeface="Arial"/>
              <a:buNone/>
            </a:pPr>
            <a:r>
              <a:rPr lang="fr-FR" sz="1800" b="1" i="0" u="none" strike="noStrike" cap="none">
                <a:solidFill>
                  <a:srgbClr val="2E2D6B"/>
                </a:solidFill>
                <a:latin typeface="Quattrocento Sans"/>
                <a:ea typeface="Quattrocento Sans"/>
                <a:cs typeface="Quattrocento Sans"/>
                <a:sym typeface="Quattrocento Sans"/>
              </a:rPr>
              <a:t>Objectif : mieux connaître pour mieux repérer</a:t>
            </a:r>
            <a:endParaRPr sz="1800" b="1" i="0" u="none" strike="noStrike" cap="none">
              <a:solidFill>
                <a:srgbClr val="FFCC66"/>
              </a:solidFill>
              <a:latin typeface="Quattrocento Sans"/>
              <a:ea typeface="Quattrocento Sans"/>
              <a:cs typeface="Quattrocento Sans"/>
              <a:sym typeface="Quattrocento Sans"/>
            </a:endParaRPr>
          </a:p>
        </p:txBody>
      </p:sp>
      <p:sp>
        <p:nvSpPr>
          <p:cNvPr id="155" name="Google Shape;155;p19"/>
          <p:cNvSpPr/>
          <p:nvPr/>
        </p:nvSpPr>
        <p:spPr>
          <a:xfrm>
            <a:off x="8217321" y="2455372"/>
            <a:ext cx="3762857" cy="2860340"/>
          </a:xfrm>
          <a:prstGeom prst="roundRect">
            <a:avLst>
              <a:gd name="adj" fmla="val 16667"/>
            </a:avLst>
          </a:prstGeom>
          <a:noFill/>
          <a:ln w="9525" cap="flat" cmpd="sng">
            <a:solidFill>
              <a:srgbClr val="082836">
                <a:alpha val="81568"/>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1" i="0" u="none" strike="noStrike" cap="none">
              <a:solidFill>
                <a:srgbClr val="FFCC66"/>
              </a:solidFill>
              <a:latin typeface="Quattrocento Sans"/>
              <a:ea typeface="Quattrocento Sans"/>
              <a:cs typeface="Quattrocento Sans"/>
              <a:sym typeface="Quattrocento Sans"/>
            </a:endParaRPr>
          </a:p>
          <a:p>
            <a:pPr marL="0" marR="0" lvl="0" indent="0" algn="l" rtl="0">
              <a:lnSpc>
                <a:spcPct val="100000"/>
              </a:lnSpc>
              <a:spcBef>
                <a:spcPts val="0"/>
              </a:spcBef>
              <a:spcAft>
                <a:spcPts val="0"/>
              </a:spcAft>
              <a:buClr>
                <a:srgbClr val="000000"/>
              </a:buClr>
              <a:buSzPts val="1800"/>
              <a:buFont typeface="Arial"/>
              <a:buNone/>
            </a:pPr>
            <a:endParaRPr sz="1800" b="1" i="0" u="none" strike="noStrike" cap="none">
              <a:solidFill>
                <a:srgbClr val="FFCC66"/>
              </a:solidFill>
              <a:latin typeface="Quattrocento Sans"/>
              <a:ea typeface="Quattrocento Sans"/>
              <a:cs typeface="Quattrocento Sans"/>
              <a:sym typeface="Quattrocento Sans"/>
            </a:endParaRPr>
          </a:p>
          <a:p>
            <a:pPr marL="0" marR="0" lvl="0" indent="0" algn="ctr" rtl="0">
              <a:lnSpc>
                <a:spcPct val="100000"/>
              </a:lnSpc>
              <a:spcBef>
                <a:spcPts val="0"/>
              </a:spcBef>
              <a:spcAft>
                <a:spcPts val="0"/>
              </a:spcAft>
              <a:buClr>
                <a:srgbClr val="000000"/>
              </a:buClr>
              <a:buSzPts val="1800"/>
              <a:buFont typeface="Arial"/>
              <a:buNone/>
            </a:pPr>
            <a:endParaRPr sz="1800" b="1" i="0" u="none" strike="noStrike" cap="none">
              <a:solidFill>
                <a:srgbClr val="FFCC66"/>
              </a:solidFill>
              <a:latin typeface="Quattrocento Sans"/>
              <a:ea typeface="Quattrocento Sans"/>
              <a:cs typeface="Quattrocento Sans"/>
              <a:sym typeface="Quattrocento Sans"/>
            </a:endParaRPr>
          </a:p>
          <a:p>
            <a:pPr marL="0" marR="0" lvl="0" indent="0" algn="ctr" rtl="0">
              <a:lnSpc>
                <a:spcPct val="100000"/>
              </a:lnSpc>
              <a:spcBef>
                <a:spcPts val="0"/>
              </a:spcBef>
              <a:spcAft>
                <a:spcPts val="0"/>
              </a:spcAft>
              <a:buClr>
                <a:srgbClr val="000000"/>
              </a:buClr>
              <a:buSzPts val="1800"/>
              <a:buFont typeface="Arial"/>
              <a:buNone/>
            </a:pPr>
            <a:r>
              <a:rPr lang="fr-FR" sz="1800" b="1" i="0" u="none" strike="noStrike" cap="none">
                <a:solidFill>
                  <a:srgbClr val="FFCC66"/>
                </a:solidFill>
                <a:latin typeface="Quattrocento Sans"/>
                <a:ea typeface="Quattrocento Sans"/>
                <a:cs typeface="Quattrocento Sans"/>
                <a:sym typeface="Quattrocento Sans"/>
              </a:rPr>
              <a:t>Accompagner vers la formation </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800"/>
              <a:buFont typeface="Arial"/>
              <a:buNone/>
            </a:pPr>
            <a:endParaRPr sz="1800" b="1" i="0" u="none" strike="noStrike" cap="none">
              <a:solidFill>
                <a:srgbClr val="FFCC66"/>
              </a:solidFill>
              <a:latin typeface="Quattrocento Sans"/>
              <a:ea typeface="Quattrocento Sans"/>
              <a:cs typeface="Quattrocento Sans"/>
              <a:sym typeface="Quattrocento Sans"/>
            </a:endParaRPr>
          </a:p>
          <a:p>
            <a:pPr marL="0" marR="0" lvl="0" indent="0" algn="l" rtl="0">
              <a:lnSpc>
                <a:spcPct val="100000"/>
              </a:lnSpc>
              <a:spcBef>
                <a:spcPts val="0"/>
              </a:spcBef>
              <a:spcAft>
                <a:spcPts val="0"/>
              </a:spcAft>
              <a:buClr>
                <a:srgbClr val="000000"/>
              </a:buClr>
              <a:buSzPts val="1800"/>
              <a:buFont typeface="Arial"/>
              <a:buNone/>
            </a:pPr>
            <a:r>
              <a:rPr lang="fr-FR" sz="1800" b="0" i="0" u="none" strike="noStrike" cap="none">
                <a:solidFill>
                  <a:srgbClr val="2E2D6B"/>
                </a:solidFill>
                <a:latin typeface="Quattrocento Sans"/>
                <a:ea typeface="Quattrocento Sans"/>
                <a:cs typeface="Quattrocento Sans"/>
                <a:sym typeface="Quattrocento Sans"/>
              </a:rPr>
              <a:t>Un accompagnement individualisé vers des solutions de formation adaptées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2E2D6B"/>
              </a:solidFill>
              <a:latin typeface="Quattrocento Sans"/>
              <a:ea typeface="Quattrocento Sans"/>
              <a:cs typeface="Quattrocento Sans"/>
              <a:sym typeface="Quattrocento Sans"/>
            </a:endParaRPr>
          </a:p>
          <a:p>
            <a:pPr marL="0" marR="0" lvl="0" indent="0" algn="just" rtl="0">
              <a:lnSpc>
                <a:spcPct val="100000"/>
              </a:lnSpc>
              <a:spcBef>
                <a:spcPts val="0"/>
              </a:spcBef>
              <a:spcAft>
                <a:spcPts val="0"/>
              </a:spcAft>
              <a:buClr>
                <a:srgbClr val="000000"/>
              </a:buClr>
              <a:buSzPts val="1800"/>
              <a:buFont typeface="Arial"/>
              <a:buNone/>
            </a:pPr>
            <a:r>
              <a:rPr lang="fr-FR" sz="1800" b="1" i="0" u="none" strike="noStrike" cap="none">
                <a:solidFill>
                  <a:srgbClr val="2E2D6B"/>
                </a:solidFill>
                <a:latin typeface="Quattrocento Sans"/>
                <a:ea typeface="Quattrocento Sans"/>
                <a:cs typeface="Quattrocento Sans"/>
                <a:sym typeface="Quattrocento Sans"/>
              </a:rPr>
              <a:t>Objectif : bien en parler pour faire adhérer</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2E2D6B"/>
              </a:solidFill>
              <a:latin typeface="Quattrocento Sans"/>
              <a:ea typeface="Quattrocento Sans"/>
              <a:cs typeface="Quattrocento Sans"/>
              <a:sym typeface="Quattrocento Sans"/>
            </a:endParaRPr>
          </a:p>
          <a:p>
            <a:pPr marL="0" marR="0" lvl="0" indent="0" algn="l" rtl="0">
              <a:lnSpc>
                <a:spcPct val="100000"/>
              </a:lnSpc>
              <a:spcBef>
                <a:spcPts val="0"/>
              </a:spcBef>
              <a:spcAft>
                <a:spcPts val="0"/>
              </a:spcAft>
              <a:buClr>
                <a:srgbClr val="000000"/>
              </a:buClr>
              <a:buSzPts val="1800"/>
              <a:buFont typeface="Arial"/>
              <a:buNone/>
            </a:pPr>
            <a:endParaRPr sz="1800" b="1" i="0" u="none" strike="noStrike" cap="none">
              <a:solidFill>
                <a:srgbClr val="FFCC66"/>
              </a:solidFill>
              <a:latin typeface="Quattrocento Sans"/>
              <a:ea typeface="Quattrocento Sans"/>
              <a:cs typeface="Quattrocento Sans"/>
              <a:sym typeface="Quattrocento Sans"/>
            </a:endParaRPr>
          </a:p>
        </p:txBody>
      </p:sp>
      <p:sp>
        <p:nvSpPr>
          <p:cNvPr id="156" name="Google Shape;156;p19"/>
          <p:cNvSpPr/>
          <p:nvPr/>
        </p:nvSpPr>
        <p:spPr>
          <a:xfrm>
            <a:off x="1312502" y="2248766"/>
            <a:ext cx="1646754" cy="413212"/>
          </a:xfrm>
          <a:prstGeom prst="roundRect">
            <a:avLst>
              <a:gd name="adj" fmla="val 16667"/>
            </a:avLst>
          </a:prstGeom>
          <a:solidFill>
            <a:schemeClr val="lt1"/>
          </a:solidFill>
          <a:ln w="9525" cap="flat" cmpd="sng">
            <a:solidFill>
              <a:srgbClr val="082836">
                <a:alpha val="81568"/>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fr-FR" sz="1800" b="1" i="0" u="none" strike="noStrike" cap="none">
                <a:solidFill>
                  <a:srgbClr val="143C64"/>
                </a:solidFill>
                <a:latin typeface="Quattrocento Sans"/>
                <a:ea typeface="Quattrocento Sans"/>
                <a:cs typeface="Quattrocento Sans"/>
                <a:sym typeface="Quattrocento Sans"/>
              </a:rPr>
              <a:t>Etape 1</a:t>
            </a:r>
            <a:endParaRPr sz="1400" b="0" i="0" u="none" strike="noStrike" cap="none">
              <a:solidFill>
                <a:srgbClr val="000000"/>
              </a:solidFill>
              <a:latin typeface="Arial"/>
              <a:ea typeface="Arial"/>
              <a:cs typeface="Arial"/>
              <a:sym typeface="Arial"/>
            </a:endParaRPr>
          </a:p>
        </p:txBody>
      </p:sp>
      <p:sp>
        <p:nvSpPr>
          <p:cNvPr id="157" name="Google Shape;157;p19"/>
          <p:cNvSpPr/>
          <p:nvPr/>
        </p:nvSpPr>
        <p:spPr>
          <a:xfrm>
            <a:off x="5315251" y="2248766"/>
            <a:ext cx="1646754" cy="413212"/>
          </a:xfrm>
          <a:prstGeom prst="roundRect">
            <a:avLst>
              <a:gd name="adj" fmla="val 16667"/>
            </a:avLst>
          </a:prstGeom>
          <a:solidFill>
            <a:schemeClr val="lt1"/>
          </a:solidFill>
          <a:ln w="9525" cap="flat" cmpd="sng">
            <a:solidFill>
              <a:srgbClr val="082836">
                <a:alpha val="81568"/>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fr-FR" sz="1800" b="1" i="0" u="none" strike="noStrike" cap="none">
                <a:solidFill>
                  <a:srgbClr val="143C64"/>
                </a:solidFill>
                <a:latin typeface="Quattrocento Sans"/>
                <a:ea typeface="Quattrocento Sans"/>
                <a:cs typeface="Quattrocento Sans"/>
                <a:sym typeface="Quattrocento Sans"/>
              </a:rPr>
              <a:t>Etape 2</a:t>
            </a:r>
            <a:endParaRPr sz="1400" b="0" i="0" u="none" strike="noStrike" cap="none">
              <a:solidFill>
                <a:srgbClr val="000000"/>
              </a:solidFill>
              <a:latin typeface="Arial"/>
              <a:ea typeface="Arial"/>
              <a:cs typeface="Arial"/>
              <a:sym typeface="Arial"/>
            </a:endParaRPr>
          </a:p>
        </p:txBody>
      </p:sp>
      <p:sp>
        <p:nvSpPr>
          <p:cNvPr id="158" name="Google Shape;158;p19"/>
          <p:cNvSpPr/>
          <p:nvPr/>
        </p:nvSpPr>
        <p:spPr>
          <a:xfrm>
            <a:off x="9229904" y="2229820"/>
            <a:ext cx="1646754" cy="413212"/>
          </a:xfrm>
          <a:prstGeom prst="roundRect">
            <a:avLst>
              <a:gd name="adj" fmla="val 16667"/>
            </a:avLst>
          </a:prstGeom>
          <a:solidFill>
            <a:schemeClr val="lt1"/>
          </a:solidFill>
          <a:ln w="9525" cap="flat" cmpd="sng">
            <a:solidFill>
              <a:srgbClr val="082836">
                <a:alpha val="81568"/>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fr-FR" sz="1800" b="1" i="0" u="none" strike="noStrike" cap="none">
                <a:solidFill>
                  <a:srgbClr val="143C64"/>
                </a:solidFill>
                <a:latin typeface="Quattrocento Sans"/>
                <a:ea typeface="Quattrocento Sans"/>
                <a:cs typeface="Quattrocento Sans"/>
                <a:sym typeface="Quattrocento Sans"/>
              </a:rPr>
              <a:t>Etape 3</a:t>
            </a:r>
            <a:endParaRPr sz="1400" b="0" i="0" u="none" strike="noStrike" cap="none">
              <a:solidFill>
                <a:srgbClr val="000000"/>
              </a:solidFill>
              <a:latin typeface="Arial"/>
              <a:ea typeface="Arial"/>
              <a:cs typeface="Arial"/>
              <a:sym typeface="Arial"/>
            </a:endParaRPr>
          </a:p>
        </p:txBody>
      </p:sp>
      <p:sp>
        <p:nvSpPr>
          <p:cNvPr id="159" name="Google Shape;159;p19"/>
          <p:cNvSpPr/>
          <p:nvPr/>
        </p:nvSpPr>
        <p:spPr>
          <a:xfrm>
            <a:off x="4064625" y="3804150"/>
            <a:ext cx="298800" cy="191100"/>
          </a:xfrm>
          <a:prstGeom prst="leftRightArrow">
            <a:avLst>
              <a:gd name="adj1" fmla="val 50000"/>
              <a:gd name="adj2" fmla="val 50000"/>
            </a:avLst>
          </a:prstGeom>
          <a:solidFill>
            <a:srgbClr val="376FA7"/>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20"/>
          <p:cNvSpPr/>
          <p:nvPr/>
        </p:nvSpPr>
        <p:spPr>
          <a:xfrm>
            <a:off x="0" y="314607"/>
            <a:ext cx="12192000" cy="599793"/>
          </a:xfrm>
          <a:prstGeom prst="rect">
            <a:avLst/>
          </a:prstGeom>
          <a:solidFill>
            <a:srgbClr val="D4EDF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800"/>
              <a:buFont typeface="Arial"/>
              <a:buNone/>
            </a:pPr>
            <a:r>
              <a:rPr lang="fr-FR" sz="2800" b="0" i="0" u="none" strike="noStrike" cap="none">
                <a:solidFill>
                  <a:srgbClr val="336699"/>
                </a:solidFill>
                <a:latin typeface="Quattrocento Sans"/>
                <a:ea typeface="Quattrocento Sans"/>
                <a:cs typeface="Quattrocento Sans"/>
                <a:sym typeface="Quattrocento Sans"/>
              </a:rPr>
              <a:t>Organisation des groupes de travail</a:t>
            </a:r>
            <a:endParaRPr sz="1400" b="0" i="0" u="none" strike="noStrike" cap="none">
              <a:solidFill>
                <a:srgbClr val="000000"/>
              </a:solidFill>
              <a:latin typeface="Arial"/>
              <a:ea typeface="Arial"/>
              <a:cs typeface="Arial"/>
              <a:sym typeface="Arial"/>
            </a:endParaRPr>
          </a:p>
        </p:txBody>
      </p:sp>
      <p:sp>
        <p:nvSpPr>
          <p:cNvPr id="166" name="Google Shape;166;p20"/>
          <p:cNvSpPr/>
          <p:nvPr/>
        </p:nvSpPr>
        <p:spPr>
          <a:xfrm>
            <a:off x="1377210" y="493659"/>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167" name="Google Shape;167;p20"/>
          <p:cNvSpPr/>
          <p:nvPr/>
        </p:nvSpPr>
        <p:spPr>
          <a:xfrm>
            <a:off x="1217366" y="667604"/>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168" name="Google Shape;168;p20"/>
          <p:cNvSpPr/>
          <p:nvPr/>
        </p:nvSpPr>
        <p:spPr>
          <a:xfrm>
            <a:off x="10719515" y="496703"/>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169" name="Google Shape;169;p20"/>
          <p:cNvSpPr/>
          <p:nvPr/>
        </p:nvSpPr>
        <p:spPr>
          <a:xfrm>
            <a:off x="10876658" y="670648"/>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grpSp>
        <p:nvGrpSpPr>
          <p:cNvPr id="170" name="Google Shape;170;p20"/>
          <p:cNvGrpSpPr/>
          <p:nvPr/>
        </p:nvGrpSpPr>
        <p:grpSpPr>
          <a:xfrm>
            <a:off x="4318567" y="914400"/>
            <a:ext cx="2610783" cy="5418666"/>
            <a:chOff x="1002298" y="0"/>
            <a:chExt cx="2610783" cy="5418666"/>
          </a:xfrm>
        </p:grpSpPr>
        <p:sp>
          <p:nvSpPr>
            <p:cNvPr id="171" name="Google Shape;171;p20"/>
            <p:cNvSpPr/>
            <p:nvPr/>
          </p:nvSpPr>
          <p:spPr>
            <a:xfrm>
              <a:off x="1569910" y="0"/>
              <a:ext cx="2043171" cy="2043379"/>
            </a:xfrm>
            <a:custGeom>
              <a:avLst/>
              <a:gdLst/>
              <a:ahLst/>
              <a:cxnLst/>
              <a:rect l="l" t="t" r="r" b="b"/>
              <a:pathLst>
                <a:path w="120000" h="120000" extrusionOk="0">
                  <a:moveTo>
                    <a:pt x="8412" y="60000"/>
                  </a:moveTo>
                  <a:lnTo>
                    <a:pt x="8412" y="60000"/>
                  </a:lnTo>
                  <a:cubicBezTo>
                    <a:pt x="8412" y="32962"/>
                    <a:pt x="29287" y="10511"/>
                    <a:pt x="56253" y="8547"/>
                  </a:cubicBezTo>
                  <a:cubicBezTo>
                    <a:pt x="83219" y="6584"/>
                    <a:pt x="107127" y="25773"/>
                    <a:pt x="111044" y="52526"/>
                  </a:cubicBezTo>
                  <a:cubicBezTo>
                    <a:pt x="114961" y="79279"/>
                    <a:pt x="97558" y="104517"/>
                    <a:pt x="71161" y="110367"/>
                  </a:cubicBezTo>
                  <a:lnTo>
                    <a:pt x="70592" y="118429"/>
                  </a:lnTo>
                  <a:lnTo>
                    <a:pt x="56830" y="104890"/>
                  </a:lnTo>
                  <a:lnTo>
                    <a:pt x="72705" y="88507"/>
                  </a:lnTo>
                  <a:lnTo>
                    <a:pt x="72144" y="96444"/>
                  </a:lnTo>
                  <a:lnTo>
                    <a:pt x="72144" y="96444"/>
                  </a:lnTo>
                  <a:cubicBezTo>
                    <a:pt x="90761" y="90239"/>
                    <a:pt x="101708" y="71000"/>
                    <a:pt x="97532" y="51825"/>
                  </a:cubicBezTo>
                  <a:cubicBezTo>
                    <a:pt x="93356" y="32650"/>
                    <a:pt x="75400" y="19706"/>
                    <a:pt x="55889" y="21806"/>
                  </a:cubicBezTo>
                  <a:cubicBezTo>
                    <a:pt x="36379" y="23907"/>
                    <a:pt x="21588" y="40376"/>
                    <a:pt x="21588" y="60000"/>
                  </a:cubicBezTo>
                  <a:close/>
                </a:path>
              </a:pathLst>
            </a:custGeom>
            <a:solidFill>
              <a:srgbClr val="FFCC66"/>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2" name="Google Shape;172;p20"/>
            <p:cNvSpPr/>
            <p:nvPr/>
          </p:nvSpPr>
          <p:spPr>
            <a:xfrm>
              <a:off x="2021009" y="511793"/>
              <a:ext cx="1140205" cy="795889"/>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3" name="Google Shape;173;p20"/>
            <p:cNvSpPr txBox="1"/>
            <p:nvPr/>
          </p:nvSpPr>
          <p:spPr>
            <a:xfrm>
              <a:off x="2021009" y="511793"/>
              <a:ext cx="1140205" cy="795889"/>
            </a:xfrm>
            <a:prstGeom prst="rect">
              <a:avLst/>
            </a:prstGeom>
            <a:noFill/>
            <a:ln>
              <a:noFill/>
            </a:ln>
          </p:spPr>
          <p:txBody>
            <a:bodyPr spcFirstLastPara="1" wrap="square" lIns="8875" tIns="8875" rIns="8875" bIns="8875" anchor="ctr" anchorCtr="0">
              <a:noAutofit/>
            </a:bodyPr>
            <a:lstStyle/>
            <a:p>
              <a:pPr marL="0" marR="0" lvl="0" indent="0" algn="ctr" rtl="0">
                <a:lnSpc>
                  <a:spcPct val="90000"/>
                </a:lnSpc>
                <a:spcBef>
                  <a:spcPts val="0"/>
                </a:spcBef>
                <a:spcAft>
                  <a:spcPts val="0"/>
                </a:spcAft>
                <a:buClr>
                  <a:srgbClr val="000000"/>
                </a:buClr>
                <a:buSzPts val="1400"/>
                <a:buFont typeface="Arial"/>
                <a:buNone/>
              </a:pPr>
              <a:r>
                <a:rPr lang="fr-FR" sz="1400" b="0" i="0" u="none" strike="noStrike" cap="none">
                  <a:solidFill>
                    <a:srgbClr val="376FA7"/>
                  </a:solidFill>
                  <a:latin typeface="Arial"/>
                  <a:ea typeface="Arial"/>
                  <a:cs typeface="Arial"/>
                  <a:sym typeface="Arial"/>
                </a:rPr>
                <a:t>Partager les attentes et recueillir l’existant</a:t>
              </a:r>
              <a:endParaRPr sz="1400" b="0" i="0" u="none" strike="noStrike" cap="none">
                <a:solidFill>
                  <a:srgbClr val="000000"/>
                </a:solidFill>
                <a:latin typeface="Arial"/>
                <a:ea typeface="Arial"/>
                <a:cs typeface="Arial"/>
                <a:sym typeface="Arial"/>
              </a:endParaRPr>
            </a:p>
          </p:txBody>
        </p:sp>
        <p:sp>
          <p:nvSpPr>
            <p:cNvPr id="174" name="Google Shape;174;p20"/>
            <p:cNvSpPr/>
            <p:nvPr/>
          </p:nvSpPr>
          <p:spPr>
            <a:xfrm>
              <a:off x="1002298" y="1174225"/>
              <a:ext cx="2043171" cy="2043379"/>
            </a:xfrm>
            <a:custGeom>
              <a:avLst/>
              <a:gdLst/>
              <a:ahLst/>
              <a:cxnLst/>
              <a:rect l="l" t="t" r="r" b="b"/>
              <a:pathLst>
                <a:path w="120000" h="120000" extrusionOk="0">
                  <a:moveTo>
                    <a:pt x="96480" y="23523"/>
                  </a:moveTo>
                  <a:lnTo>
                    <a:pt x="87164" y="32839"/>
                  </a:lnTo>
                  <a:cubicBezTo>
                    <a:pt x="75944" y="21617"/>
                    <a:pt x="58979" y="18450"/>
                    <a:pt x="44466" y="24867"/>
                  </a:cubicBezTo>
                  <a:cubicBezTo>
                    <a:pt x="29954" y="31284"/>
                    <a:pt x="20880" y="45966"/>
                    <a:pt x="21631" y="61817"/>
                  </a:cubicBezTo>
                  <a:cubicBezTo>
                    <a:pt x="22382" y="77668"/>
                    <a:pt x="32801" y="91427"/>
                    <a:pt x="47856" y="96444"/>
                  </a:cubicBezTo>
                  <a:lnTo>
                    <a:pt x="47295" y="88507"/>
                  </a:lnTo>
                  <a:lnTo>
                    <a:pt x="63170" y="104890"/>
                  </a:lnTo>
                  <a:lnTo>
                    <a:pt x="49408" y="118429"/>
                  </a:lnTo>
                  <a:lnTo>
                    <a:pt x="48839" y="110367"/>
                  </a:lnTo>
                  <a:lnTo>
                    <a:pt x="48839" y="110367"/>
                  </a:lnTo>
                  <a:cubicBezTo>
                    <a:pt x="27395" y="105615"/>
                    <a:pt x="11312" y="87807"/>
                    <a:pt x="8761" y="65991"/>
                  </a:cubicBezTo>
                  <a:cubicBezTo>
                    <a:pt x="6210" y="44176"/>
                    <a:pt x="17752" y="23137"/>
                    <a:pt x="37521" y="13566"/>
                  </a:cubicBezTo>
                  <a:cubicBezTo>
                    <a:pt x="57290" y="3996"/>
                    <a:pt x="80951" y="7991"/>
                    <a:pt x="96480" y="23523"/>
                  </a:cubicBezTo>
                  <a:close/>
                </a:path>
              </a:pathLst>
            </a:custGeom>
            <a:solidFill>
              <a:srgbClr val="126082"/>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5" name="Google Shape;175;p20"/>
            <p:cNvSpPr/>
            <p:nvPr/>
          </p:nvSpPr>
          <p:spPr>
            <a:xfrm>
              <a:off x="1451098" y="1916040"/>
              <a:ext cx="1140205" cy="570043"/>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6" name="Google Shape;176;p20"/>
            <p:cNvSpPr txBox="1"/>
            <p:nvPr/>
          </p:nvSpPr>
          <p:spPr>
            <a:xfrm>
              <a:off x="1451098" y="1916040"/>
              <a:ext cx="1140205" cy="570043"/>
            </a:xfrm>
            <a:prstGeom prst="rect">
              <a:avLst/>
            </a:prstGeom>
            <a:noFill/>
            <a:ln>
              <a:noFill/>
            </a:ln>
          </p:spPr>
          <p:txBody>
            <a:bodyPr spcFirstLastPara="1" wrap="square" lIns="8250" tIns="8250" rIns="8250" bIns="8250" anchor="ctr" anchorCtr="0">
              <a:noAutofit/>
            </a:bodyPr>
            <a:lstStyle/>
            <a:p>
              <a:pPr marL="0" marR="0" lvl="0" indent="0" algn="ctr" rtl="0">
                <a:lnSpc>
                  <a:spcPct val="90000"/>
                </a:lnSpc>
                <a:spcBef>
                  <a:spcPts val="0"/>
                </a:spcBef>
                <a:spcAft>
                  <a:spcPts val="0"/>
                </a:spcAft>
                <a:buClr>
                  <a:srgbClr val="000000"/>
                </a:buClr>
                <a:buSzPts val="1400"/>
                <a:buFont typeface="Arial"/>
                <a:buNone/>
              </a:pPr>
              <a:r>
                <a:rPr lang="fr-FR" sz="1400" b="0" i="0" u="none" strike="noStrike" cap="none">
                  <a:solidFill>
                    <a:srgbClr val="376FA7"/>
                  </a:solidFill>
                  <a:latin typeface="Arial"/>
                  <a:ea typeface="Arial"/>
                  <a:cs typeface="Arial"/>
                  <a:sym typeface="Arial"/>
                </a:rPr>
                <a:t>Construire les fiches actions</a:t>
              </a:r>
              <a:endParaRPr sz="1400" b="0" i="0" u="none" strike="noStrike" cap="none">
                <a:solidFill>
                  <a:srgbClr val="000000"/>
                </a:solidFill>
                <a:latin typeface="Arial"/>
                <a:ea typeface="Arial"/>
                <a:cs typeface="Arial"/>
                <a:sym typeface="Arial"/>
              </a:endParaRPr>
            </a:p>
          </p:txBody>
        </p:sp>
        <p:sp>
          <p:nvSpPr>
            <p:cNvPr id="177" name="Google Shape;177;p20"/>
            <p:cNvSpPr/>
            <p:nvPr/>
          </p:nvSpPr>
          <p:spPr>
            <a:xfrm>
              <a:off x="1569910" y="2352785"/>
              <a:ext cx="2043171" cy="2043379"/>
            </a:xfrm>
            <a:custGeom>
              <a:avLst/>
              <a:gdLst/>
              <a:ahLst/>
              <a:cxnLst/>
              <a:rect l="l" t="t" r="r" b="b"/>
              <a:pathLst>
                <a:path w="120000" h="120000" extrusionOk="0">
                  <a:moveTo>
                    <a:pt x="23520" y="23523"/>
                  </a:moveTo>
                  <a:lnTo>
                    <a:pt x="23520" y="23523"/>
                  </a:lnTo>
                  <a:cubicBezTo>
                    <a:pt x="39049" y="7991"/>
                    <a:pt x="62710" y="3996"/>
                    <a:pt x="82479" y="13566"/>
                  </a:cubicBezTo>
                  <a:cubicBezTo>
                    <a:pt x="102248" y="23137"/>
                    <a:pt x="113790" y="44176"/>
                    <a:pt x="111239" y="65991"/>
                  </a:cubicBezTo>
                  <a:cubicBezTo>
                    <a:pt x="108688" y="87807"/>
                    <a:pt x="92605" y="105615"/>
                    <a:pt x="71161" y="110367"/>
                  </a:cubicBezTo>
                  <a:lnTo>
                    <a:pt x="70592" y="118429"/>
                  </a:lnTo>
                  <a:lnTo>
                    <a:pt x="56830" y="104890"/>
                  </a:lnTo>
                  <a:lnTo>
                    <a:pt x="72705" y="88507"/>
                  </a:lnTo>
                  <a:lnTo>
                    <a:pt x="72144" y="96444"/>
                  </a:lnTo>
                  <a:lnTo>
                    <a:pt x="72144" y="96444"/>
                  </a:lnTo>
                  <a:cubicBezTo>
                    <a:pt x="87199" y="91427"/>
                    <a:pt x="97618" y="77668"/>
                    <a:pt x="98369" y="61817"/>
                  </a:cubicBezTo>
                  <a:cubicBezTo>
                    <a:pt x="99120" y="45966"/>
                    <a:pt x="90046" y="31284"/>
                    <a:pt x="75534" y="24867"/>
                  </a:cubicBezTo>
                  <a:cubicBezTo>
                    <a:pt x="61021" y="18450"/>
                    <a:pt x="44056" y="21617"/>
                    <a:pt x="32836" y="32839"/>
                  </a:cubicBezTo>
                  <a:close/>
                </a:path>
              </a:pathLst>
            </a:custGeom>
            <a:solidFill>
              <a:srgbClr val="FFCC66"/>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8" name="Google Shape;178;p20"/>
            <p:cNvSpPr/>
            <p:nvPr/>
          </p:nvSpPr>
          <p:spPr>
            <a:xfrm>
              <a:off x="2021009" y="3092433"/>
              <a:ext cx="1140205" cy="570043"/>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9" name="Google Shape;179;p20"/>
            <p:cNvSpPr txBox="1"/>
            <p:nvPr/>
          </p:nvSpPr>
          <p:spPr>
            <a:xfrm>
              <a:off x="2021009" y="3092433"/>
              <a:ext cx="1140205" cy="570043"/>
            </a:xfrm>
            <a:prstGeom prst="rect">
              <a:avLst/>
            </a:prstGeom>
            <a:noFill/>
            <a:ln>
              <a:noFill/>
            </a:ln>
          </p:spPr>
          <p:txBody>
            <a:bodyPr spcFirstLastPara="1" wrap="square" lIns="8875" tIns="8875" rIns="8875" bIns="8875" anchor="ctr" anchorCtr="0">
              <a:noAutofit/>
            </a:bodyPr>
            <a:lstStyle/>
            <a:p>
              <a:pPr marL="0" marR="0" lvl="0" indent="0" algn="ctr" rtl="0">
                <a:lnSpc>
                  <a:spcPct val="90000"/>
                </a:lnSpc>
                <a:spcBef>
                  <a:spcPts val="0"/>
                </a:spcBef>
                <a:spcAft>
                  <a:spcPts val="0"/>
                </a:spcAft>
                <a:buClr>
                  <a:srgbClr val="000000"/>
                </a:buClr>
                <a:buSzPts val="1400"/>
                <a:buFont typeface="Arial"/>
                <a:buNone/>
              </a:pPr>
              <a:r>
                <a:rPr lang="fr-FR">
                  <a:solidFill>
                    <a:srgbClr val="376FA7"/>
                  </a:solidFill>
                </a:rPr>
                <a:t>Élaborer</a:t>
              </a:r>
              <a:r>
                <a:rPr lang="fr-FR" sz="1400" b="0" i="0" u="none" strike="noStrike" cap="none">
                  <a:solidFill>
                    <a:srgbClr val="376FA7"/>
                  </a:solidFill>
                  <a:latin typeface="Arial"/>
                  <a:ea typeface="Arial"/>
                  <a:cs typeface="Arial"/>
                  <a:sym typeface="Arial"/>
                </a:rPr>
                <a:t> la feuille de route</a:t>
              </a:r>
              <a:endParaRPr sz="1400" b="0" i="0" u="none" strike="noStrike" cap="none">
                <a:solidFill>
                  <a:srgbClr val="000000"/>
                </a:solidFill>
                <a:latin typeface="Arial"/>
                <a:ea typeface="Arial"/>
                <a:cs typeface="Arial"/>
                <a:sym typeface="Arial"/>
              </a:endParaRPr>
            </a:p>
          </p:txBody>
        </p:sp>
        <p:sp>
          <p:nvSpPr>
            <p:cNvPr id="180" name="Google Shape;180;p20"/>
            <p:cNvSpPr/>
            <p:nvPr/>
          </p:nvSpPr>
          <p:spPr>
            <a:xfrm>
              <a:off x="1147938" y="3662477"/>
              <a:ext cx="1755341" cy="1756189"/>
            </a:xfrm>
            <a:prstGeom prst="blockArc">
              <a:avLst>
                <a:gd name="adj1" fmla="val 0"/>
                <a:gd name="adj2" fmla="val 18900000"/>
                <a:gd name="adj3" fmla="val 12740"/>
              </a:avLst>
            </a:prstGeom>
            <a:solidFill>
              <a:srgbClr val="126082"/>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1" name="Google Shape;181;p20"/>
            <p:cNvSpPr/>
            <p:nvPr/>
          </p:nvSpPr>
          <p:spPr>
            <a:xfrm>
              <a:off x="1451098" y="4268825"/>
              <a:ext cx="1140205" cy="570043"/>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2" name="Google Shape;182;p20"/>
            <p:cNvSpPr txBox="1"/>
            <p:nvPr/>
          </p:nvSpPr>
          <p:spPr>
            <a:xfrm>
              <a:off x="1451098" y="4268825"/>
              <a:ext cx="1140205" cy="570043"/>
            </a:xfrm>
            <a:prstGeom prst="rect">
              <a:avLst/>
            </a:prstGeom>
            <a:noFill/>
            <a:ln>
              <a:noFill/>
            </a:ln>
          </p:spPr>
          <p:txBody>
            <a:bodyPr spcFirstLastPara="1" wrap="square" lIns="8875" tIns="8875" rIns="8875" bIns="8875" anchor="ctr" anchorCtr="0">
              <a:noAutofit/>
            </a:bodyPr>
            <a:lstStyle/>
            <a:p>
              <a:pPr marL="0" marR="0" lvl="0" indent="0" algn="ctr" rtl="0">
                <a:lnSpc>
                  <a:spcPct val="90000"/>
                </a:lnSpc>
                <a:spcBef>
                  <a:spcPts val="0"/>
                </a:spcBef>
                <a:spcAft>
                  <a:spcPts val="0"/>
                </a:spcAft>
                <a:buClr>
                  <a:srgbClr val="000000"/>
                </a:buClr>
                <a:buSzPts val="1400"/>
                <a:buFont typeface="Arial"/>
                <a:buNone/>
              </a:pPr>
              <a:r>
                <a:rPr lang="fr-FR" sz="1400" b="0" i="0" u="none" strike="noStrike" cap="none">
                  <a:solidFill>
                    <a:srgbClr val="376FA7"/>
                  </a:solidFill>
                  <a:latin typeface="Arial"/>
                  <a:ea typeface="Arial"/>
                  <a:cs typeface="Arial"/>
                  <a:sym typeface="Arial"/>
                </a:rPr>
                <a:t>Suivre les actions</a:t>
              </a:r>
              <a:endParaRPr sz="1400" b="0" i="0" u="none" strike="noStrike" cap="none">
                <a:solidFill>
                  <a:srgbClr val="000000"/>
                </a:solidFill>
                <a:latin typeface="Arial"/>
                <a:ea typeface="Arial"/>
                <a:cs typeface="Arial"/>
                <a:sym typeface="Arial"/>
              </a:endParaRPr>
            </a:p>
          </p:txBody>
        </p:sp>
      </p:grpSp>
      <p:sp>
        <p:nvSpPr>
          <p:cNvPr id="183" name="Google Shape;183;p20"/>
          <p:cNvSpPr/>
          <p:nvPr/>
        </p:nvSpPr>
        <p:spPr>
          <a:xfrm>
            <a:off x="7736440" y="1662416"/>
            <a:ext cx="2983075" cy="943130"/>
          </a:xfrm>
          <a:prstGeom prst="rect">
            <a:avLst/>
          </a:prstGeom>
          <a:solidFill>
            <a:schemeClr val="lt1"/>
          </a:solidFill>
          <a:ln w="25400" cap="flat" cmpd="sng">
            <a:solidFill>
              <a:srgbClr val="376FA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fr-FR" sz="1400" b="0" i="0" u="none" strike="noStrike" cap="none">
                <a:solidFill>
                  <a:srgbClr val="376FA7"/>
                </a:solidFill>
                <a:latin typeface="Arial"/>
                <a:ea typeface="Arial"/>
                <a:cs typeface="Arial"/>
                <a:sym typeface="Arial"/>
              </a:rPr>
              <a:t>1 comité en </a:t>
            </a:r>
            <a:r>
              <a:rPr lang="fr-FR" sz="1400" b="1" i="0" u="none" strike="noStrike" cap="none">
                <a:solidFill>
                  <a:srgbClr val="376FA7"/>
                </a:solidFill>
              </a:rPr>
              <a:t>septembre</a:t>
            </a:r>
            <a:r>
              <a:rPr lang="fr-FR" sz="1400" b="0" i="0" u="none" strike="noStrike" cap="none">
                <a:solidFill>
                  <a:srgbClr val="376FA7"/>
                </a:solidFill>
                <a:latin typeface="Arial"/>
                <a:ea typeface="Arial"/>
                <a:cs typeface="Arial"/>
                <a:sym typeface="Arial"/>
              </a:rPr>
              <a:t>.</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r>
              <a:rPr lang="fr-FR" sz="1400" b="0" i="0" u="none" strike="noStrike" cap="none">
                <a:solidFill>
                  <a:srgbClr val="376FA7"/>
                </a:solidFill>
                <a:latin typeface="Arial"/>
                <a:ea typeface="Arial"/>
                <a:cs typeface="Arial"/>
                <a:sym typeface="Arial"/>
              </a:rPr>
              <a:t>Des contributions tout au long du projet.</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r>
              <a:rPr lang="fr-FR" sz="1400" b="0" i="1" u="none" strike="noStrike" cap="none">
                <a:solidFill>
                  <a:srgbClr val="376FA7"/>
                </a:solidFill>
                <a:latin typeface="Arial"/>
                <a:ea typeface="Arial"/>
                <a:cs typeface="Arial"/>
                <a:sym typeface="Arial"/>
              </a:rPr>
              <a:t>A distance.</a:t>
            </a:r>
            <a:endParaRPr sz="1400" b="0" i="0" u="none" strike="noStrike" cap="none">
              <a:solidFill>
                <a:srgbClr val="000000"/>
              </a:solidFill>
              <a:latin typeface="Arial"/>
              <a:ea typeface="Arial"/>
              <a:cs typeface="Arial"/>
              <a:sym typeface="Arial"/>
            </a:endParaRPr>
          </a:p>
        </p:txBody>
      </p:sp>
      <p:sp>
        <p:nvSpPr>
          <p:cNvPr id="184" name="Google Shape;184;p20"/>
          <p:cNvSpPr/>
          <p:nvPr/>
        </p:nvSpPr>
        <p:spPr>
          <a:xfrm>
            <a:off x="390418" y="2672231"/>
            <a:ext cx="3256908" cy="832207"/>
          </a:xfrm>
          <a:prstGeom prst="rect">
            <a:avLst/>
          </a:prstGeom>
          <a:solidFill>
            <a:schemeClr val="lt1"/>
          </a:solidFill>
          <a:ln w="25400" cap="flat" cmpd="sng">
            <a:solidFill>
              <a:srgbClr val="FFCC6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fr-FR" sz="1400" b="0" i="0" u="none" strike="noStrike" cap="none">
                <a:solidFill>
                  <a:srgbClr val="376FA7"/>
                </a:solidFill>
                <a:latin typeface="Arial"/>
                <a:ea typeface="Arial"/>
                <a:cs typeface="Arial"/>
                <a:sym typeface="Arial"/>
              </a:rPr>
              <a:t>1 à 2 groupes de travail en </a:t>
            </a:r>
            <a:r>
              <a:rPr lang="fr-FR" sz="1400" b="1" i="0" u="none" strike="noStrike" cap="none">
                <a:solidFill>
                  <a:srgbClr val="376FA7"/>
                </a:solidFill>
              </a:rPr>
              <a:t>novembre</a:t>
            </a:r>
            <a:r>
              <a:rPr lang="fr-FR" sz="1400" b="0" i="0" u="none" strike="noStrike" cap="none">
                <a:solidFill>
                  <a:srgbClr val="376FA7"/>
                </a:solidFill>
                <a:latin typeface="Arial"/>
                <a:ea typeface="Arial"/>
                <a:cs typeface="Arial"/>
                <a:sym typeface="Arial"/>
              </a:rPr>
              <a:t>.</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r>
              <a:rPr lang="fr-FR" sz="1400" b="0" i="1" u="none" strike="noStrike" cap="none">
                <a:solidFill>
                  <a:srgbClr val="376FA7"/>
                </a:solidFill>
                <a:latin typeface="Arial"/>
                <a:ea typeface="Arial"/>
                <a:cs typeface="Arial"/>
                <a:sym typeface="Arial"/>
              </a:rPr>
              <a:t>En présentiel.</a:t>
            </a:r>
            <a:endParaRPr sz="1400" b="0" i="0" u="none" strike="noStrike" cap="none">
              <a:solidFill>
                <a:srgbClr val="000000"/>
              </a:solidFill>
              <a:latin typeface="Arial"/>
              <a:ea typeface="Arial"/>
              <a:cs typeface="Arial"/>
              <a:sym typeface="Arial"/>
            </a:endParaRPr>
          </a:p>
        </p:txBody>
      </p:sp>
      <p:cxnSp>
        <p:nvCxnSpPr>
          <p:cNvPr id="185" name="Google Shape;185;p20"/>
          <p:cNvCxnSpPr/>
          <p:nvPr/>
        </p:nvCxnSpPr>
        <p:spPr>
          <a:xfrm>
            <a:off x="3647326" y="3056561"/>
            <a:ext cx="472611" cy="0"/>
          </a:xfrm>
          <a:prstGeom prst="straightConnector1">
            <a:avLst/>
          </a:prstGeom>
          <a:noFill/>
          <a:ln w="9525" cap="flat" cmpd="sng">
            <a:solidFill>
              <a:srgbClr val="FFCC66"/>
            </a:solidFill>
            <a:prstDash val="solid"/>
            <a:round/>
            <a:headEnd type="none" w="sm" len="sm"/>
            <a:tailEnd type="triangle" w="med" len="med"/>
          </a:ln>
        </p:spPr>
      </p:cxnSp>
      <p:cxnSp>
        <p:nvCxnSpPr>
          <p:cNvPr id="186" name="Google Shape;186;p20"/>
          <p:cNvCxnSpPr>
            <a:stCxn id="183" idx="1"/>
          </p:cNvCxnSpPr>
          <p:nvPr/>
        </p:nvCxnSpPr>
        <p:spPr>
          <a:xfrm rot="10800000">
            <a:off x="7027540" y="2133981"/>
            <a:ext cx="708900" cy="0"/>
          </a:xfrm>
          <a:prstGeom prst="straightConnector1">
            <a:avLst/>
          </a:prstGeom>
          <a:noFill/>
          <a:ln w="9525" cap="flat" cmpd="sng">
            <a:solidFill>
              <a:srgbClr val="115D81"/>
            </a:solidFill>
            <a:prstDash val="solid"/>
            <a:round/>
            <a:headEnd type="none" w="sm" len="sm"/>
            <a:tailEnd type="triangle" w="med" len="med"/>
          </a:ln>
        </p:spPr>
      </p:cxnSp>
      <p:sp>
        <p:nvSpPr>
          <p:cNvPr id="187" name="Google Shape;187;p20"/>
          <p:cNvSpPr/>
          <p:nvPr/>
        </p:nvSpPr>
        <p:spPr>
          <a:xfrm>
            <a:off x="7785428" y="3747023"/>
            <a:ext cx="2934087" cy="943130"/>
          </a:xfrm>
          <a:prstGeom prst="rect">
            <a:avLst/>
          </a:prstGeom>
          <a:solidFill>
            <a:schemeClr val="lt1"/>
          </a:solidFill>
          <a:ln w="25400" cap="flat" cmpd="sng">
            <a:solidFill>
              <a:srgbClr val="376FA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fr-FR" sz="1400" b="0" i="0" u="none" strike="noStrike" cap="none">
                <a:solidFill>
                  <a:srgbClr val="376FA7"/>
                </a:solidFill>
                <a:latin typeface="Arial"/>
                <a:ea typeface="Arial"/>
                <a:cs typeface="Arial"/>
                <a:sym typeface="Arial"/>
              </a:rPr>
              <a:t>1 partage des orientations en Commission formation du CREFOP.</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r>
              <a:rPr lang="fr-FR" sz="1400" b="0" i="0" u="none" strike="noStrike" cap="none">
                <a:solidFill>
                  <a:srgbClr val="376FA7"/>
                </a:solidFill>
                <a:latin typeface="Arial"/>
                <a:ea typeface="Arial"/>
                <a:cs typeface="Arial"/>
                <a:sym typeface="Arial"/>
              </a:rPr>
              <a:t>Echéance visée : </a:t>
            </a:r>
            <a:r>
              <a:rPr lang="fr-FR" sz="1400" b="1" i="0" u="none" strike="noStrike" cap="none">
                <a:solidFill>
                  <a:srgbClr val="376FA7"/>
                </a:solidFill>
              </a:rPr>
              <a:t>janvier 2026</a:t>
            </a:r>
            <a:r>
              <a:rPr lang="fr-FR" sz="1400" b="1" i="1" u="none" strike="noStrike" cap="none">
                <a:solidFill>
                  <a:srgbClr val="376FA7"/>
                </a:solidFill>
              </a:rPr>
              <a:t>.</a:t>
            </a:r>
            <a:endParaRPr sz="1400" b="1" i="0" u="none" strike="noStrike" cap="none">
              <a:solidFill>
                <a:srgbClr val="000000"/>
              </a:solidFill>
            </a:endParaRPr>
          </a:p>
        </p:txBody>
      </p:sp>
      <p:cxnSp>
        <p:nvCxnSpPr>
          <p:cNvPr id="188" name="Google Shape;188;p20"/>
          <p:cNvCxnSpPr/>
          <p:nvPr/>
        </p:nvCxnSpPr>
        <p:spPr>
          <a:xfrm rot="10800000">
            <a:off x="7076512" y="4185769"/>
            <a:ext cx="708916" cy="0"/>
          </a:xfrm>
          <a:prstGeom prst="straightConnector1">
            <a:avLst/>
          </a:prstGeom>
          <a:noFill/>
          <a:ln w="9525" cap="flat" cmpd="sng">
            <a:solidFill>
              <a:srgbClr val="115D81"/>
            </a:solidFill>
            <a:prstDash val="solid"/>
            <a:round/>
            <a:headEnd type="none" w="sm" len="sm"/>
            <a:tailEnd type="triangle" w="med" len="med"/>
          </a:ln>
        </p:spPr>
      </p:cxnSp>
      <p:sp>
        <p:nvSpPr>
          <p:cNvPr id="189" name="Google Shape;189;p20"/>
          <p:cNvSpPr/>
          <p:nvPr/>
        </p:nvSpPr>
        <p:spPr>
          <a:xfrm>
            <a:off x="390418" y="5144308"/>
            <a:ext cx="3256908" cy="832207"/>
          </a:xfrm>
          <a:prstGeom prst="rect">
            <a:avLst/>
          </a:prstGeom>
          <a:solidFill>
            <a:schemeClr val="lt1"/>
          </a:solidFill>
          <a:ln w="25400" cap="flat" cmpd="sng">
            <a:solidFill>
              <a:srgbClr val="FFCC6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fr-FR" sz="1400" b="1" i="0" u="none" strike="noStrike" cap="none">
                <a:solidFill>
                  <a:srgbClr val="376FA7"/>
                </a:solidFill>
              </a:rPr>
              <a:t>2026-2028</a:t>
            </a:r>
            <a:r>
              <a:rPr lang="fr-FR" sz="1400" b="0" i="0" u="none" strike="noStrike" cap="none">
                <a:solidFill>
                  <a:srgbClr val="376FA7"/>
                </a:solidFill>
                <a:latin typeface="Arial"/>
                <a:ea typeface="Arial"/>
                <a:cs typeface="Arial"/>
                <a:sym typeface="Arial"/>
              </a:rPr>
              <a:t>?</a:t>
            </a:r>
            <a:endParaRPr sz="1400" b="0" i="1" u="none" strike="noStrike" cap="none">
              <a:solidFill>
                <a:srgbClr val="376FA7"/>
              </a:solidFill>
              <a:latin typeface="Arial"/>
              <a:ea typeface="Arial"/>
              <a:cs typeface="Arial"/>
              <a:sym typeface="Arial"/>
            </a:endParaRPr>
          </a:p>
        </p:txBody>
      </p:sp>
      <p:cxnSp>
        <p:nvCxnSpPr>
          <p:cNvPr id="190" name="Google Shape;190;p20"/>
          <p:cNvCxnSpPr/>
          <p:nvPr/>
        </p:nvCxnSpPr>
        <p:spPr>
          <a:xfrm>
            <a:off x="3647326" y="5528638"/>
            <a:ext cx="472611" cy="0"/>
          </a:xfrm>
          <a:prstGeom prst="straightConnector1">
            <a:avLst/>
          </a:prstGeom>
          <a:noFill/>
          <a:ln w="9525" cap="flat" cmpd="sng">
            <a:solidFill>
              <a:srgbClr val="FFCC66"/>
            </a:solidFill>
            <a:prstDash val="solid"/>
            <a:round/>
            <a:headEnd type="none" w="sm" len="sm"/>
            <a:tailEnd type="triangle" w="med" len="med"/>
          </a:ln>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22"/>
          <p:cNvSpPr/>
          <p:nvPr/>
        </p:nvSpPr>
        <p:spPr>
          <a:xfrm>
            <a:off x="0" y="314607"/>
            <a:ext cx="12192000" cy="599793"/>
          </a:xfrm>
          <a:prstGeom prst="rect">
            <a:avLst/>
          </a:prstGeom>
          <a:solidFill>
            <a:srgbClr val="D4EDF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800"/>
              <a:buFont typeface="Arial"/>
              <a:buNone/>
            </a:pPr>
            <a:r>
              <a:rPr lang="fr-FR" sz="2800">
                <a:solidFill>
                  <a:srgbClr val="336699"/>
                </a:solidFill>
                <a:latin typeface="Quattrocento Sans"/>
                <a:ea typeface="Quattrocento Sans"/>
                <a:cs typeface="Quattrocento Sans"/>
                <a:sym typeface="Quattrocento Sans"/>
              </a:rPr>
              <a:t>L</a:t>
            </a:r>
            <a:r>
              <a:rPr lang="fr-FR" sz="2800" b="0" i="0" u="none" strike="noStrike" cap="none">
                <a:solidFill>
                  <a:srgbClr val="336699"/>
                </a:solidFill>
                <a:latin typeface="Quattrocento Sans"/>
                <a:ea typeface="Quattrocento Sans"/>
                <a:cs typeface="Quattrocento Sans"/>
                <a:sym typeface="Quattrocento Sans"/>
              </a:rPr>
              <a:t>es attentes des participants</a:t>
            </a:r>
            <a:endParaRPr sz="1400" b="0" i="0" u="none" strike="noStrike" cap="none">
              <a:solidFill>
                <a:srgbClr val="000000"/>
              </a:solidFill>
              <a:latin typeface="Arial"/>
              <a:ea typeface="Arial"/>
              <a:cs typeface="Arial"/>
              <a:sym typeface="Arial"/>
            </a:endParaRPr>
          </a:p>
        </p:txBody>
      </p:sp>
      <p:sp>
        <p:nvSpPr>
          <p:cNvPr id="197" name="Google Shape;197;p22"/>
          <p:cNvSpPr/>
          <p:nvPr/>
        </p:nvSpPr>
        <p:spPr>
          <a:xfrm>
            <a:off x="1377210" y="493659"/>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198" name="Google Shape;198;p22"/>
          <p:cNvSpPr/>
          <p:nvPr/>
        </p:nvSpPr>
        <p:spPr>
          <a:xfrm>
            <a:off x="1217366" y="667604"/>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199" name="Google Shape;199;p22"/>
          <p:cNvSpPr/>
          <p:nvPr/>
        </p:nvSpPr>
        <p:spPr>
          <a:xfrm>
            <a:off x="10719515" y="496703"/>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200" name="Google Shape;200;p22"/>
          <p:cNvSpPr/>
          <p:nvPr/>
        </p:nvSpPr>
        <p:spPr>
          <a:xfrm>
            <a:off x="10876658" y="670648"/>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201" name="Google Shape;201;p22"/>
          <p:cNvSpPr/>
          <p:nvPr/>
        </p:nvSpPr>
        <p:spPr>
          <a:xfrm>
            <a:off x="16350" y="1231925"/>
            <a:ext cx="2819675" cy="752725"/>
          </a:xfrm>
          <a:prstGeom prst="flowChartPunchedCard">
            <a:avLst/>
          </a:prstGeom>
          <a:solidFill>
            <a:srgbClr val="FFF2CC"/>
          </a:solidFill>
          <a:ln w="9525" cap="flat" cmpd="sng">
            <a:solidFill>
              <a:srgbClr val="082836"/>
            </a:solidFill>
            <a:prstDash val="dot"/>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0"/>
              </a:spcBef>
              <a:spcAft>
                <a:spcPts val="0"/>
              </a:spcAft>
              <a:buClr>
                <a:schemeClr val="dk1"/>
              </a:buClr>
              <a:buSzPts val="1100"/>
              <a:buFont typeface="Arial"/>
              <a:buNone/>
            </a:pPr>
            <a:r>
              <a:rPr lang="fr-FR" sz="1200" b="1">
                <a:solidFill>
                  <a:srgbClr val="434343"/>
                </a:solidFill>
                <a:latin typeface="Roboto"/>
                <a:ea typeface="Roboto"/>
                <a:cs typeface="Roboto"/>
                <a:sym typeface="Roboto"/>
              </a:rPr>
              <a:t>Etat des lieux des actions existantes et identification des besoins.</a:t>
            </a:r>
            <a:endParaRPr sz="1200" b="1">
              <a:solidFill>
                <a:srgbClr val="434343"/>
              </a:solidFill>
              <a:latin typeface="Roboto"/>
              <a:ea typeface="Roboto"/>
              <a:cs typeface="Roboto"/>
              <a:sym typeface="Roboto"/>
            </a:endParaRPr>
          </a:p>
          <a:p>
            <a:pPr marL="0" lvl="0" indent="0" algn="ctr" rtl="0">
              <a:spcBef>
                <a:spcPts val="0"/>
              </a:spcBef>
              <a:spcAft>
                <a:spcPts val="0"/>
              </a:spcAft>
              <a:buNone/>
            </a:pPr>
            <a:endParaRPr b="1"/>
          </a:p>
        </p:txBody>
      </p:sp>
      <p:sp>
        <p:nvSpPr>
          <p:cNvPr id="202" name="Google Shape;202;p22"/>
          <p:cNvSpPr/>
          <p:nvPr/>
        </p:nvSpPr>
        <p:spPr>
          <a:xfrm>
            <a:off x="3170450" y="1085625"/>
            <a:ext cx="4552100" cy="1277425"/>
          </a:xfrm>
          <a:prstGeom prst="flowChartPunchedCard">
            <a:avLst/>
          </a:prstGeom>
          <a:solidFill>
            <a:srgbClr val="D4EDF8"/>
          </a:solidFill>
          <a:ln w="9525" cap="flat" cmpd="sng">
            <a:solidFill>
              <a:srgbClr val="082836"/>
            </a:solidFill>
            <a:prstDash val="dot"/>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0"/>
              </a:spcBef>
              <a:spcAft>
                <a:spcPts val="0"/>
              </a:spcAft>
              <a:buClr>
                <a:schemeClr val="dk1"/>
              </a:buClr>
              <a:buSzPts val="1100"/>
              <a:buFont typeface="Arial"/>
              <a:buNone/>
            </a:pPr>
            <a:r>
              <a:rPr lang="fr-FR" sz="1200" b="1">
                <a:solidFill>
                  <a:srgbClr val="434343"/>
                </a:solidFill>
                <a:latin typeface="Roboto"/>
                <a:ea typeface="Roboto"/>
                <a:cs typeface="Roboto"/>
                <a:sym typeface="Roboto"/>
              </a:rPr>
              <a:t>Une feuille de route qui permet de mobiliser plusieurs politiques publiques, acteurs locaux, transversalité des thématiques et à la fois être concrets pour prévenir l'illettrisme et l'illectronisme.</a:t>
            </a:r>
            <a:endParaRPr sz="1200" b="1">
              <a:solidFill>
                <a:srgbClr val="434343"/>
              </a:solidFill>
              <a:latin typeface="Roboto"/>
              <a:ea typeface="Roboto"/>
              <a:cs typeface="Roboto"/>
              <a:sym typeface="Roboto"/>
            </a:endParaRPr>
          </a:p>
          <a:p>
            <a:pPr marL="0" lvl="0" indent="0" algn="ctr" rtl="0">
              <a:spcBef>
                <a:spcPts val="0"/>
              </a:spcBef>
              <a:spcAft>
                <a:spcPts val="0"/>
              </a:spcAft>
              <a:buNone/>
            </a:pPr>
            <a:endParaRPr sz="1200" b="1"/>
          </a:p>
        </p:txBody>
      </p:sp>
      <p:sp>
        <p:nvSpPr>
          <p:cNvPr id="203" name="Google Shape;203;p22"/>
          <p:cNvSpPr/>
          <p:nvPr/>
        </p:nvSpPr>
        <p:spPr>
          <a:xfrm>
            <a:off x="8056975" y="997625"/>
            <a:ext cx="4023200" cy="900575"/>
          </a:xfrm>
          <a:prstGeom prst="flowChartPunchedCard">
            <a:avLst/>
          </a:prstGeom>
          <a:solidFill>
            <a:srgbClr val="FFF2CC"/>
          </a:solidFill>
          <a:ln w="9525" cap="flat" cmpd="sng">
            <a:solidFill>
              <a:srgbClr val="082836"/>
            </a:solidFill>
            <a:prstDash val="dot"/>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0"/>
              </a:spcBef>
              <a:spcAft>
                <a:spcPts val="0"/>
              </a:spcAft>
              <a:buClr>
                <a:schemeClr val="dk1"/>
              </a:buClr>
              <a:buSzPts val="1100"/>
              <a:buFont typeface="Arial"/>
              <a:buNone/>
            </a:pPr>
            <a:r>
              <a:rPr lang="fr-FR" sz="1200" b="1">
                <a:solidFill>
                  <a:srgbClr val="434343"/>
                </a:solidFill>
                <a:latin typeface="Roboto"/>
                <a:ea typeface="Roboto"/>
                <a:cs typeface="Roboto"/>
                <a:sym typeface="Roboto"/>
              </a:rPr>
              <a:t>Plus de lien et de partage d'actions et de pratiques entre les acteurs de lutte contre l'illettrisme et ceux de l'inclusion numérique en Normandie.</a:t>
            </a:r>
            <a:endParaRPr sz="1200" b="1"/>
          </a:p>
        </p:txBody>
      </p:sp>
      <p:sp>
        <p:nvSpPr>
          <p:cNvPr id="204" name="Google Shape;204;p22"/>
          <p:cNvSpPr/>
          <p:nvPr/>
        </p:nvSpPr>
        <p:spPr>
          <a:xfrm>
            <a:off x="7687950" y="2275050"/>
            <a:ext cx="4392225" cy="1795850"/>
          </a:xfrm>
          <a:prstGeom prst="flowChartPunchedCard">
            <a:avLst/>
          </a:prstGeom>
          <a:solidFill>
            <a:srgbClr val="D4EDF8"/>
          </a:solidFill>
          <a:ln w="9525" cap="flat" cmpd="sng">
            <a:solidFill>
              <a:srgbClr val="082836"/>
            </a:solidFill>
            <a:prstDash val="dot"/>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0"/>
              </a:spcBef>
              <a:spcAft>
                <a:spcPts val="0"/>
              </a:spcAft>
              <a:buClr>
                <a:schemeClr val="dk1"/>
              </a:buClr>
              <a:buSzPts val="1100"/>
              <a:buFont typeface="Arial"/>
              <a:buNone/>
            </a:pPr>
            <a:r>
              <a:rPr lang="fr-FR" sz="1200" b="1">
                <a:solidFill>
                  <a:srgbClr val="434343"/>
                </a:solidFill>
                <a:latin typeface="Roboto"/>
                <a:ea typeface="Roboto"/>
                <a:cs typeface="Roboto"/>
                <a:sym typeface="Roboto"/>
              </a:rPr>
              <a:t>Il m'est difficile de répondre à cette question étant donné que c'est la toute première fois que je m'inscris à ce dispositif. Je découvre totalement. Mais je suis toujours en recherche de solutions, de pistes, concernant des actions pour prévenir l'illettrisme car dans l'exercice de mon métier j'y suis de plus en plus confrontée, avec une population d'élèves de plus en plus en difficulté en lecture et en écriture.</a:t>
            </a:r>
            <a:endParaRPr sz="1200" b="1">
              <a:solidFill>
                <a:srgbClr val="434343"/>
              </a:solidFill>
              <a:latin typeface="Roboto"/>
              <a:ea typeface="Roboto"/>
              <a:cs typeface="Roboto"/>
              <a:sym typeface="Roboto"/>
            </a:endParaRPr>
          </a:p>
          <a:p>
            <a:pPr marL="0" lvl="0" indent="0" algn="ctr" rtl="0">
              <a:spcBef>
                <a:spcPts val="0"/>
              </a:spcBef>
              <a:spcAft>
                <a:spcPts val="0"/>
              </a:spcAft>
              <a:buNone/>
            </a:pPr>
            <a:endParaRPr sz="1200" b="1"/>
          </a:p>
        </p:txBody>
      </p:sp>
      <p:sp>
        <p:nvSpPr>
          <p:cNvPr id="205" name="Google Shape;205;p22"/>
          <p:cNvSpPr/>
          <p:nvPr/>
        </p:nvSpPr>
        <p:spPr>
          <a:xfrm>
            <a:off x="353850" y="3991200"/>
            <a:ext cx="2482175" cy="752725"/>
          </a:xfrm>
          <a:prstGeom prst="flowChartPunchedCard">
            <a:avLst/>
          </a:prstGeom>
          <a:solidFill>
            <a:srgbClr val="FFF2CC"/>
          </a:solidFill>
          <a:ln w="9525" cap="flat" cmpd="sng">
            <a:solidFill>
              <a:srgbClr val="082836"/>
            </a:solidFill>
            <a:prstDash val="dot"/>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0"/>
              </a:spcBef>
              <a:spcAft>
                <a:spcPts val="0"/>
              </a:spcAft>
              <a:buClr>
                <a:schemeClr val="dk1"/>
              </a:buClr>
              <a:buSzPts val="1100"/>
              <a:buFont typeface="Arial"/>
              <a:buNone/>
            </a:pPr>
            <a:r>
              <a:rPr lang="fr-FR" sz="1200" b="1">
                <a:solidFill>
                  <a:srgbClr val="434343"/>
                </a:solidFill>
                <a:latin typeface="Roboto"/>
                <a:ea typeface="Roboto"/>
                <a:cs typeface="Roboto"/>
                <a:sym typeface="Roboto"/>
              </a:rPr>
              <a:t>Une prise en compte du rôle des bibliothèques dans ce cadre.</a:t>
            </a:r>
            <a:endParaRPr sz="1200" b="1">
              <a:solidFill>
                <a:srgbClr val="434343"/>
              </a:solidFill>
              <a:latin typeface="Roboto"/>
              <a:ea typeface="Roboto"/>
              <a:cs typeface="Roboto"/>
              <a:sym typeface="Roboto"/>
            </a:endParaRPr>
          </a:p>
          <a:p>
            <a:pPr marL="0" lvl="0" indent="0" algn="ctr" rtl="0">
              <a:spcBef>
                <a:spcPts val="0"/>
              </a:spcBef>
              <a:spcAft>
                <a:spcPts val="0"/>
              </a:spcAft>
              <a:buNone/>
            </a:pPr>
            <a:endParaRPr sz="1200" b="1"/>
          </a:p>
        </p:txBody>
      </p:sp>
      <p:sp>
        <p:nvSpPr>
          <p:cNvPr id="206" name="Google Shape;206;p22"/>
          <p:cNvSpPr/>
          <p:nvPr/>
        </p:nvSpPr>
        <p:spPr>
          <a:xfrm>
            <a:off x="4621775" y="2956874"/>
            <a:ext cx="2819675" cy="1490875"/>
          </a:xfrm>
          <a:prstGeom prst="flowChartPunchedCard">
            <a:avLst/>
          </a:prstGeom>
          <a:solidFill>
            <a:srgbClr val="FFF2CC"/>
          </a:solidFill>
          <a:ln w="9525" cap="flat" cmpd="sng">
            <a:solidFill>
              <a:srgbClr val="082836"/>
            </a:solidFill>
            <a:prstDash val="dot"/>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0"/>
              </a:spcBef>
              <a:spcAft>
                <a:spcPts val="0"/>
              </a:spcAft>
              <a:buClr>
                <a:schemeClr val="dk1"/>
              </a:buClr>
              <a:buSzPts val="1100"/>
              <a:buFont typeface="Arial"/>
              <a:buNone/>
            </a:pPr>
            <a:r>
              <a:rPr lang="fr-FR" sz="1200" b="1">
                <a:solidFill>
                  <a:srgbClr val="434343"/>
                </a:solidFill>
                <a:latin typeface="Roboto"/>
                <a:ea typeface="Roboto"/>
                <a:cs typeface="Roboto"/>
                <a:sym typeface="Roboto"/>
              </a:rPr>
              <a:t>Atteindre un public caché, plus élargi (quartier, rural, inactif). Mettre en place de la communication commune mais qui parle au local. Partager des pratiques simples et efficaces.</a:t>
            </a:r>
            <a:endParaRPr sz="1200" b="1">
              <a:solidFill>
                <a:srgbClr val="434343"/>
              </a:solidFill>
              <a:latin typeface="Roboto"/>
              <a:ea typeface="Roboto"/>
              <a:cs typeface="Roboto"/>
              <a:sym typeface="Roboto"/>
            </a:endParaRPr>
          </a:p>
          <a:p>
            <a:pPr marL="0" lvl="0" indent="0" algn="ctr" rtl="0">
              <a:spcBef>
                <a:spcPts val="0"/>
              </a:spcBef>
              <a:spcAft>
                <a:spcPts val="0"/>
              </a:spcAft>
              <a:buNone/>
            </a:pPr>
            <a:endParaRPr sz="1200" b="1"/>
          </a:p>
        </p:txBody>
      </p:sp>
      <p:sp>
        <p:nvSpPr>
          <p:cNvPr id="207" name="Google Shape;207;p22"/>
          <p:cNvSpPr/>
          <p:nvPr/>
        </p:nvSpPr>
        <p:spPr>
          <a:xfrm>
            <a:off x="900500" y="2536263"/>
            <a:ext cx="3474775" cy="1277425"/>
          </a:xfrm>
          <a:prstGeom prst="flowChartPunchedCard">
            <a:avLst/>
          </a:prstGeom>
          <a:solidFill>
            <a:srgbClr val="D4EDF8"/>
          </a:solidFill>
          <a:ln w="9525" cap="flat" cmpd="sng">
            <a:solidFill>
              <a:srgbClr val="082836"/>
            </a:solidFill>
            <a:prstDash val="dot"/>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0"/>
              </a:spcBef>
              <a:spcAft>
                <a:spcPts val="0"/>
              </a:spcAft>
              <a:buClr>
                <a:schemeClr val="dk1"/>
              </a:buClr>
              <a:buSzPts val="1100"/>
              <a:buFont typeface="Arial"/>
              <a:buNone/>
            </a:pPr>
            <a:r>
              <a:rPr lang="fr-FR" sz="1200" b="1">
                <a:solidFill>
                  <a:srgbClr val="434343"/>
                </a:solidFill>
                <a:latin typeface="Roboto"/>
                <a:ea typeface="Roboto"/>
                <a:cs typeface="Roboto"/>
                <a:sym typeface="Roboto"/>
              </a:rPr>
              <a:t>Élargir les pistes des lieux de recrutement habituels, définir des stratégies et amener vers la formation en "déconstruisant" le système scolaire classique.</a:t>
            </a:r>
            <a:endParaRPr sz="1200" b="1">
              <a:solidFill>
                <a:srgbClr val="434343"/>
              </a:solidFill>
              <a:latin typeface="Roboto"/>
              <a:ea typeface="Roboto"/>
              <a:cs typeface="Roboto"/>
              <a:sym typeface="Roboto"/>
            </a:endParaRPr>
          </a:p>
          <a:p>
            <a:pPr marL="0" lvl="0" indent="0" algn="ctr" rtl="0">
              <a:spcBef>
                <a:spcPts val="0"/>
              </a:spcBef>
              <a:spcAft>
                <a:spcPts val="0"/>
              </a:spcAft>
              <a:buNone/>
            </a:pPr>
            <a:endParaRPr sz="1200" b="1"/>
          </a:p>
        </p:txBody>
      </p:sp>
      <p:sp>
        <p:nvSpPr>
          <p:cNvPr id="208" name="Google Shape;208;p22"/>
          <p:cNvSpPr/>
          <p:nvPr/>
        </p:nvSpPr>
        <p:spPr>
          <a:xfrm>
            <a:off x="3552950" y="4799371"/>
            <a:ext cx="4504025" cy="1940700"/>
          </a:xfrm>
          <a:prstGeom prst="flowChartPunchedCard">
            <a:avLst/>
          </a:prstGeom>
          <a:solidFill>
            <a:srgbClr val="D4EDF8"/>
          </a:solidFill>
          <a:ln w="9525" cap="flat" cmpd="sng">
            <a:solidFill>
              <a:srgbClr val="082836"/>
            </a:solidFill>
            <a:prstDash val="dot"/>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0"/>
              </a:spcBef>
              <a:spcAft>
                <a:spcPts val="0"/>
              </a:spcAft>
              <a:buClr>
                <a:schemeClr val="dk1"/>
              </a:buClr>
              <a:buSzPts val="1100"/>
              <a:buFont typeface="Arial"/>
              <a:buNone/>
            </a:pPr>
            <a:r>
              <a:rPr lang="fr-FR" sz="1200" b="1">
                <a:solidFill>
                  <a:srgbClr val="434343"/>
                </a:solidFill>
                <a:latin typeface="Roboto"/>
                <a:ea typeface="Roboto"/>
                <a:cs typeface="Roboto"/>
                <a:sym typeface="Roboto"/>
              </a:rPr>
              <a:t>Nous attendons une feuille de route qui soutient des actions de proximité, co-construites avec les acteurs de terrain, pour repérer et accompagner les publics en difficulté hors des parcours classiques, notamment dans les lieux de vie ou d’insertion. Un appui renforcé à la formation des professionnels sur le repérage précoce et la posture non stigmatisante serait également essentiel.</a:t>
            </a:r>
            <a:endParaRPr sz="1200" b="1">
              <a:solidFill>
                <a:srgbClr val="434343"/>
              </a:solidFill>
              <a:latin typeface="Roboto"/>
              <a:ea typeface="Roboto"/>
              <a:cs typeface="Roboto"/>
              <a:sym typeface="Roboto"/>
            </a:endParaRPr>
          </a:p>
          <a:p>
            <a:pPr marL="0" lvl="0" indent="0" algn="ctr" rtl="0">
              <a:spcBef>
                <a:spcPts val="0"/>
              </a:spcBef>
              <a:spcAft>
                <a:spcPts val="0"/>
              </a:spcAft>
              <a:buNone/>
            </a:pPr>
            <a:endParaRPr sz="1200" b="1"/>
          </a:p>
        </p:txBody>
      </p:sp>
      <p:sp>
        <p:nvSpPr>
          <p:cNvPr id="209" name="Google Shape;209;p22"/>
          <p:cNvSpPr/>
          <p:nvPr/>
        </p:nvSpPr>
        <p:spPr>
          <a:xfrm>
            <a:off x="8652575" y="5751275"/>
            <a:ext cx="3046675" cy="752725"/>
          </a:xfrm>
          <a:prstGeom prst="flowChartPunchedCard">
            <a:avLst/>
          </a:prstGeom>
          <a:solidFill>
            <a:srgbClr val="D4EDF8"/>
          </a:solidFill>
          <a:ln w="9525" cap="flat" cmpd="sng">
            <a:solidFill>
              <a:srgbClr val="082836"/>
            </a:solidFill>
            <a:prstDash val="dot"/>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0"/>
              </a:spcBef>
              <a:spcAft>
                <a:spcPts val="0"/>
              </a:spcAft>
              <a:buClr>
                <a:schemeClr val="dk1"/>
              </a:buClr>
              <a:buSzPts val="1100"/>
              <a:buFont typeface="Arial"/>
              <a:buNone/>
            </a:pPr>
            <a:r>
              <a:rPr lang="fr-FR" sz="1200" b="1">
                <a:solidFill>
                  <a:srgbClr val="434343"/>
                </a:solidFill>
                <a:latin typeface="Roboto"/>
                <a:ea typeface="Roboto"/>
                <a:cs typeface="Roboto"/>
                <a:sym typeface="Roboto"/>
              </a:rPr>
              <a:t>Apporter plus de transversalité avec l'écosystème de l'inclusion numérique.</a:t>
            </a:r>
            <a:endParaRPr sz="1200" b="1">
              <a:solidFill>
                <a:srgbClr val="434343"/>
              </a:solidFill>
              <a:latin typeface="Roboto"/>
              <a:ea typeface="Roboto"/>
              <a:cs typeface="Roboto"/>
              <a:sym typeface="Roboto"/>
            </a:endParaRPr>
          </a:p>
          <a:p>
            <a:pPr marL="0" lvl="0" indent="0" algn="ctr" rtl="0">
              <a:spcBef>
                <a:spcPts val="0"/>
              </a:spcBef>
              <a:spcAft>
                <a:spcPts val="0"/>
              </a:spcAft>
              <a:buNone/>
            </a:pPr>
            <a:endParaRPr sz="1200" b="1"/>
          </a:p>
        </p:txBody>
      </p:sp>
      <p:sp>
        <p:nvSpPr>
          <p:cNvPr id="210" name="Google Shape;210;p22"/>
          <p:cNvSpPr/>
          <p:nvPr/>
        </p:nvSpPr>
        <p:spPr>
          <a:xfrm>
            <a:off x="74075" y="5927613"/>
            <a:ext cx="2819675" cy="752725"/>
          </a:xfrm>
          <a:prstGeom prst="flowChartPunchedCard">
            <a:avLst/>
          </a:prstGeom>
          <a:solidFill>
            <a:srgbClr val="FFF2CC"/>
          </a:solidFill>
          <a:ln w="9525" cap="flat" cmpd="sng">
            <a:solidFill>
              <a:srgbClr val="082836"/>
            </a:solidFill>
            <a:prstDash val="dot"/>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0"/>
              </a:spcBef>
              <a:spcAft>
                <a:spcPts val="0"/>
              </a:spcAft>
              <a:buClr>
                <a:schemeClr val="dk1"/>
              </a:buClr>
              <a:buSzPts val="1100"/>
              <a:buFont typeface="Arial"/>
              <a:buNone/>
            </a:pPr>
            <a:r>
              <a:rPr lang="fr-FR" sz="1200" b="1">
                <a:solidFill>
                  <a:srgbClr val="434343"/>
                </a:solidFill>
                <a:latin typeface="Roboto"/>
                <a:ea typeface="Roboto"/>
                <a:cs typeface="Roboto"/>
                <a:sym typeface="Roboto"/>
              </a:rPr>
              <a:t>Atteindre un public plus large, invisible et/ou difficile à atteindre.</a:t>
            </a:r>
            <a:endParaRPr sz="1200" b="1">
              <a:solidFill>
                <a:srgbClr val="434343"/>
              </a:solidFill>
              <a:latin typeface="Roboto"/>
              <a:ea typeface="Roboto"/>
              <a:cs typeface="Roboto"/>
              <a:sym typeface="Roboto"/>
            </a:endParaRPr>
          </a:p>
          <a:p>
            <a:pPr marL="0" lvl="0" indent="0" algn="ctr" rtl="0">
              <a:spcBef>
                <a:spcPts val="0"/>
              </a:spcBef>
              <a:spcAft>
                <a:spcPts val="0"/>
              </a:spcAft>
              <a:buNone/>
            </a:pPr>
            <a:endParaRPr sz="1200" b="1"/>
          </a:p>
        </p:txBody>
      </p:sp>
      <p:sp>
        <p:nvSpPr>
          <p:cNvPr id="211" name="Google Shape;211;p22"/>
          <p:cNvSpPr/>
          <p:nvPr/>
        </p:nvSpPr>
        <p:spPr>
          <a:xfrm>
            <a:off x="635300" y="4921425"/>
            <a:ext cx="2819675" cy="752725"/>
          </a:xfrm>
          <a:prstGeom prst="flowChartPunchedCard">
            <a:avLst/>
          </a:prstGeom>
          <a:solidFill>
            <a:srgbClr val="D4EDF8"/>
          </a:solidFill>
          <a:ln w="9525" cap="flat" cmpd="sng">
            <a:solidFill>
              <a:srgbClr val="082836"/>
            </a:solidFill>
            <a:prstDash val="dot"/>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0"/>
              </a:spcBef>
              <a:spcAft>
                <a:spcPts val="0"/>
              </a:spcAft>
              <a:buClr>
                <a:schemeClr val="dk1"/>
              </a:buClr>
              <a:buSzPts val="1100"/>
              <a:buFont typeface="Arial"/>
              <a:buNone/>
            </a:pPr>
            <a:r>
              <a:rPr lang="fr-FR" sz="1200" b="1">
                <a:solidFill>
                  <a:srgbClr val="434343"/>
                </a:solidFill>
                <a:latin typeface="Roboto"/>
                <a:ea typeface="Roboto"/>
                <a:cs typeface="Roboto"/>
                <a:sym typeface="Roboto"/>
              </a:rPr>
              <a:t>Proposer des solutions innovantes et adaptées.</a:t>
            </a:r>
            <a:endParaRPr sz="1200" b="1">
              <a:solidFill>
                <a:srgbClr val="434343"/>
              </a:solidFill>
              <a:latin typeface="Roboto"/>
              <a:ea typeface="Roboto"/>
              <a:cs typeface="Roboto"/>
              <a:sym typeface="Roboto"/>
            </a:endParaRPr>
          </a:p>
          <a:p>
            <a:pPr marL="0" lvl="0" indent="0" algn="ctr" rtl="0">
              <a:spcBef>
                <a:spcPts val="0"/>
              </a:spcBef>
              <a:spcAft>
                <a:spcPts val="0"/>
              </a:spcAft>
              <a:buNone/>
            </a:pPr>
            <a:endParaRPr sz="1200" b="1"/>
          </a:p>
        </p:txBody>
      </p:sp>
      <p:sp>
        <p:nvSpPr>
          <p:cNvPr id="212" name="Google Shape;212;p22"/>
          <p:cNvSpPr/>
          <p:nvPr/>
        </p:nvSpPr>
        <p:spPr>
          <a:xfrm>
            <a:off x="8154950" y="4447738"/>
            <a:ext cx="2819675" cy="752725"/>
          </a:xfrm>
          <a:prstGeom prst="flowChartPunchedCard">
            <a:avLst/>
          </a:prstGeom>
          <a:solidFill>
            <a:srgbClr val="FFF2CC"/>
          </a:solidFill>
          <a:ln w="9525" cap="flat" cmpd="sng">
            <a:solidFill>
              <a:srgbClr val="082836"/>
            </a:solidFill>
            <a:prstDash val="dot"/>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0"/>
              </a:spcBef>
              <a:spcAft>
                <a:spcPts val="0"/>
              </a:spcAft>
              <a:buClr>
                <a:schemeClr val="dk1"/>
              </a:buClr>
              <a:buSzPts val="1100"/>
              <a:buFont typeface="Arial"/>
              <a:buNone/>
            </a:pPr>
            <a:r>
              <a:rPr lang="fr-FR" sz="1200" b="1">
                <a:solidFill>
                  <a:srgbClr val="434343"/>
                </a:solidFill>
                <a:latin typeface="Roboto"/>
                <a:ea typeface="Roboto"/>
                <a:cs typeface="Roboto"/>
                <a:sym typeface="Roboto"/>
              </a:rPr>
              <a:t>Apporter une dynamique locale à la problématique.</a:t>
            </a:r>
            <a:endParaRPr sz="1200" b="1">
              <a:solidFill>
                <a:srgbClr val="434343"/>
              </a:solidFill>
              <a:latin typeface="Roboto"/>
              <a:ea typeface="Roboto"/>
              <a:cs typeface="Roboto"/>
              <a:sym typeface="Roboto"/>
            </a:endParaRPr>
          </a:p>
          <a:p>
            <a:pPr marL="0" lvl="0" indent="0" algn="ctr" rtl="0">
              <a:spcBef>
                <a:spcPts val="0"/>
              </a:spcBef>
              <a:spcAft>
                <a:spcPts val="0"/>
              </a:spcAft>
              <a:buNone/>
            </a:pPr>
            <a:endParaRPr sz="1200"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g38cc65e7a2c_0_116"/>
          <p:cNvSpPr/>
          <p:nvPr/>
        </p:nvSpPr>
        <p:spPr>
          <a:xfrm>
            <a:off x="968500" y="1348575"/>
            <a:ext cx="4760100" cy="2482200"/>
          </a:xfrm>
          <a:prstGeom prst="rect">
            <a:avLst/>
          </a:prstGeom>
          <a:solidFill>
            <a:srgbClr val="C9DAF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1200"/>
              </a:spcBef>
              <a:spcAft>
                <a:spcPts val="0"/>
              </a:spcAft>
              <a:buClr>
                <a:schemeClr val="dk1"/>
              </a:buClr>
              <a:buSzPts val="1100"/>
              <a:buFont typeface="Arial"/>
              <a:buNone/>
            </a:pPr>
            <a:r>
              <a:rPr lang="fr-FR" sz="1500" b="1">
                <a:solidFill>
                  <a:schemeClr val="dk1"/>
                </a:solidFill>
              </a:rPr>
              <a:t>Repérage des publics</a:t>
            </a:r>
            <a:endParaRPr sz="1500" b="1">
              <a:solidFill>
                <a:schemeClr val="dk1"/>
              </a:solidFill>
            </a:endParaRPr>
          </a:p>
          <a:p>
            <a:pPr marL="457200" lvl="0" indent="-317500" algn="l" rtl="0">
              <a:lnSpc>
                <a:spcPct val="115000"/>
              </a:lnSpc>
              <a:spcBef>
                <a:spcPts val="1200"/>
              </a:spcBef>
              <a:spcAft>
                <a:spcPts val="0"/>
              </a:spcAft>
              <a:buClr>
                <a:schemeClr val="dk1"/>
              </a:buClr>
              <a:buSzPts val="1400"/>
              <a:buChar char="●"/>
            </a:pPr>
            <a:r>
              <a:rPr lang="fr-FR" b="1">
                <a:solidFill>
                  <a:schemeClr val="dk1"/>
                </a:solidFill>
              </a:rPr>
              <a:t>Atteindre un public plus large, invisible, caché ou difficile à atteindre</a:t>
            </a:r>
            <a:r>
              <a:rPr lang="fr-FR">
                <a:solidFill>
                  <a:schemeClr val="dk1"/>
                </a:solidFill>
              </a:rPr>
              <a:t> (quartiers, zones rurales, publics inactifs).</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fr-FR" b="1">
                <a:solidFill>
                  <a:schemeClr val="dk1"/>
                </a:solidFill>
              </a:rPr>
              <a:t>Communication locale, simple et efficace.</a:t>
            </a:r>
            <a:endParaRPr b="1">
              <a:solidFill>
                <a:schemeClr val="dk1"/>
              </a:solidFill>
            </a:endParaRPr>
          </a:p>
          <a:p>
            <a:pPr marL="457200" lvl="0" indent="-317500" algn="l" rtl="0">
              <a:lnSpc>
                <a:spcPct val="115000"/>
              </a:lnSpc>
              <a:spcBef>
                <a:spcPts val="0"/>
              </a:spcBef>
              <a:spcAft>
                <a:spcPts val="0"/>
              </a:spcAft>
              <a:buClr>
                <a:schemeClr val="dk1"/>
              </a:buClr>
              <a:buSzPts val="1400"/>
              <a:buChar char="●"/>
            </a:pPr>
            <a:r>
              <a:rPr lang="fr-FR" b="1">
                <a:solidFill>
                  <a:schemeClr val="dk1"/>
                </a:solidFill>
              </a:rPr>
              <a:t>Élargir les lieux de recrutement </a:t>
            </a:r>
            <a:r>
              <a:rPr lang="fr-FR">
                <a:solidFill>
                  <a:schemeClr val="dk1"/>
                </a:solidFill>
              </a:rPr>
              <a:t>au-delà des canaux habituels.</a:t>
            </a:r>
            <a:endParaRPr/>
          </a:p>
        </p:txBody>
      </p:sp>
      <p:sp>
        <p:nvSpPr>
          <p:cNvPr id="219" name="Google Shape;219;g38cc65e7a2c_0_116"/>
          <p:cNvSpPr/>
          <p:nvPr/>
        </p:nvSpPr>
        <p:spPr>
          <a:xfrm>
            <a:off x="6633050" y="1323225"/>
            <a:ext cx="5053200" cy="2392500"/>
          </a:xfrm>
          <a:prstGeom prst="rect">
            <a:avLst/>
          </a:prstGeom>
          <a:solidFill>
            <a:srgbClr val="F4CC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1200"/>
              </a:spcBef>
              <a:spcAft>
                <a:spcPts val="0"/>
              </a:spcAft>
              <a:buClr>
                <a:schemeClr val="dk1"/>
              </a:buClr>
              <a:buSzPts val="1100"/>
              <a:buFont typeface="Arial"/>
              <a:buNone/>
            </a:pPr>
            <a:r>
              <a:rPr lang="fr-FR" sz="1500" b="1">
                <a:solidFill>
                  <a:schemeClr val="dk1"/>
                </a:solidFill>
              </a:rPr>
              <a:t>Accompagnement et actions de terrain</a:t>
            </a:r>
            <a:endParaRPr sz="1500" b="1">
              <a:solidFill>
                <a:schemeClr val="dk1"/>
              </a:solidFill>
            </a:endParaRPr>
          </a:p>
          <a:p>
            <a:pPr marL="457200" lvl="0" indent="-317500" algn="l" rtl="0">
              <a:lnSpc>
                <a:spcPct val="115000"/>
              </a:lnSpc>
              <a:spcBef>
                <a:spcPts val="1200"/>
              </a:spcBef>
              <a:spcAft>
                <a:spcPts val="0"/>
              </a:spcAft>
              <a:buClr>
                <a:schemeClr val="dk1"/>
              </a:buClr>
              <a:buSzPts val="1400"/>
              <a:buChar char="●"/>
            </a:pPr>
            <a:r>
              <a:rPr lang="fr-FR">
                <a:solidFill>
                  <a:schemeClr val="dk1"/>
                </a:solidFill>
              </a:rPr>
              <a:t>Proposer des </a:t>
            </a:r>
            <a:r>
              <a:rPr lang="fr-FR" b="1">
                <a:solidFill>
                  <a:schemeClr val="dk1"/>
                </a:solidFill>
              </a:rPr>
              <a:t>solutions innovantes et adaptées.</a:t>
            </a:r>
            <a:endParaRPr b="1">
              <a:solidFill>
                <a:schemeClr val="dk1"/>
              </a:solidFill>
            </a:endParaRPr>
          </a:p>
          <a:p>
            <a:pPr marL="457200" lvl="0" indent="-317500" algn="l" rtl="0">
              <a:lnSpc>
                <a:spcPct val="115000"/>
              </a:lnSpc>
              <a:spcBef>
                <a:spcPts val="0"/>
              </a:spcBef>
              <a:spcAft>
                <a:spcPts val="0"/>
              </a:spcAft>
              <a:buClr>
                <a:schemeClr val="dk1"/>
              </a:buClr>
              <a:buSzPts val="1400"/>
              <a:buChar char="●"/>
            </a:pPr>
            <a:r>
              <a:rPr lang="fr-FR">
                <a:solidFill>
                  <a:schemeClr val="dk1"/>
                </a:solidFill>
              </a:rPr>
              <a:t>Mettre en place des </a:t>
            </a:r>
            <a:r>
              <a:rPr lang="fr-FR" b="1">
                <a:solidFill>
                  <a:schemeClr val="dk1"/>
                </a:solidFill>
              </a:rPr>
              <a:t>actions de proximité, co-construites avec les acteurs du terrain.</a:t>
            </a:r>
            <a:endParaRPr b="1">
              <a:solidFill>
                <a:schemeClr val="dk1"/>
              </a:solidFill>
            </a:endParaRPr>
          </a:p>
          <a:p>
            <a:pPr marL="457200" lvl="0" indent="-317500" algn="l" rtl="0">
              <a:lnSpc>
                <a:spcPct val="115000"/>
              </a:lnSpc>
              <a:spcBef>
                <a:spcPts val="0"/>
              </a:spcBef>
              <a:spcAft>
                <a:spcPts val="0"/>
              </a:spcAft>
              <a:buClr>
                <a:schemeClr val="dk1"/>
              </a:buClr>
              <a:buSzPts val="1400"/>
              <a:buChar char="●"/>
            </a:pPr>
            <a:r>
              <a:rPr lang="fr-FR" b="1">
                <a:solidFill>
                  <a:schemeClr val="dk1"/>
                </a:solidFill>
              </a:rPr>
              <a:t>Renforcer l’accompagnement hors des parcours classiques</a:t>
            </a:r>
            <a:r>
              <a:rPr lang="fr-FR">
                <a:solidFill>
                  <a:schemeClr val="dk1"/>
                </a:solidFill>
              </a:rPr>
              <a:t>, notamment dans les lieux de vie et d’insertion.</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fr-FR" b="1">
                <a:solidFill>
                  <a:schemeClr val="dk1"/>
                </a:solidFill>
              </a:rPr>
              <a:t>Former les professionnels </a:t>
            </a:r>
            <a:r>
              <a:rPr lang="fr-FR">
                <a:solidFill>
                  <a:schemeClr val="dk1"/>
                </a:solidFill>
              </a:rPr>
              <a:t>au </a:t>
            </a:r>
            <a:r>
              <a:rPr lang="fr-FR" b="1">
                <a:solidFill>
                  <a:schemeClr val="dk1"/>
                </a:solidFill>
              </a:rPr>
              <a:t>repérage précoce </a:t>
            </a:r>
            <a:r>
              <a:rPr lang="fr-FR">
                <a:solidFill>
                  <a:schemeClr val="dk1"/>
                </a:solidFill>
              </a:rPr>
              <a:t>et à une </a:t>
            </a:r>
            <a:r>
              <a:rPr lang="fr-FR" b="1">
                <a:solidFill>
                  <a:schemeClr val="dk1"/>
                </a:solidFill>
              </a:rPr>
              <a:t>posture non stigmatisante</a:t>
            </a:r>
            <a:r>
              <a:rPr lang="fr-FR">
                <a:solidFill>
                  <a:schemeClr val="dk1"/>
                </a:solidFill>
              </a:rPr>
              <a:t>.</a:t>
            </a:r>
            <a:endParaRPr>
              <a:solidFill>
                <a:schemeClr val="dk1"/>
              </a:solidFill>
            </a:endParaRPr>
          </a:p>
          <a:p>
            <a:pPr marL="330200" lvl="0" indent="-228600" algn="l" rtl="0">
              <a:lnSpc>
                <a:spcPct val="115000"/>
              </a:lnSpc>
              <a:spcBef>
                <a:spcPts val="0"/>
              </a:spcBef>
              <a:spcAft>
                <a:spcPts val="0"/>
              </a:spcAft>
              <a:buNone/>
            </a:pPr>
            <a:endParaRPr sz="1200" b="1">
              <a:solidFill>
                <a:schemeClr val="dk1"/>
              </a:solidFill>
            </a:endParaRPr>
          </a:p>
        </p:txBody>
      </p:sp>
      <p:sp>
        <p:nvSpPr>
          <p:cNvPr id="220" name="Google Shape;220;g38cc65e7a2c_0_116"/>
          <p:cNvSpPr/>
          <p:nvPr/>
        </p:nvSpPr>
        <p:spPr>
          <a:xfrm>
            <a:off x="1040850" y="4108425"/>
            <a:ext cx="4760100" cy="2392500"/>
          </a:xfrm>
          <a:prstGeom prst="rect">
            <a:avLst/>
          </a:prstGeom>
          <a:solidFill>
            <a:srgbClr val="D9EAD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1200"/>
              </a:spcBef>
              <a:spcAft>
                <a:spcPts val="0"/>
              </a:spcAft>
              <a:buClr>
                <a:schemeClr val="dk1"/>
              </a:buClr>
              <a:buSzPts val="1100"/>
              <a:buFont typeface="Arial"/>
              <a:buNone/>
            </a:pPr>
            <a:r>
              <a:rPr lang="fr-FR" sz="1500" b="1">
                <a:solidFill>
                  <a:schemeClr val="dk1"/>
                </a:solidFill>
              </a:rPr>
              <a:t>Coordination, transversalité et partenariats</a:t>
            </a:r>
            <a:endParaRPr sz="1500" b="1">
              <a:solidFill>
                <a:schemeClr val="dk1"/>
              </a:solidFill>
            </a:endParaRPr>
          </a:p>
          <a:p>
            <a:pPr marL="457200" lvl="0" indent="-317500" algn="l" rtl="0">
              <a:lnSpc>
                <a:spcPct val="115000"/>
              </a:lnSpc>
              <a:spcBef>
                <a:spcPts val="1200"/>
              </a:spcBef>
              <a:spcAft>
                <a:spcPts val="0"/>
              </a:spcAft>
              <a:buClr>
                <a:schemeClr val="dk1"/>
              </a:buClr>
              <a:buSzPts val="1400"/>
              <a:buChar char="●"/>
            </a:pPr>
            <a:r>
              <a:rPr lang="fr-FR" b="1">
                <a:solidFill>
                  <a:schemeClr val="dk1"/>
                </a:solidFill>
              </a:rPr>
              <a:t>Favoriser la transversalité des thématiques.</a:t>
            </a:r>
            <a:endParaRPr b="1">
              <a:solidFill>
                <a:schemeClr val="dk1"/>
              </a:solidFill>
            </a:endParaRPr>
          </a:p>
          <a:p>
            <a:pPr marL="457200" lvl="0" indent="-317500" algn="l" rtl="0">
              <a:lnSpc>
                <a:spcPct val="115000"/>
              </a:lnSpc>
              <a:spcBef>
                <a:spcPts val="0"/>
              </a:spcBef>
              <a:spcAft>
                <a:spcPts val="0"/>
              </a:spcAft>
              <a:buClr>
                <a:schemeClr val="dk1"/>
              </a:buClr>
              <a:buSzPts val="1400"/>
              <a:buChar char="●"/>
            </a:pPr>
            <a:r>
              <a:rPr lang="fr-FR" b="1">
                <a:solidFill>
                  <a:schemeClr val="dk1"/>
                </a:solidFill>
              </a:rPr>
              <a:t>Créer plus de lien et de partage d’actions entre les acteurs de la lutte contre l’illettrisme et ceux de l’inclusion numérique.</a:t>
            </a:r>
            <a:endParaRPr b="1">
              <a:solidFill>
                <a:schemeClr val="dk1"/>
              </a:solidFill>
            </a:endParaRPr>
          </a:p>
          <a:p>
            <a:pPr marL="457200" lvl="0" indent="-317500" algn="l" rtl="0">
              <a:lnSpc>
                <a:spcPct val="115000"/>
              </a:lnSpc>
              <a:spcBef>
                <a:spcPts val="0"/>
              </a:spcBef>
              <a:spcAft>
                <a:spcPts val="0"/>
              </a:spcAft>
              <a:buClr>
                <a:schemeClr val="dk1"/>
              </a:buClr>
              <a:buSzPts val="1400"/>
              <a:buChar char="●"/>
            </a:pPr>
            <a:r>
              <a:rPr lang="fr-FR" b="1">
                <a:solidFill>
                  <a:schemeClr val="dk1"/>
                </a:solidFill>
              </a:rPr>
              <a:t>Travailler en synergie avec l’écosystème local de l’inclusion numérique.</a:t>
            </a:r>
            <a:endParaRPr b="1">
              <a:solidFill>
                <a:schemeClr val="dk1"/>
              </a:solidFill>
            </a:endParaRPr>
          </a:p>
          <a:p>
            <a:pPr marL="330200" lvl="0" indent="-228600" algn="l" rtl="0">
              <a:lnSpc>
                <a:spcPct val="115000"/>
              </a:lnSpc>
              <a:spcBef>
                <a:spcPts val="0"/>
              </a:spcBef>
              <a:spcAft>
                <a:spcPts val="0"/>
              </a:spcAft>
              <a:buNone/>
            </a:pPr>
            <a:endParaRPr sz="1200" b="1">
              <a:solidFill>
                <a:schemeClr val="dk1"/>
              </a:solidFill>
            </a:endParaRPr>
          </a:p>
        </p:txBody>
      </p:sp>
      <p:sp>
        <p:nvSpPr>
          <p:cNvPr id="221" name="Google Shape;221;g38cc65e7a2c_0_116"/>
          <p:cNvSpPr/>
          <p:nvPr/>
        </p:nvSpPr>
        <p:spPr>
          <a:xfrm>
            <a:off x="6692800" y="3926625"/>
            <a:ext cx="5053200" cy="2793600"/>
          </a:xfrm>
          <a:prstGeom prst="rect">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1200"/>
              </a:spcBef>
              <a:spcAft>
                <a:spcPts val="0"/>
              </a:spcAft>
              <a:buClr>
                <a:schemeClr val="dk1"/>
              </a:buClr>
              <a:buSzPts val="1100"/>
              <a:buFont typeface="Arial"/>
              <a:buNone/>
            </a:pPr>
            <a:r>
              <a:rPr lang="fr-FR" sz="1500" b="1">
                <a:solidFill>
                  <a:schemeClr val="dk1"/>
                </a:solidFill>
              </a:rPr>
              <a:t>Feuille de route et stratégie globale</a:t>
            </a:r>
            <a:endParaRPr sz="1500" b="1">
              <a:solidFill>
                <a:schemeClr val="dk1"/>
              </a:solidFill>
            </a:endParaRPr>
          </a:p>
          <a:p>
            <a:pPr marL="457200" lvl="0" indent="-317500" algn="l" rtl="0">
              <a:lnSpc>
                <a:spcPct val="115000"/>
              </a:lnSpc>
              <a:spcBef>
                <a:spcPts val="1200"/>
              </a:spcBef>
              <a:spcAft>
                <a:spcPts val="0"/>
              </a:spcAft>
              <a:buClr>
                <a:schemeClr val="dk1"/>
              </a:buClr>
              <a:buSzPts val="1400"/>
              <a:buChar char="●"/>
            </a:pPr>
            <a:r>
              <a:rPr lang="fr-FR">
                <a:solidFill>
                  <a:schemeClr val="dk1"/>
                </a:solidFill>
              </a:rPr>
              <a:t>Construire une feuille de route </a:t>
            </a:r>
            <a:r>
              <a:rPr lang="fr-FR" b="1">
                <a:solidFill>
                  <a:schemeClr val="dk1"/>
                </a:solidFill>
              </a:rPr>
              <a:t>mobilisant plusieurs politiques publiques et acteurs locaux</a:t>
            </a:r>
            <a:r>
              <a:rPr lang="fr-FR">
                <a:solidFill>
                  <a:schemeClr val="dk1"/>
                </a:solidFill>
              </a:rPr>
              <a:t>.</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fr-FR">
                <a:solidFill>
                  <a:schemeClr val="dk1"/>
                </a:solidFill>
              </a:rPr>
              <a:t>Donner une </a:t>
            </a:r>
            <a:r>
              <a:rPr lang="fr-FR" b="1">
                <a:solidFill>
                  <a:schemeClr val="dk1"/>
                </a:solidFill>
              </a:rPr>
              <a:t>dimension concrète aux actions</a:t>
            </a:r>
            <a:r>
              <a:rPr lang="fr-FR">
                <a:solidFill>
                  <a:schemeClr val="dk1"/>
                </a:solidFill>
              </a:rPr>
              <a:t>.</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fr-FR">
                <a:solidFill>
                  <a:schemeClr val="dk1"/>
                </a:solidFill>
              </a:rPr>
              <a:t>Apporter une </a:t>
            </a:r>
            <a:r>
              <a:rPr lang="fr-FR" b="1">
                <a:solidFill>
                  <a:schemeClr val="dk1"/>
                </a:solidFill>
              </a:rPr>
              <a:t>dynamique locale </a:t>
            </a:r>
            <a:r>
              <a:rPr lang="fr-FR">
                <a:solidFill>
                  <a:schemeClr val="dk1"/>
                </a:solidFill>
              </a:rPr>
              <a:t>à la problématique.</a:t>
            </a:r>
            <a:endParaRPr>
              <a:solidFill>
                <a:schemeClr val="dk1"/>
              </a:solidFill>
            </a:endParaRPr>
          </a:p>
          <a:p>
            <a:pPr marL="457200" lvl="0" indent="-317500" algn="l" rtl="0">
              <a:lnSpc>
                <a:spcPct val="115000"/>
              </a:lnSpc>
              <a:spcBef>
                <a:spcPts val="0"/>
              </a:spcBef>
              <a:spcAft>
                <a:spcPts val="0"/>
              </a:spcAft>
              <a:buClr>
                <a:schemeClr val="dk1"/>
              </a:buClr>
              <a:buSzPts val="1400"/>
              <a:buChar char="●"/>
            </a:pPr>
            <a:r>
              <a:rPr lang="fr-FR">
                <a:solidFill>
                  <a:schemeClr val="dk1"/>
                </a:solidFill>
              </a:rPr>
              <a:t>Réaliser un </a:t>
            </a:r>
            <a:r>
              <a:rPr lang="fr-FR" b="1">
                <a:solidFill>
                  <a:schemeClr val="dk1"/>
                </a:solidFill>
              </a:rPr>
              <a:t>état des lieux des actions existantes et identifier les besoins.</a:t>
            </a:r>
            <a:endParaRPr b="1">
              <a:solidFill>
                <a:schemeClr val="dk1"/>
              </a:solidFill>
            </a:endParaRPr>
          </a:p>
          <a:p>
            <a:pPr marL="457200" lvl="0" indent="-317500" algn="l" rtl="0">
              <a:lnSpc>
                <a:spcPct val="115000"/>
              </a:lnSpc>
              <a:spcBef>
                <a:spcPts val="0"/>
              </a:spcBef>
              <a:spcAft>
                <a:spcPts val="0"/>
              </a:spcAft>
              <a:buClr>
                <a:schemeClr val="dk1"/>
              </a:buClr>
              <a:buSzPts val="1400"/>
              <a:buChar char="●"/>
            </a:pPr>
            <a:r>
              <a:rPr lang="fr-FR" b="1">
                <a:solidFill>
                  <a:schemeClr val="dk1"/>
                </a:solidFill>
              </a:rPr>
              <a:t>Mieux comprendre les difficultés rencontrées sur le terrain </a:t>
            </a:r>
            <a:r>
              <a:rPr lang="fr-FR">
                <a:solidFill>
                  <a:schemeClr val="dk1"/>
                </a:solidFill>
              </a:rPr>
              <a:t>(repérage, accompagnement, public en difficulté croissante en lecture/écriture)</a:t>
            </a:r>
            <a:endParaRPr>
              <a:solidFill>
                <a:schemeClr val="dk1"/>
              </a:solidFill>
            </a:endParaRPr>
          </a:p>
          <a:p>
            <a:pPr marL="330200" lvl="0" indent="-228600" algn="l" rtl="0">
              <a:lnSpc>
                <a:spcPct val="115000"/>
              </a:lnSpc>
              <a:spcBef>
                <a:spcPts val="0"/>
              </a:spcBef>
              <a:spcAft>
                <a:spcPts val="0"/>
              </a:spcAft>
              <a:buNone/>
            </a:pPr>
            <a:endParaRPr sz="1200" b="1">
              <a:solidFill>
                <a:schemeClr val="dk1"/>
              </a:solidFill>
            </a:endParaRPr>
          </a:p>
        </p:txBody>
      </p:sp>
      <p:sp>
        <p:nvSpPr>
          <p:cNvPr id="222" name="Google Shape;222;g38cc65e7a2c_0_116"/>
          <p:cNvSpPr/>
          <p:nvPr/>
        </p:nvSpPr>
        <p:spPr>
          <a:xfrm>
            <a:off x="0" y="314607"/>
            <a:ext cx="12192000" cy="599700"/>
          </a:xfrm>
          <a:prstGeom prst="rect">
            <a:avLst/>
          </a:prstGeom>
          <a:solidFill>
            <a:srgbClr val="D4EDF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800"/>
              <a:buFont typeface="Arial"/>
              <a:buNone/>
            </a:pPr>
            <a:r>
              <a:rPr lang="fr-FR" sz="2800" b="0" i="0" u="none" strike="noStrike" cap="none">
                <a:solidFill>
                  <a:srgbClr val="336699"/>
                </a:solidFill>
                <a:latin typeface="Quattrocento Sans"/>
                <a:ea typeface="Quattrocento Sans"/>
                <a:cs typeface="Quattrocento Sans"/>
                <a:sym typeface="Quattrocento Sans"/>
              </a:rPr>
              <a:t>Synthèse des attentes des participants </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23"/>
          <p:cNvSpPr/>
          <p:nvPr/>
        </p:nvSpPr>
        <p:spPr>
          <a:xfrm>
            <a:off x="0" y="314607"/>
            <a:ext cx="12192000" cy="599793"/>
          </a:xfrm>
          <a:prstGeom prst="rect">
            <a:avLst/>
          </a:prstGeom>
          <a:solidFill>
            <a:srgbClr val="D4EDF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800"/>
              <a:buFont typeface="Arial"/>
              <a:buNone/>
            </a:pPr>
            <a:r>
              <a:rPr lang="fr-FR" sz="2800">
                <a:solidFill>
                  <a:srgbClr val="336699"/>
                </a:solidFill>
                <a:latin typeface="Quattrocento Sans"/>
                <a:ea typeface="Quattrocento Sans"/>
                <a:cs typeface="Quattrocento Sans"/>
                <a:sym typeface="Quattrocento Sans"/>
              </a:rPr>
              <a:t>Situer les périmètres d’actions </a:t>
            </a:r>
            <a:endParaRPr sz="1400" b="0" i="0" u="none" strike="noStrike" cap="none">
              <a:solidFill>
                <a:srgbClr val="000000"/>
              </a:solidFill>
              <a:latin typeface="Arial"/>
              <a:ea typeface="Arial"/>
              <a:cs typeface="Arial"/>
              <a:sym typeface="Arial"/>
            </a:endParaRPr>
          </a:p>
        </p:txBody>
      </p:sp>
      <p:sp>
        <p:nvSpPr>
          <p:cNvPr id="229" name="Google Shape;229;p23"/>
          <p:cNvSpPr/>
          <p:nvPr/>
        </p:nvSpPr>
        <p:spPr>
          <a:xfrm>
            <a:off x="1377210" y="493659"/>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230" name="Google Shape;230;p23"/>
          <p:cNvSpPr/>
          <p:nvPr/>
        </p:nvSpPr>
        <p:spPr>
          <a:xfrm>
            <a:off x="1217366" y="667604"/>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231" name="Google Shape;231;p23"/>
          <p:cNvSpPr/>
          <p:nvPr/>
        </p:nvSpPr>
        <p:spPr>
          <a:xfrm>
            <a:off x="10719515" y="496703"/>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232" name="Google Shape;232;p23"/>
          <p:cNvSpPr/>
          <p:nvPr/>
        </p:nvSpPr>
        <p:spPr>
          <a:xfrm>
            <a:off x="10876658" y="670648"/>
            <a:ext cx="97976" cy="97976"/>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233" name="Google Shape;233;p23"/>
          <p:cNvSpPr/>
          <p:nvPr/>
        </p:nvSpPr>
        <p:spPr>
          <a:xfrm>
            <a:off x="107100" y="6218113"/>
            <a:ext cx="11977800" cy="432900"/>
          </a:xfrm>
          <a:prstGeom prst="roundRect">
            <a:avLst>
              <a:gd name="adj" fmla="val 16667"/>
            </a:avLst>
          </a:prstGeom>
          <a:solidFill>
            <a:schemeClr val="lt1"/>
          </a:solidFill>
          <a:ln w="9525" cap="flat" cmpd="sng">
            <a:solidFill>
              <a:srgbClr val="082836">
                <a:alpha val="81568"/>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fr-FR" sz="2600">
                <a:solidFill>
                  <a:srgbClr val="2E2D6B"/>
                </a:solidFill>
                <a:latin typeface="Quattrocento Sans"/>
                <a:ea typeface="Quattrocento Sans"/>
                <a:cs typeface="Quattrocento Sans"/>
                <a:sym typeface="Quattrocento Sans"/>
              </a:rPr>
              <a:t>Des actions de </a:t>
            </a:r>
            <a:r>
              <a:rPr lang="fr-FR" sz="2600" b="1">
                <a:solidFill>
                  <a:srgbClr val="2E2D6B"/>
                </a:solidFill>
                <a:latin typeface="Quattrocento Sans"/>
                <a:ea typeface="Quattrocento Sans"/>
                <a:cs typeface="Quattrocento Sans"/>
                <a:sym typeface="Quattrocento Sans"/>
              </a:rPr>
              <a:t>prévention</a:t>
            </a:r>
            <a:r>
              <a:rPr lang="fr-FR" sz="2600">
                <a:solidFill>
                  <a:srgbClr val="2E2D6B"/>
                </a:solidFill>
                <a:latin typeface="Quattrocento Sans"/>
                <a:ea typeface="Quattrocento Sans"/>
                <a:cs typeface="Quattrocento Sans"/>
                <a:sym typeface="Quattrocento Sans"/>
              </a:rPr>
              <a:t> et de </a:t>
            </a:r>
            <a:r>
              <a:rPr lang="fr-FR" sz="2600" b="1">
                <a:solidFill>
                  <a:srgbClr val="2E2D6B"/>
                </a:solidFill>
                <a:latin typeface="Quattrocento Sans"/>
                <a:ea typeface="Quattrocento Sans"/>
                <a:cs typeface="Quattrocento Sans"/>
                <a:sym typeface="Quattrocento Sans"/>
              </a:rPr>
              <a:t>lutte </a:t>
            </a:r>
            <a:r>
              <a:rPr lang="fr-FR" sz="2600">
                <a:solidFill>
                  <a:srgbClr val="2E2D6B"/>
                </a:solidFill>
                <a:latin typeface="Quattrocento Sans"/>
                <a:ea typeface="Quattrocento Sans"/>
                <a:cs typeface="Quattrocento Sans"/>
                <a:sym typeface="Quattrocento Sans"/>
              </a:rPr>
              <a:t>contre </a:t>
            </a:r>
            <a:r>
              <a:rPr lang="fr-FR" sz="2600" b="1">
                <a:solidFill>
                  <a:srgbClr val="2E2D6B"/>
                </a:solidFill>
                <a:latin typeface="Quattrocento Sans"/>
                <a:ea typeface="Quattrocento Sans"/>
                <a:cs typeface="Quattrocento Sans"/>
                <a:sym typeface="Quattrocento Sans"/>
              </a:rPr>
              <a:t>l'illettrisme et l’illectronisme</a:t>
            </a:r>
            <a:endParaRPr sz="2600" b="1">
              <a:solidFill>
                <a:srgbClr val="2E2D6B"/>
              </a:solidFill>
              <a:latin typeface="Quattrocento Sans"/>
              <a:ea typeface="Quattrocento Sans"/>
              <a:cs typeface="Quattrocento Sans"/>
              <a:sym typeface="Quattrocento Sans"/>
            </a:endParaRPr>
          </a:p>
        </p:txBody>
      </p:sp>
      <p:sp>
        <p:nvSpPr>
          <p:cNvPr id="234" name="Google Shape;234;p23"/>
          <p:cNvSpPr/>
          <p:nvPr/>
        </p:nvSpPr>
        <p:spPr>
          <a:xfrm>
            <a:off x="4323625" y="2497575"/>
            <a:ext cx="2546100" cy="10599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fr-FR" sz="2700"/>
              <a:t>MOBILITÉ</a:t>
            </a:r>
            <a:endParaRPr sz="2700"/>
          </a:p>
        </p:txBody>
      </p:sp>
      <p:sp>
        <p:nvSpPr>
          <p:cNvPr id="235" name="Google Shape;235;p23"/>
          <p:cNvSpPr/>
          <p:nvPr/>
        </p:nvSpPr>
        <p:spPr>
          <a:xfrm>
            <a:off x="238775" y="1200392"/>
            <a:ext cx="6437700" cy="599700"/>
          </a:xfrm>
          <a:prstGeom prst="roundRect">
            <a:avLst>
              <a:gd name="adj" fmla="val 16667"/>
            </a:avLst>
          </a:prstGeom>
          <a:solidFill>
            <a:schemeClr val="lt1"/>
          </a:solidFill>
          <a:ln w="9525" cap="flat" cmpd="sng">
            <a:solidFill>
              <a:srgbClr val="082836">
                <a:alpha val="81570"/>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r>
              <a:rPr lang="fr-FR" sz="2300" b="1">
                <a:solidFill>
                  <a:srgbClr val="143C64"/>
                </a:solidFill>
                <a:latin typeface="Quattrocento Sans"/>
                <a:ea typeface="Quattrocento Sans"/>
                <a:cs typeface="Quattrocento Sans"/>
                <a:sym typeface="Quattrocento Sans"/>
              </a:rPr>
              <a:t>Voyez-vous d’autres périmètres ?</a:t>
            </a:r>
            <a:endParaRPr sz="1900" b="0" i="0" u="none" strike="noStrike" cap="none">
              <a:solidFill>
                <a:srgbClr val="000000"/>
              </a:solidFill>
              <a:latin typeface="Arial"/>
              <a:ea typeface="Arial"/>
              <a:cs typeface="Arial"/>
              <a:sym typeface="Arial"/>
            </a:endParaRPr>
          </a:p>
        </p:txBody>
      </p:sp>
      <p:sp>
        <p:nvSpPr>
          <p:cNvPr id="236" name="Google Shape;236;p23"/>
          <p:cNvSpPr/>
          <p:nvPr/>
        </p:nvSpPr>
        <p:spPr>
          <a:xfrm>
            <a:off x="1266275" y="1991325"/>
            <a:ext cx="2117400" cy="2384100"/>
          </a:xfrm>
          <a:prstGeom prst="rect">
            <a:avLst/>
          </a:prstGeom>
          <a:solidFill>
            <a:srgbClr val="FCE5C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fr-FR" sz="2700">
                <a:solidFill>
                  <a:schemeClr val="dk1"/>
                </a:solidFill>
              </a:rPr>
              <a:t>CULTURE </a:t>
            </a:r>
            <a:endParaRPr sz="2700">
              <a:solidFill>
                <a:schemeClr val="dk1"/>
              </a:solidFill>
            </a:endParaRPr>
          </a:p>
          <a:p>
            <a:pPr marL="0" lvl="0" indent="0" algn="ctr" rtl="0">
              <a:spcBef>
                <a:spcPts val="0"/>
              </a:spcBef>
              <a:spcAft>
                <a:spcPts val="0"/>
              </a:spcAft>
              <a:buClr>
                <a:schemeClr val="dk1"/>
              </a:buClr>
              <a:buSzPts val="1100"/>
              <a:buFont typeface="Arial"/>
              <a:buNone/>
            </a:pPr>
            <a:r>
              <a:rPr lang="fr-FR" sz="2700">
                <a:solidFill>
                  <a:schemeClr val="dk1"/>
                </a:solidFill>
              </a:rPr>
              <a:t>LOISIRS</a:t>
            </a:r>
            <a:endParaRPr sz="2700">
              <a:solidFill>
                <a:schemeClr val="dk1"/>
              </a:solidFill>
            </a:endParaRPr>
          </a:p>
          <a:p>
            <a:pPr marL="0" lvl="0" indent="0" algn="ctr" rtl="0">
              <a:spcBef>
                <a:spcPts val="0"/>
              </a:spcBef>
              <a:spcAft>
                <a:spcPts val="0"/>
              </a:spcAft>
              <a:buClr>
                <a:schemeClr val="dk1"/>
              </a:buClr>
              <a:buSzPts val="1100"/>
              <a:buFont typeface="Arial"/>
              <a:buNone/>
            </a:pPr>
            <a:r>
              <a:rPr lang="fr-FR" sz="2700">
                <a:solidFill>
                  <a:schemeClr val="dk1"/>
                </a:solidFill>
              </a:rPr>
              <a:t>SPORTS</a:t>
            </a:r>
            <a:endParaRPr/>
          </a:p>
        </p:txBody>
      </p:sp>
      <p:sp>
        <p:nvSpPr>
          <p:cNvPr id="237" name="Google Shape;237;p23"/>
          <p:cNvSpPr/>
          <p:nvPr/>
        </p:nvSpPr>
        <p:spPr>
          <a:xfrm>
            <a:off x="4403375" y="4375425"/>
            <a:ext cx="2644500" cy="1658700"/>
          </a:xfrm>
          <a:prstGeom prst="rect">
            <a:avLst/>
          </a:prstGeom>
          <a:solidFill>
            <a:srgbClr val="D4EDF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fr-FR" sz="2700">
                <a:solidFill>
                  <a:schemeClr val="dk1"/>
                </a:solidFill>
              </a:rPr>
              <a:t>CITOYENNETÉ</a:t>
            </a:r>
            <a:endParaRPr sz="2700">
              <a:solidFill>
                <a:schemeClr val="dk1"/>
              </a:solidFill>
            </a:endParaRPr>
          </a:p>
          <a:p>
            <a:pPr marL="0" lvl="0" indent="0" algn="ctr" rtl="0">
              <a:spcBef>
                <a:spcPts val="0"/>
              </a:spcBef>
              <a:spcAft>
                <a:spcPts val="0"/>
              </a:spcAft>
              <a:buClr>
                <a:schemeClr val="dk1"/>
              </a:buClr>
              <a:buSzPts val="1100"/>
              <a:buFont typeface="Arial"/>
              <a:buNone/>
            </a:pPr>
            <a:r>
              <a:rPr lang="fr-FR" sz="2700">
                <a:solidFill>
                  <a:schemeClr val="dk1"/>
                </a:solidFill>
              </a:rPr>
              <a:t>SCOLARITÉ</a:t>
            </a:r>
            <a:endParaRPr sz="2700">
              <a:solidFill>
                <a:schemeClr val="dk1"/>
              </a:solidFill>
            </a:endParaRPr>
          </a:p>
          <a:p>
            <a:pPr marL="0" lvl="0" indent="0" algn="ctr" rtl="0">
              <a:spcBef>
                <a:spcPts val="0"/>
              </a:spcBef>
              <a:spcAft>
                <a:spcPts val="0"/>
              </a:spcAft>
              <a:buNone/>
            </a:pPr>
            <a:r>
              <a:rPr lang="fr-FR" sz="2700">
                <a:solidFill>
                  <a:schemeClr val="dk1"/>
                </a:solidFill>
              </a:rPr>
              <a:t>PARENTALITÉ</a:t>
            </a:r>
            <a:endParaRPr sz="2700">
              <a:solidFill>
                <a:schemeClr val="dk1"/>
              </a:solidFill>
            </a:endParaRPr>
          </a:p>
        </p:txBody>
      </p:sp>
      <p:sp>
        <p:nvSpPr>
          <p:cNvPr id="238" name="Google Shape;238;p23"/>
          <p:cNvSpPr txBox="1"/>
          <p:nvPr/>
        </p:nvSpPr>
        <p:spPr>
          <a:xfrm>
            <a:off x="7705050" y="2052075"/>
            <a:ext cx="3850800" cy="2262600"/>
          </a:xfrm>
          <a:prstGeom prst="rect">
            <a:avLst/>
          </a:prstGeom>
          <a:solidFill>
            <a:srgbClr val="FFF2CC"/>
          </a:solidFill>
          <a:ln w="9525" cap="flat" cmpd="sng">
            <a:solidFill>
              <a:schemeClr val="dk1"/>
            </a:solidFill>
            <a:prstDash val="solid"/>
            <a:round/>
            <a:headEnd type="none" w="sm" len="sm"/>
            <a:tailEnd type="none" w="sm" len="sm"/>
          </a:ln>
        </p:spPr>
        <p:txBody>
          <a:bodyPr spcFirstLastPara="1" wrap="square" lIns="91425" tIns="91425" rIns="91425" bIns="91425" anchor="t" anchorCtr="0">
            <a:spAutoFit/>
          </a:bodyPr>
          <a:lstStyle/>
          <a:p>
            <a:pPr marL="0" lvl="0" indent="0" algn="ctr" rtl="0">
              <a:spcBef>
                <a:spcPts val="0"/>
              </a:spcBef>
              <a:spcAft>
                <a:spcPts val="0"/>
              </a:spcAft>
              <a:buNone/>
            </a:pPr>
            <a:r>
              <a:rPr lang="fr-FR" sz="2700">
                <a:solidFill>
                  <a:schemeClr val="dk1"/>
                </a:solidFill>
              </a:rPr>
              <a:t>SANTÉ </a:t>
            </a:r>
            <a:endParaRPr sz="2700">
              <a:solidFill>
                <a:schemeClr val="dk1"/>
              </a:solidFill>
            </a:endParaRPr>
          </a:p>
          <a:p>
            <a:pPr marL="0" lvl="0" indent="0" algn="ctr" rtl="0">
              <a:spcBef>
                <a:spcPts val="0"/>
              </a:spcBef>
              <a:spcAft>
                <a:spcPts val="0"/>
              </a:spcAft>
              <a:buNone/>
            </a:pPr>
            <a:r>
              <a:rPr lang="fr-FR" sz="2700">
                <a:solidFill>
                  <a:schemeClr val="dk1"/>
                </a:solidFill>
              </a:rPr>
              <a:t>SOCIAL</a:t>
            </a:r>
            <a:endParaRPr sz="2700">
              <a:solidFill>
                <a:schemeClr val="dk1"/>
              </a:solidFill>
            </a:endParaRPr>
          </a:p>
          <a:p>
            <a:pPr marL="0" lvl="0" indent="0" algn="ctr" rtl="0">
              <a:spcBef>
                <a:spcPts val="0"/>
              </a:spcBef>
              <a:spcAft>
                <a:spcPts val="0"/>
              </a:spcAft>
              <a:buNone/>
            </a:pPr>
            <a:r>
              <a:rPr lang="fr-FR" sz="2700">
                <a:solidFill>
                  <a:schemeClr val="dk1"/>
                </a:solidFill>
              </a:rPr>
              <a:t>NUMÉRIQUE </a:t>
            </a:r>
            <a:endParaRPr sz="2700">
              <a:solidFill>
                <a:schemeClr val="dk1"/>
              </a:solidFill>
            </a:endParaRPr>
          </a:p>
          <a:p>
            <a:pPr marL="0" lvl="0" indent="0" algn="ctr" rtl="0">
              <a:spcBef>
                <a:spcPts val="0"/>
              </a:spcBef>
              <a:spcAft>
                <a:spcPts val="0"/>
              </a:spcAft>
              <a:buNone/>
            </a:pPr>
            <a:r>
              <a:rPr lang="fr-FR" sz="2700">
                <a:solidFill>
                  <a:schemeClr val="dk1"/>
                </a:solidFill>
              </a:rPr>
              <a:t>FORMATION</a:t>
            </a:r>
            <a:endParaRPr sz="2700">
              <a:solidFill>
                <a:schemeClr val="dk1"/>
              </a:solidFill>
            </a:endParaRPr>
          </a:p>
          <a:p>
            <a:pPr marL="0" lvl="0" indent="0" algn="ctr" rtl="0">
              <a:spcBef>
                <a:spcPts val="0"/>
              </a:spcBef>
              <a:spcAft>
                <a:spcPts val="0"/>
              </a:spcAft>
              <a:buNone/>
            </a:pPr>
            <a:r>
              <a:rPr lang="fr-FR" sz="2700">
                <a:solidFill>
                  <a:schemeClr val="dk1"/>
                </a:solidFill>
              </a:rPr>
              <a:t>ACCÈS AUX DROITS</a:t>
            </a:r>
            <a:endParaRPr sz="2700">
              <a:solidFill>
                <a:schemeClr val="dk1"/>
              </a:solidFill>
            </a:endParaRPr>
          </a:p>
        </p:txBody>
      </p:sp>
      <p:sp>
        <p:nvSpPr>
          <p:cNvPr id="239" name="Google Shape;239;p23"/>
          <p:cNvSpPr/>
          <p:nvPr/>
        </p:nvSpPr>
        <p:spPr>
          <a:xfrm>
            <a:off x="7027650" y="2931975"/>
            <a:ext cx="525600" cy="1911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40" name="Google Shape;240;p23"/>
          <p:cNvSpPr/>
          <p:nvPr/>
        </p:nvSpPr>
        <p:spPr>
          <a:xfrm rot="10800000">
            <a:off x="3640100" y="2931975"/>
            <a:ext cx="525600" cy="1911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41" name="Google Shape;241;p23"/>
          <p:cNvSpPr/>
          <p:nvPr/>
        </p:nvSpPr>
        <p:spPr>
          <a:xfrm rot="5401962">
            <a:off x="5462825" y="3827548"/>
            <a:ext cx="525600" cy="1908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g38cc65e7a2c_1_5"/>
          <p:cNvSpPr/>
          <p:nvPr/>
        </p:nvSpPr>
        <p:spPr>
          <a:xfrm>
            <a:off x="0" y="314607"/>
            <a:ext cx="12192000" cy="599700"/>
          </a:xfrm>
          <a:prstGeom prst="rect">
            <a:avLst/>
          </a:prstGeom>
          <a:solidFill>
            <a:srgbClr val="D4EDF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800"/>
              <a:buFont typeface="Arial"/>
              <a:buNone/>
            </a:pPr>
            <a:r>
              <a:rPr lang="fr-FR" sz="2800">
                <a:solidFill>
                  <a:srgbClr val="336699"/>
                </a:solidFill>
                <a:latin typeface="Quattrocento Sans"/>
                <a:ea typeface="Quattrocento Sans"/>
                <a:cs typeface="Quattrocento Sans"/>
                <a:sym typeface="Quattrocento Sans"/>
              </a:rPr>
              <a:t>Recueil et situation des actions existantes </a:t>
            </a:r>
            <a:endParaRPr sz="1400" b="0" i="0" u="none" strike="noStrike" cap="none">
              <a:solidFill>
                <a:srgbClr val="000000"/>
              </a:solidFill>
              <a:latin typeface="Arial"/>
              <a:ea typeface="Arial"/>
              <a:cs typeface="Arial"/>
              <a:sym typeface="Arial"/>
            </a:endParaRPr>
          </a:p>
        </p:txBody>
      </p:sp>
      <p:sp>
        <p:nvSpPr>
          <p:cNvPr id="248" name="Google Shape;248;g38cc65e7a2c_1_5"/>
          <p:cNvSpPr/>
          <p:nvPr/>
        </p:nvSpPr>
        <p:spPr>
          <a:xfrm>
            <a:off x="1377210" y="493659"/>
            <a:ext cx="98100" cy="98100"/>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249" name="Google Shape;249;g38cc65e7a2c_1_5"/>
          <p:cNvSpPr/>
          <p:nvPr/>
        </p:nvSpPr>
        <p:spPr>
          <a:xfrm>
            <a:off x="1217366" y="667604"/>
            <a:ext cx="98100" cy="98100"/>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250" name="Google Shape;250;g38cc65e7a2c_1_5"/>
          <p:cNvSpPr/>
          <p:nvPr/>
        </p:nvSpPr>
        <p:spPr>
          <a:xfrm>
            <a:off x="10719515" y="496703"/>
            <a:ext cx="98100" cy="98100"/>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251" name="Google Shape;251;g38cc65e7a2c_1_5"/>
          <p:cNvSpPr/>
          <p:nvPr/>
        </p:nvSpPr>
        <p:spPr>
          <a:xfrm>
            <a:off x="10876658" y="670648"/>
            <a:ext cx="98100" cy="98100"/>
          </a:xfrm>
          <a:prstGeom prst="rect">
            <a:avLst/>
          </a:prstGeom>
          <a:solidFill>
            <a:srgbClr val="33669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42"/>
              <a:buFont typeface="Arial"/>
              <a:buNone/>
            </a:pPr>
            <a:endParaRPr sz="1242" b="0" i="0" u="none" strike="noStrike" cap="none">
              <a:solidFill>
                <a:srgbClr val="336699"/>
              </a:solidFill>
              <a:latin typeface="Quattrocento Sans"/>
              <a:ea typeface="Quattrocento Sans"/>
              <a:cs typeface="Quattrocento Sans"/>
              <a:sym typeface="Quattrocento Sans"/>
            </a:endParaRPr>
          </a:p>
        </p:txBody>
      </p:sp>
      <p:sp>
        <p:nvSpPr>
          <p:cNvPr id="252" name="Google Shape;252;g38cc65e7a2c_1_5"/>
          <p:cNvSpPr/>
          <p:nvPr/>
        </p:nvSpPr>
        <p:spPr>
          <a:xfrm>
            <a:off x="230003" y="2395200"/>
            <a:ext cx="2392500" cy="1059000"/>
          </a:xfrm>
          <a:prstGeom prst="roundRect">
            <a:avLst>
              <a:gd name="adj" fmla="val 16667"/>
            </a:avLst>
          </a:prstGeom>
          <a:solidFill>
            <a:srgbClr val="FCE5CD"/>
          </a:solidFill>
          <a:ln w="9525" cap="flat" cmpd="sng">
            <a:solidFill>
              <a:srgbClr val="082836">
                <a:alpha val="81570"/>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fr-FR" sz="2600" b="1">
                <a:solidFill>
                  <a:srgbClr val="2E2D6B"/>
                </a:solidFill>
                <a:latin typeface="Quattrocento Sans"/>
                <a:ea typeface="Quattrocento Sans"/>
                <a:cs typeface="Quattrocento Sans"/>
                <a:sym typeface="Quattrocento Sans"/>
              </a:rPr>
              <a:t>CULTURE </a:t>
            </a:r>
            <a:endParaRPr sz="2200" b="1" i="0" u="none" strike="noStrike" cap="none">
              <a:solidFill>
                <a:srgbClr val="000000"/>
              </a:solidFill>
            </a:endParaRPr>
          </a:p>
        </p:txBody>
      </p:sp>
      <p:sp>
        <p:nvSpPr>
          <p:cNvPr id="253" name="Google Shape;253;g38cc65e7a2c_1_5"/>
          <p:cNvSpPr/>
          <p:nvPr/>
        </p:nvSpPr>
        <p:spPr>
          <a:xfrm>
            <a:off x="230003" y="3675163"/>
            <a:ext cx="2392500" cy="1059000"/>
          </a:xfrm>
          <a:prstGeom prst="roundRect">
            <a:avLst>
              <a:gd name="adj" fmla="val 16667"/>
            </a:avLst>
          </a:prstGeom>
          <a:solidFill>
            <a:srgbClr val="FCE5CD"/>
          </a:solidFill>
          <a:ln w="9525" cap="flat" cmpd="sng">
            <a:solidFill>
              <a:srgbClr val="082836">
                <a:alpha val="81570"/>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fr-FR" sz="2600" b="1">
                <a:solidFill>
                  <a:srgbClr val="2E2D6B"/>
                </a:solidFill>
                <a:latin typeface="Quattrocento Sans"/>
                <a:ea typeface="Quattrocento Sans"/>
                <a:cs typeface="Quattrocento Sans"/>
                <a:sym typeface="Quattrocento Sans"/>
              </a:rPr>
              <a:t>SPORTS</a:t>
            </a:r>
            <a:r>
              <a:rPr lang="fr-FR" sz="1800" b="1">
                <a:solidFill>
                  <a:srgbClr val="2E2D6B"/>
                </a:solidFill>
                <a:latin typeface="Quattrocento Sans"/>
                <a:ea typeface="Quattrocento Sans"/>
                <a:cs typeface="Quattrocento Sans"/>
                <a:sym typeface="Quattrocento Sans"/>
              </a:rPr>
              <a:t> </a:t>
            </a:r>
            <a:endParaRPr sz="1400" b="1" i="0" u="none" strike="noStrike" cap="none">
              <a:solidFill>
                <a:srgbClr val="000000"/>
              </a:solidFill>
            </a:endParaRPr>
          </a:p>
        </p:txBody>
      </p:sp>
      <p:sp>
        <p:nvSpPr>
          <p:cNvPr id="254" name="Google Shape;254;g38cc65e7a2c_1_5"/>
          <p:cNvSpPr/>
          <p:nvPr/>
        </p:nvSpPr>
        <p:spPr>
          <a:xfrm>
            <a:off x="230003" y="5051263"/>
            <a:ext cx="2392500" cy="1059000"/>
          </a:xfrm>
          <a:prstGeom prst="roundRect">
            <a:avLst>
              <a:gd name="adj" fmla="val 16667"/>
            </a:avLst>
          </a:prstGeom>
          <a:solidFill>
            <a:srgbClr val="FCE5CD"/>
          </a:solidFill>
          <a:ln w="9525" cap="flat" cmpd="sng">
            <a:solidFill>
              <a:srgbClr val="082836">
                <a:alpha val="81570"/>
              </a:srgbClr>
            </a:solidFill>
            <a:prstDash val="dot"/>
            <a:round/>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Clr>
                <a:srgbClr val="000000"/>
              </a:buClr>
              <a:buSzPts val="1800"/>
              <a:buFont typeface="Arial"/>
              <a:buNone/>
            </a:pPr>
            <a:r>
              <a:rPr lang="fr-FR" sz="1800" b="1">
                <a:solidFill>
                  <a:srgbClr val="2E2D6B"/>
                </a:solidFill>
                <a:latin typeface="Quattrocento Sans"/>
                <a:ea typeface="Quattrocento Sans"/>
                <a:cs typeface="Quattrocento Sans"/>
                <a:sym typeface="Quattrocento Sans"/>
              </a:rPr>
              <a:t> </a:t>
            </a:r>
            <a:r>
              <a:rPr lang="fr-FR" sz="2600" b="1">
                <a:solidFill>
                  <a:srgbClr val="2E2D6B"/>
                </a:solidFill>
                <a:latin typeface="Quattrocento Sans"/>
                <a:ea typeface="Quattrocento Sans"/>
                <a:cs typeface="Quattrocento Sans"/>
                <a:sym typeface="Quattrocento Sans"/>
              </a:rPr>
              <a:t>LOISIRS</a:t>
            </a:r>
            <a:endParaRPr sz="1400" b="1" i="0" u="none" strike="noStrike" cap="none">
              <a:solidFill>
                <a:srgbClr val="000000"/>
              </a:solidFill>
            </a:endParaRPr>
          </a:p>
        </p:txBody>
      </p:sp>
      <p:sp>
        <p:nvSpPr>
          <p:cNvPr id="255" name="Google Shape;255;g38cc65e7a2c_1_5"/>
          <p:cNvSpPr/>
          <p:nvPr/>
        </p:nvSpPr>
        <p:spPr>
          <a:xfrm>
            <a:off x="2981100" y="6506775"/>
            <a:ext cx="263700" cy="263700"/>
          </a:xfrm>
          <a:prstGeom prst="ellipse">
            <a:avLst/>
          </a:prstGeom>
          <a:solidFill>
            <a:srgbClr val="0000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56" name="Google Shape;256;g38cc65e7a2c_1_5"/>
          <p:cNvSpPr txBox="1"/>
          <p:nvPr/>
        </p:nvSpPr>
        <p:spPr>
          <a:xfrm>
            <a:off x="2710750" y="6110275"/>
            <a:ext cx="2069700" cy="4926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fr-FR" sz="2000" b="1">
                <a:solidFill>
                  <a:srgbClr val="0000FF"/>
                </a:solidFill>
                <a:highlight>
                  <a:schemeClr val="lt1"/>
                </a:highlight>
                <a:latin typeface="Quattrocento Sans"/>
                <a:ea typeface="Quattrocento Sans"/>
                <a:cs typeface="Quattrocento Sans"/>
                <a:sym typeface="Quattrocento Sans"/>
              </a:rPr>
              <a:t>Prévention</a:t>
            </a:r>
            <a:endParaRPr sz="800" b="1">
              <a:solidFill>
                <a:srgbClr val="0000FF"/>
              </a:solidFill>
              <a:highlight>
                <a:schemeClr val="lt1"/>
              </a:highlight>
            </a:endParaRPr>
          </a:p>
        </p:txBody>
      </p:sp>
      <p:sp>
        <p:nvSpPr>
          <p:cNvPr id="257" name="Google Shape;257;g38cc65e7a2c_1_5"/>
          <p:cNvSpPr/>
          <p:nvPr/>
        </p:nvSpPr>
        <p:spPr>
          <a:xfrm>
            <a:off x="64650" y="6506775"/>
            <a:ext cx="263700" cy="263700"/>
          </a:xfrm>
          <a:prstGeom prst="ellipse">
            <a:avLst/>
          </a:prstGeom>
          <a:solidFill>
            <a:srgbClr val="FF00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58" name="Google Shape;258;g38cc65e7a2c_1_5"/>
          <p:cNvSpPr txBox="1"/>
          <p:nvPr/>
        </p:nvSpPr>
        <p:spPr>
          <a:xfrm>
            <a:off x="19575" y="6014175"/>
            <a:ext cx="1041000" cy="4926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fr-FR" sz="2000" b="1">
                <a:solidFill>
                  <a:srgbClr val="FF00FF"/>
                </a:solidFill>
                <a:highlight>
                  <a:schemeClr val="lt1"/>
                </a:highlight>
                <a:latin typeface="Quattrocento Sans"/>
                <a:ea typeface="Quattrocento Sans"/>
                <a:cs typeface="Quattrocento Sans"/>
                <a:sym typeface="Quattrocento Sans"/>
              </a:rPr>
              <a:t>Lutte</a:t>
            </a:r>
            <a:endParaRPr sz="800" b="1">
              <a:solidFill>
                <a:srgbClr val="FF00FF"/>
              </a:solidFill>
              <a:highlight>
                <a:schemeClr val="lt1"/>
              </a:highlight>
            </a:endParaRPr>
          </a:p>
        </p:txBody>
      </p:sp>
      <p:sp>
        <p:nvSpPr>
          <p:cNvPr id="259" name="Google Shape;259;g38cc65e7a2c_1_5"/>
          <p:cNvSpPr/>
          <p:nvPr/>
        </p:nvSpPr>
        <p:spPr>
          <a:xfrm>
            <a:off x="230000" y="1193625"/>
            <a:ext cx="7000800" cy="599700"/>
          </a:xfrm>
          <a:prstGeom prst="roundRect">
            <a:avLst>
              <a:gd name="adj" fmla="val 16667"/>
            </a:avLst>
          </a:prstGeom>
          <a:solidFill>
            <a:schemeClr val="lt1"/>
          </a:solidFill>
          <a:ln w="9525" cap="flat" cmpd="sng">
            <a:solidFill>
              <a:srgbClr val="082836">
                <a:alpha val="81570"/>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r>
              <a:rPr lang="fr-FR" sz="2300" b="1">
                <a:solidFill>
                  <a:srgbClr val="143C64"/>
                </a:solidFill>
                <a:latin typeface="Quattrocento Sans"/>
                <a:ea typeface="Quattrocento Sans"/>
                <a:cs typeface="Quattrocento Sans"/>
                <a:sym typeface="Quattrocento Sans"/>
              </a:rPr>
              <a:t>Dans quel(s) périmètre(s) se situent vos actions  ?</a:t>
            </a:r>
            <a:endParaRPr sz="1900" b="0" i="0" u="none" strike="noStrike" cap="none">
              <a:solidFill>
                <a:srgbClr val="000000"/>
              </a:solidFill>
              <a:latin typeface="Arial"/>
              <a:ea typeface="Arial"/>
              <a:cs typeface="Arial"/>
              <a:sym typeface="Arial"/>
            </a:endParaRPr>
          </a:p>
        </p:txBody>
      </p:sp>
      <p:sp>
        <p:nvSpPr>
          <p:cNvPr id="260" name="Google Shape;260;g38cc65e7a2c_1_5"/>
          <p:cNvSpPr/>
          <p:nvPr/>
        </p:nvSpPr>
        <p:spPr>
          <a:xfrm>
            <a:off x="3425903" y="2395225"/>
            <a:ext cx="2392500" cy="1059000"/>
          </a:xfrm>
          <a:prstGeom prst="roundRect">
            <a:avLst>
              <a:gd name="adj" fmla="val 16667"/>
            </a:avLst>
          </a:prstGeom>
          <a:solidFill>
            <a:srgbClr val="D4EDF8"/>
          </a:solidFill>
          <a:ln w="9525" cap="flat" cmpd="sng">
            <a:solidFill>
              <a:srgbClr val="082836">
                <a:alpha val="81570"/>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fr-FR" sz="2600" b="1">
                <a:solidFill>
                  <a:srgbClr val="2E2D6B"/>
                </a:solidFill>
                <a:latin typeface="Quattrocento Sans"/>
                <a:ea typeface="Quattrocento Sans"/>
                <a:cs typeface="Quattrocento Sans"/>
                <a:sym typeface="Quattrocento Sans"/>
              </a:rPr>
              <a:t>CITOYENNETÉ</a:t>
            </a:r>
            <a:endParaRPr sz="2200" b="1" i="0" u="none" strike="noStrike" cap="none">
              <a:solidFill>
                <a:srgbClr val="000000"/>
              </a:solidFill>
            </a:endParaRPr>
          </a:p>
        </p:txBody>
      </p:sp>
      <p:sp>
        <p:nvSpPr>
          <p:cNvPr id="261" name="Google Shape;261;g38cc65e7a2c_1_5"/>
          <p:cNvSpPr/>
          <p:nvPr/>
        </p:nvSpPr>
        <p:spPr>
          <a:xfrm>
            <a:off x="3425903" y="3764975"/>
            <a:ext cx="2392500" cy="1059000"/>
          </a:xfrm>
          <a:prstGeom prst="roundRect">
            <a:avLst>
              <a:gd name="adj" fmla="val 16667"/>
            </a:avLst>
          </a:prstGeom>
          <a:solidFill>
            <a:srgbClr val="D4EDF8"/>
          </a:solidFill>
          <a:ln w="9525" cap="flat" cmpd="sng">
            <a:solidFill>
              <a:srgbClr val="082836">
                <a:alpha val="81570"/>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fr-FR" sz="2600" b="1">
                <a:solidFill>
                  <a:srgbClr val="2E2D6B"/>
                </a:solidFill>
                <a:latin typeface="Quattrocento Sans"/>
                <a:ea typeface="Quattrocento Sans"/>
                <a:cs typeface="Quattrocento Sans"/>
                <a:sym typeface="Quattrocento Sans"/>
              </a:rPr>
              <a:t>SCOLARITÉ</a:t>
            </a:r>
            <a:endParaRPr sz="2200" b="1" i="0" u="none" strike="noStrike" cap="none">
              <a:solidFill>
                <a:srgbClr val="000000"/>
              </a:solidFill>
            </a:endParaRPr>
          </a:p>
        </p:txBody>
      </p:sp>
      <p:sp>
        <p:nvSpPr>
          <p:cNvPr id="262" name="Google Shape;262;g38cc65e7a2c_1_5"/>
          <p:cNvSpPr/>
          <p:nvPr/>
        </p:nvSpPr>
        <p:spPr>
          <a:xfrm>
            <a:off x="3425903" y="5134725"/>
            <a:ext cx="2392500" cy="1059000"/>
          </a:xfrm>
          <a:prstGeom prst="roundRect">
            <a:avLst>
              <a:gd name="adj" fmla="val 16667"/>
            </a:avLst>
          </a:prstGeom>
          <a:solidFill>
            <a:srgbClr val="D4EDF8"/>
          </a:solidFill>
          <a:ln w="9525" cap="flat" cmpd="sng">
            <a:solidFill>
              <a:srgbClr val="082836">
                <a:alpha val="81570"/>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fr-FR" sz="2600" b="1">
                <a:solidFill>
                  <a:srgbClr val="2E2D6B"/>
                </a:solidFill>
                <a:latin typeface="Quattrocento Sans"/>
                <a:ea typeface="Quattrocento Sans"/>
                <a:cs typeface="Quattrocento Sans"/>
                <a:sym typeface="Quattrocento Sans"/>
              </a:rPr>
              <a:t>PARENTALITÉ</a:t>
            </a:r>
            <a:endParaRPr sz="2200" b="1" i="0" u="none" strike="noStrike" cap="none">
              <a:solidFill>
                <a:srgbClr val="000000"/>
              </a:solidFill>
            </a:endParaRPr>
          </a:p>
        </p:txBody>
      </p:sp>
      <p:sp>
        <p:nvSpPr>
          <p:cNvPr id="263" name="Google Shape;263;g38cc65e7a2c_1_5"/>
          <p:cNvSpPr/>
          <p:nvPr/>
        </p:nvSpPr>
        <p:spPr>
          <a:xfrm>
            <a:off x="6315678" y="2395225"/>
            <a:ext cx="2392500" cy="1059000"/>
          </a:xfrm>
          <a:prstGeom prst="roundRect">
            <a:avLst>
              <a:gd name="adj" fmla="val 16667"/>
            </a:avLst>
          </a:prstGeom>
          <a:solidFill>
            <a:srgbClr val="FFF2CC"/>
          </a:solidFill>
          <a:ln w="9525" cap="flat" cmpd="sng">
            <a:solidFill>
              <a:srgbClr val="082836">
                <a:alpha val="81570"/>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fr-FR" sz="2600" b="1">
                <a:solidFill>
                  <a:srgbClr val="2E2D6B"/>
                </a:solidFill>
                <a:latin typeface="Quattrocento Sans"/>
                <a:ea typeface="Quattrocento Sans"/>
                <a:cs typeface="Quattrocento Sans"/>
                <a:sym typeface="Quattrocento Sans"/>
              </a:rPr>
              <a:t>ACCÈS AUX DROITS </a:t>
            </a:r>
            <a:endParaRPr sz="2200" b="1" i="0" u="none" strike="noStrike" cap="none">
              <a:solidFill>
                <a:srgbClr val="000000"/>
              </a:solidFill>
            </a:endParaRPr>
          </a:p>
        </p:txBody>
      </p:sp>
      <p:sp>
        <p:nvSpPr>
          <p:cNvPr id="264" name="Google Shape;264;g38cc65e7a2c_1_5"/>
          <p:cNvSpPr/>
          <p:nvPr/>
        </p:nvSpPr>
        <p:spPr>
          <a:xfrm>
            <a:off x="6315678" y="3723250"/>
            <a:ext cx="2392500" cy="1059000"/>
          </a:xfrm>
          <a:prstGeom prst="roundRect">
            <a:avLst>
              <a:gd name="adj" fmla="val 16667"/>
            </a:avLst>
          </a:prstGeom>
          <a:solidFill>
            <a:srgbClr val="FFF2CC"/>
          </a:solidFill>
          <a:ln w="9525" cap="flat" cmpd="sng">
            <a:solidFill>
              <a:srgbClr val="082836">
                <a:alpha val="81570"/>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fr-FR" sz="2600" b="1">
                <a:solidFill>
                  <a:srgbClr val="2E2D6B"/>
                </a:solidFill>
                <a:latin typeface="Quattrocento Sans"/>
                <a:ea typeface="Quattrocento Sans"/>
                <a:cs typeface="Quattrocento Sans"/>
                <a:sym typeface="Quattrocento Sans"/>
              </a:rPr>
              <a:t>SOCIAL</a:t>
            </a:r>
            <a:endParaRPr sz="2200" b="1" i="0" u="none" strike="noStrike" cap="none">
              <a:solidFill>
                <a:srgbClr val="000000"/>
              </a:solidFill>
            </a:endParaRPr>
          </a:p>
        </p:txBody>
      </p:sp>
      <p:sp>
        <p:nvSpPr>
          <p:cNvPr id="265" name="Google Shape;265;g38cc65e7a2c_1_5"/>
          <p:cNvSpPr/>
          <p:nvPr/>
        </p:nvSpPr>
        <p:spPr>
          <a:xfrm>
            <a:off x="6315678" y="5051275"/>
            <a:ext cx="2392500" cy="1059000"/>
          </a:xfrm>
          <a:prstGeom prst="roundRect">
            <a:avLst>
              <a:gd name="adj" fmla="val 16667"/>
            </a:avLst>
          </a:prstGeom>
          <a:solidFill>
            <a:srgbClr val="FFF2CC"/>
          </a:solidFill>
          <a:ln w="9525" cap="flat" cmpd="sng">
            <a:solidFill>
              <a:srgbClr val="082836">
                <a:alpha val="81570"/>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fr-FR" sz="2600" b="1">
                <a:solidFill>
                  <a:srgbClr val="2E2D6B"/>
                </a:solidFill>
                <a:latin typeface="Quattrocento Sans"/>
                <a:ea typeface="Quattrocento Sans"/>
                <a:cs typeface="Quattrocento Sans"/>
                <a:sym typeface="Quattrocento Sans"/>
              </a:rPr>
              <a:t>NUMÉRIQUE</a:t>
            </a:r>
            <a:endParaRPr sz="2200" b="1" i="0" u="none" strike="noStrike" cap="none">
              <a:solidFill>
                <a:srgbClr val="000000"/>
              </a:solidFill>
            </a:endParaRPr>
          </a:p>
        </p:txBody>
      </p:sp>
      <p:sp>
        <p:nvSpPr>
          <p:cNvPr id="266" name="Google Shape;266;g38cc65e7a2c_1_5"/>
          <p:cNvSpPr/>
          <p:nvPr/>
        </p:nvSpPr>
        <p:spPr>
          <a:xfrm>
            <a:off x="9205453" y="2395225"/>
            <a:ext cx="2392500" cy="1059000"/>
          </a:xfrm>
          <a:prstGeom prst="roundRect">
            <a:avLst>
              <a:gd name="adj" fmla="val 16667"/>
            </a:avLst>
          </a:prstGeom>
          <a:solidFill>
            <a:srgbClr val="FFF2CC"/>
          </a:solidFill>
          <a:ln w="9525" cap="flat" cmpd="sng">
            <a:solidFill>
              <a:srgbClr val="082836">
                <a:alpha val="81570"/>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fr-FR" sz="2600" b="1">
                <a:solidFill>
                  <a:srgbClr val="2E2D6B"/>
                </a:solidFill>
                <a:latin typeface="Quattrocento Sans"/>
                <a:ea typeface="Quattrocento Sans"/>
                <a:cs typeface="Quattrocento Sans"/>
                <a:sym typeface="Quattrocento Sans"/>
              </a:rPr>
              <a:t>SANTÉ</a:t>
            </a:r>
            <a:endParaRPr sz="2200" b="1" i="0" u="none" strike="noStrike" cap="none">
              <a:solidFill>
                <a:srgbClr val="000000"/>
              </a:solidFill>
            </a:endParaRPr>
          </a:p>
        </p:txBody>
      </p:sp>
      <p:sp>
        <p:nvSpPr>
          <p:cNvPr id="267" name="Google Shape;267;g38cc65e7a2c_1_5"/>
          <p:cNvSpPr/>
          <p:nvPr/>
        </p:nvSpPr>
        <p:spPr>
          <a:xfrm>
            <a:off x="9205453" y="3675175"/>
            <a:ext cx="2392500" cy="1059000"/>
          </a:xfrm>
          <a:prstGeom prst="roundRect">
            <a:avLst>
              <a:gd name="adj" fmla="val 16667"/>
            </a:avLst>
          </a:prstGeom>
          <a:solidFill>
            <a:srgbClr val="FFF2CC"/>
          </a:solidFill>
          <a:ln w="9525" cap="flat" cmpd="sng">
            <a:solidFill>
              <a:srgbClr val="082836">
                <a:alpha val="81570"/>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fr-FR" sz="2600" b="1">
                <a:solidFill>
                  <a:srgbClr val="2E2D6B"/>
                </a:solidFill>
                <a:latin typeface="Quattrocento Sans"/>
                <a:ea typeface="Quattrocento Sans"/>
                <a:cs typeface="Quattrocento Sans"/>
                <a:sym typeface="Quattrocento Sans"/>
              </a:rPr>
              <a:t>FORMATION</a:t>
            </a:r>
            <a:endParaRPr sz="2200" b="1" i="0" u="none" strike="noStrike" cap="none">
              <a:solidFill>
                <a:srgbClr val="000000"/>
              </a:solidFill>
            </a:endParaRPr>
          </a:p>
        </p:txBody>
      </p:sp>
      <p:sp>
        <p:nvSpPr>
          <p:cNvPr id="268" name="Google Shape;268;g38cc65e7a2c_1_5"/>
          <p:cNvSpPr/>
          <p:nvPr/>
        </p:nvSpPr>
        <p:spPr>
          <a:xfrm>
            <a:off x="9205453" y="5051275"/>
            <a:ext cx="2392500" cy="1059000"/>
          </a:xfrm>
          <a:prstGeom prst="roundRect">
            <a:avLst>
              <a:gd name="adj" fmla="val 16667"/>
            </a:avLst>
          </a:prstGeom>
          <a:noFill/>
          <a:ln w="9525" cap="flat" cmpd="sng">
            <a:solidFill>
              <a:srgbClr val="082836">
                <a:alpha val="81570"/>
              </a:srgbClr>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fr-FR" sz="2600" b="1">
                <a:solidFill>
                  <a:srgbClr val="2E2D6B"/>
                </a:solidFill>
                <a:latin typeface="Quattrocento Sans"/>
                <a:ea typeface="Quattrocento Sans"/>
                <a:cs typeface="Quattrocento Sans"/>
                <a:sym typeface="Quattrocento Sans"/>
              </a:rPr>
              <a:t>MOBILITÉ</a:t>
            </a:r>
            <a:endParaRPr sz="2200" b="1" i="0" u="none" strike="noStrike" cap="none">
              <a:solidFill>
                <a:srgbClr val="000000"/>
              </a:solidFill>
            </a:endParaRPr>
          </a:p>
        </p:txBody>
      </p:sp>
      <p:sp>
        <p:nvSpPr>
          <p:cNvPr id="269" name="Google Shape;269;g38cc65e7a2c_1_5"/>
          <p:cNvSpPr/>
          <p:nvPr/>
        </p:nvSpPr>
        <p:spPr>
          <a:xfrm>
            <a:off x="408225" y="6506775"/>
            <a:ext cx="263700" cy="263700"/>
          </a:xfrm>
          <a:prstGeom prst="ellipse">
            <a:avLst/>
          </a:prstGeom>
          <a:solidFill>
            <a:srgbClr val="FF00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70" name="Google Shape;270;g38cc65e7a2c_1_5"/>
          <p:cNvSpPr/>
          <p:nvPr/>
        </p:nvSpPr>
        <p:spPr>
          <a:xfrm>
            <a:off x="751800" y="6506775"/>
            <a:ext cx="263700" cy="263700"/>
          </a:xfrm>
          <a:prstGeom prst="ellipse">
            <a:avLst/>
          </a:prstGeom>
          <a:solidFill>
            <a:srgbClr val="FF00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71" name="Google Shape;271;g38cc65e7a2c_1_5"/>
          <p:cNvSpPr/>
          <p:nvPr/>
        </p:nvSpPr>
        <p:spPr>
          <a:xfrm>
            <a:off x="1095175" y="6506775"/>
            <a:ext cx="263700" cy="263700"/>
          </a:xfrm>
          <a:prstGeom prst="ellipse">
            <a:avLst/>
          </a:prstGeom>
          <a:solidFill>
            <a:srgbClr val="FF00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72" name="Google Shape;272;g38cc65e7a2c_1_5"/>
          <p:cNvSpPr/>
          <p:nvPr/>
        </p:nvSpPr>
        <p:spPr>
          <a:xfrm>
            <a:off x="3317375" y="6504475"/>
            <a:ext cx="263700" cy="263700"/>
          </a:xfrm>
          <a:prstGeom prst="ellipse">
            <a:avLst/>
          </a:prstGeom>
          <a:solidFill>
            <a:srgbClr val="0000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73" name="Google Shape;273;g38cc65e7a2c_1_5"/>
          <p:cNvSpPr/>
          <p:nvPr/>
        </p:nvSpPr>
        <p:spPr>
          <a:xfrm>
            <a:off x="3653650" y="6504475"/>
            <a:ext cx="263700" cy="263700"/>
          </a:xfrm>
          <a:prstGeom prst="ellipse">
            <a:avLst/>
          </a:prstGeom>
          <a:solidFill>
            <a:srgbClr val="0000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74" name="Google Shape;274;g38cc65e7a2c_1_5"/>
          <p:cNvSpPr/>
          <p:nvPr/>
        </p:nvSpPr>
        <p:spPr>
          <a:xfrm>
            <a:off x="3989925" y="6504475"/>
            <a:ext cx="263700" cy="263700"/>
          </a:xfrm>
          <a:prstGeom prst="ellipse">
            <a:avLst/>
          </a:prstGeom>
          <a:solidFill>
            <a:srgbClr val="0000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75" name="Google Shape;275;g38cc65e7a2c_1_5"/>
          <p:cNvSpPr/>
          <p:nvPr/>
        </p:nvSpPr>
        <p:spPr>
          <a:xfrm>
            <a:off x="1462463" y="6504475"/>
            <a:ext cx="263700" cy="263700"/>
          </a:xfrm>
          <a:prstGeom prst="ellipse">
            <a:avLst/>
          </a:prstGeom>
          <a:solidFill>
            <a:srgbClr val="FF00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76" name="Google Shape;276;g38cc65e7a2c_1_5"/>
          <p:cNvSpPr/>
          <p:nvPr/>
        </p:nvSpPr>
        <p:spPr>
          <a:xfrm>
            <a:off x="1782138" y="6506775"/>
            <a:ext cx="263700" cy="263700"/>
          </a:xfrm>
          <a:prstGeom prst="ellipse">
            <a:avLst/>
          </a:prstGeom>
          <a:solidFill>
            <a:srgbClr val="FF00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77" name="Google Shape;277;g38cc65e7a2c_1_5"/>
          <p:cNvSpPr/>
          <p:nvPr/>
        </p:nvSpPr>
        <p:spPr>
          <a:xfrm>
            <a:off x="4326200" y="6504475"/>
            <a:ext cx="263700" cy="263700"/>
          </a:xfrm>
          <a:prstGeom prst="ellipse">
            <a:avLst/>
          </a:prstGeom>
          <a:solidFill>
            <a:srgbClr val="0000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78" name="Google Shape;278;g38cc65e7a2c_1_5"/>
          <p:cNvSpPr/>
          <p:nvPr/>
        </p:nvSpPr>
        <p:spPr>
          <a:xfrm>
            <a:off x="4656700" y="6504475"/>
            <a:ext cx="263700" cy="263700"/>
          </a:xfrm>
          <a:prstGeom prst="ellipse">
            <a:avLst/>
          </a:prstGeom>
          <a:solidFill>
            <a:srgbClr val="0000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b="1"/>
          </a:p>
        </p:txBody>
      </p:sp>
      <p:sp>
        <p:nvSpPr>
          <p:cNvPr id="279" name="Google Shape;279;g38cc65e7a2c_1_5"/>
          <p:cNvSpPr/>
          <p:nvPr/>
        </p:nvSpPr>
        <p:spPr>
          <a:xfrm>
            <a:off x="4987200" y="6504475"/>
            <a:ext cx="263700" cy="263700"/>
          </a:xfrm>
          <a:prstGeom prst="ellipse">
            <a:avLst/>
          </a:prstGeom>
          <a:solidFill>
            <a:srgbClr val="0000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Thème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B1B856F40948B4B885E040E268D4F42" ma:contentTypeVersion="7" ma:contentTypeDescription="Crée un document." ma:contentTypeScope="" ma:versionID="17326226a0a56ca73688ab0832d97a04">
  <xsd:schema xmlns:xsd="http://www.w3.org/2001/XMLSchema" xmlns:xs="http://www.w3.org/2001/XMLSchema" xmlns:p="http://schemas.microsoft.com/office/2006/metadata/properties" xmlns:ns2="2674caae-a719-4adb-b974-91f92cd42080" targetNamespace="http://schemas.microsoft.com/office/2006/metadata/properties" ma:root="true" ma:fieldsID="834ca44c3163c5ad97d162a625e5eb07" ns2:_="">
    <xsd:import namespace="2674caae-a719-4adb-b974-91f92cd4208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74caae-a719-4adb-b974-91f92cd4208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C0C2771-2B40-4D39-9BD6-96F2F8659444}"/>
</file>

<file path=customXml/itemProps2.xml><?xml version="1.0" encoding="utf-8"?>
<ds:datastoreItem xmlns:ds="http://schemas.openxmlformats.org/officeDocument/2006/customXml" ds:itemID="{E2A18345-6C59-4C4B-950B-BFCF7CCBBCFC}"/>
</file>

<file path=customXml/itemProps3.xml><?xml version="1.0" encoding="utf-8"?>
<ds:datastoreItem xmlns:ds="http://schemas.openxmlformats.org/officeDocument/2006/customXml" ds:itemID="{8A57C016-7114-46EE-9C62-0A3657E7F26E}"/>
</file>

<file path=docProps/app.xml><?xml version="1.0" encoding="utf-8"?>
<Properties xmlns="http://schemas.openxmlformats.org/officeDocument/2006/extended-properties" xmlns:vt="http://schemas.openxmlformats.org/officeDocument/2006/docPropsVTypes">
  <TotalTime>0</TotalTime>
  <Words>2734</Words>
  <Application>Microsoft Office PowerPoint</Application>
  <PresentationFormat>Grand écran</PresentationFormat>
  <Paragraphs>332</Paragraphs>
  <Slides>19</Slides>
  <Notes>19</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19</vt:i4>
      </vt:variant>
    </vt:vector>
  </HeadingPairs>
  <TitlesOfParts>
    <vt:vector size="25" baseType="lpstr">
      <vt:lpstr>Roboto</vt:lpstr>
      <vt:lpstr>Play</vt:lpstr>
      <vt:lpstr>Arial</vt:lpstr>
      <vt:lpstr>Quattrocento Sans</vt:lpstr>
      <vt:lpstr>Calibri</vt:lpstr>
      <vt:lpstr>Thème Office</vt:lpstr>
      <vt:lpstr>Prévention et la lutte contre l’illettrisme et l’illectronisme :  écrivons une nouvelle feuille de route en Normandie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Laure Barazzutti</dc:creator>
  <cp:lastModifiedBy>Laure Barazzutti</cp:lastModifiedBy>
  <cp:revision>1</cp:revision>
  <dcterms:created xsi:type="dcterms:W3CDTF">2025-04-08T08:52:23Z</dcterms:created>
  <dcterms:modified xsi:type="dcterms:W3CDTF">2025-10-07T07:43:32Z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0x010100AB1B856F40948B4B885E040E268D4F42</vt:lpwstr>
  </property>
</Properties>
</file>