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8" r:id="rId9"/>
    <p:sldId id="267" r:id="rId10"/>
    <p:sldId id="265" r:id="rId11"/>
    <p:sldId id="269" r:id="rId12"/>
    <p:sldId id="262" r:id="rId13"/>
    <p:sldId id="266" r:id="rId14"/>
    <p:sldId id="263" r:id="rId15"/>
  </p:sldIdLst>
  <p:sldSz cx="12192000" cy="6858000"/>
  <p:notesSz cx="6799263" cy="9929813"/>
  <p:embeddedFontLst>
    <p:embeddedFont>
      <p:font typeface="Play" panose="020B0604020202020204" charset="0"/>
      <p:regular r:id="rId17"/>
      <p:bold r:id="rId18"/>
    </p:embeddedFont>
    <p:embeddedFont>
      <p:font typeface="Quattrocento Sans" panose="020B0502050000020003" pitchFamily="3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3" roundtripDataSignature="AMtx7mhidFP2V7BqBo2C9j6+0/CldnkX6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428" autoAdjust="0"/>
  </p:normalViewPr>
  <p:slideViewPr>
    <p:cSldViewPr snapToGrid="0">
      <p:cViewPr varScale="1">
        <p:scale>
          <a:sx n="69" d="100"/>
          <a:sy n="69" d="100"/>
        </p:scale>
        <p:origin x="120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347" cy="498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1342" y="0"/>
            <a:ext cx="2946347" cy="4982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31600"/>
            <a:ext cx="2946347" cy="498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fr-FR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‹N°›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0" name="Google Shape;80;p3:notes"/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1" name="Google Shape;81;p3:notes"/>
          <p:cNvSpPr txBox="1">
            <a:spLocks noGrp="1"/>
          </p:cNvSpPr>
          <p:nvPr>
            <p:ph type="sldNum" idx="12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679f14844e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1" name="Google Shape;91;g3679f14844e_0_46:notes"/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dirty="0"/>
              <a:t>Sylvain</a:t>
            </a:r>
            <a:endParaRPr dirty="0"/>
          </a:p>
        </p:txBody>
      </p:sp>
      <p:sp>
        <p:nvSpPr>
          <p:cNvPr id="92" name="Google Shape;92;g3679f14844e_0_46:notes"/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7" name="Google Shape;127;p18:notes"/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Anaïs</a:t>
            </a: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Identifier la problématique: 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_Définir l’illettrisme : personnes ayant été scolarisées mais n’ayant pas acquis ou conservé une maîtrise suffisante des compétences de base pour être autonome dans la vie quotidienne (définition ANLCI).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_Différencier des publics : distinguer les situations d’illettrisme, d’analphabétisme et de Français langue étrangère (FLE).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_Prendre conscience de la nécessité de la prévention : reconnaître l'importance d'agir en amont.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_Comprendre le phénomène invisible : l’illettrisme est souvent difficile à repérer.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_Prendre en compte les enjeux numériques (illectronisme) : le manque de compétences numériques, exacerbé par la dématérialisation des démarches administratives, constitue une double difficulté.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_Recueillir des données : les statistiques locales et nationales pour évaluer l’ampleur du phénomène.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Appréhender l’impact: 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_ Identifier les </a:t>
            </a:r>
            <a:r>
              <a:rPr lang="fr-FR" sz="1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causes</a:t>
            </a: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l’illettrisme.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_ Comprendre les </a:t>
            </a:r>
            <a:r>
              <a:rPr lang="fr-FR" sz="1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conséquences concrètes</a:t>
            </a: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au quotidien : impact sur la vie familiale, sociale, culturelle et professionnelle.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28" name="Google Shape;128;p18:notes"/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19:notes"/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Juliette</a:t>
            </a: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Etape 1 : Repérer les publics en amont :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Reconnaître que la </a:t>
            </a:r>
            <a:r>
              <a:rPr lang="fr-FR" sz="1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détection des publics</a:t>
            </a:r>
            <a:r>
              <a:rPr lang="fr-F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est une étape clé mais complexe, nécessitant une compréhension approfondie de la problématique.</a:t>
            </a:r>
            <a:endParaRPr dirty="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sz="1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Objectif : repérer pour orienter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44" name="Google Shape;144;p19:notes"/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p20:notes"/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r-FR" dirty="0"/>
              <a:t>Sylvain</a:t>
            </a:r>
            <a:endParaRPr dirty="0"/>
          </a:p>
        </p:txBody>
      </p:sp>
      <p:sp>
        <p:nvSpPr>
          <p:cNvPr id="161" name="Google Shape;161;p20:notes"/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>
          <a:extLst>
            <a:ext uri="{FF2B5EF4-FFF2-40B4-BE49-F238E27FC236}">
              <a16:creationId xmlns:a16="http://schemas.microsoft.com/office/drawing/2014/main" id="{CC43E89E-F8A3-70E6-FEB3-FC4E0AF26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3:notes">
            <a:extLst>
              <a:ext uri="{FF2B5EF4-FFF2-40B4-BE49-F238E27FC236}">
                <a16:creationId xmlns:a16="http://schemas.microsoft.com/office/drawing/2014/main" id="{0B5D6BB4-2874-4D3B-A928-56C5AF46C81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23:notes">
            <a:extLst>
              <a:ext uri="{FF2B5EF4-FFF2-40B4-BE49-F238E27FC236}">
                <a16:creationId xmlns:a16="http://schemas.microsoft.com/office/drawing/2014/main" id="{4E3F0D87-DA25-0AB4-787B-942E918B486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03" name="Google Shape;203;p23:notes">
            <a:extLst>
              <a:ext uri="{FF2B5EF4-FFF2-40B4-BE49-F238E27FC236}">
                <a16:creationId xmlns:a16="http://schemas.microsoft.com/office/drawing/2014/main" id="{59C79F2E-ABB4-158E-3081-D626B99411A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001724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1" name="Google Shape;191;p22:notes"/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92" name="Google Shape;192;p22:notes"/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>
          <a:extLst>
            <a:ext uri="{FF2B5EF4-FFF2-40B4-BE49-F238E27FC236}">
              <a16:creationId xmlns:a16="http://schemas.microsoft.com/office/drawing/2014/main" id="{2A035DFF-6535-EA5F-C89A-7D2999277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2:notes">
            <a:extLst>
              <a:ext uri="{FF2B5EF4-FFF2-40B4-BE49-F238E27FC236}">
                <a16:creationId xmlns:a16="http://schemas.microsoft.com/office/drawing/2014/main" id="{4B594398-5316-C8A4-E5B9-7ADFF661371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1" name="Google Shape;191;p22:notes">
            <a:extLst>
              <a:ext uri="{FF2B5EF4-FFF2-40B4-BE49-F238E27FC236}">
                <a16:creationId xmlns:a16="http://schemas.microsoft.com/office/drawing/2014/main" id="{144E1454-D481-A15D-4DA7-E2330E65425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92" name="Google Shape;192;p22:notes">
            <a:extLst>
              <a:ext uri="{FF2B5EF4-FFF2-40B4-BE49-F238E27FC236}">
                <a16:creationId xmlns:a16="http://schemas.microsoft.com/office/drawing/2014/main" id="{012C20C1-E442-272B-FD91-04ADA08CD092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10304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>
          <a:extLst>
            <a:ext uri="{FF2B5EF4-FFF2-40B4-BE49-F238E27FC236}">
              <a16:creationId xmlns:a16="http://schemas.microsoft.com/office/drawing/2014/main" id="{564D0D25-EB37-9A9F-0845-1C83916F08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3:notes">
            <a:extLst>
              <a:ext uri="{FF2B5EF4-FFF2-40B4-BE49-F238E27FC236}">
                <a16:creationId xmlns:a16="http://schemas.microsoft.com/office/drawing/2014/main" id="{2764A5B3-2808-04F7-A624-5D5C27A1B47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23:notes">
            <a:extLst>
              <a:ext uri="{FF2B5EF4-FFF2-40B4-BE49-F238E27FC236}">
                <a16:creationId xmlns:a16="http://schemas.microsoft.com/office/drawing/2014/main" id="{FABCC7B8-8E9D-0D47-E08C-11016F5A2FD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03" name="Google Shape;203;p23:notes">
            <a:extLst>
              <a:ext uri="{FF2B5EF4-FFF2-40B4-BE49-F238E27FC236}">
                <a16:creationId xmlns:a16="http://schemas.microsoft.com/office/drawing/2014/main" id="{410E2338-9960-20A6-CD7F-6666C70BEC7E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43990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>
          <a:extLst>
            <a:ext uri="{FF2B5EF4-FFF2-40B4-BE49-F238E27FC236}">
              <a16:creationId xmlns:a16="http://schemas.microsoft.com/office/drawing/2014/main" id="{8A3D759F-AFCC-1C38-BE1B-2227777A56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3:notes">
            <a:extLst>
              <a:ext uri="{FF2B5EF4-FFF2-40B4-BE49-F238E27FC236}">
                <a16:creationId xmlns:a16="http://schemas.microsoft.com/office/drawing/2014/main" id="{2350BA96-4419-A934-2FC6-27A6EED7AA5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23:notes">
            <a:extLst>
              <a:ext uri="{FF2B5EF4-FFF2-40B4-BE49-F238E27FC236}">
                <a16:creationId xmlns:a16="http://schemas.microsoft.com/office/drawing/2014/main" id="{FCE6A631-C11D-40C7-1E26-74BF5642181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3" name="Google Shape;203;p23:notes">
            <a:extLst>
              <a:ext uri="{FF2B5EF4-FFF2-40B4-BE49-F238E27FC236}">
                <a16:creationId xmlns:a16="http://schemas.microsoft.com/office/drawing/2014/main" id="{7C0509AF-7C22-2CD2-B642-5A9BB98643E1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563532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>
          <a:extLst>
            <a:ext uri="{FF2B5EF4-FFF2-40B4-BE49-F238E27FC236}">
              <a16:creationId xmlns:a16="http://schemas.microsoft.com/office/drawing/2014/main" id="{E1B13D24-BF19-746B-3A67-58ABA18EBC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3:notes">
            <a:extLst>
              <a:ext uri="{FF2B5EF4-FFF2-40B4-BE49-F238E27FC236}">
                <a16:creationId xmlns:a16="http://schemas.microsoft.com/office/drawing/2014/main" id="{468FE57D-6A88-E207-11CC-A592D9CA1DE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23:notes">
            <a:extLst>
              <a:ext uri="{FF2B5EF4-FFF2-40B4-BE49-F238E27FC236}">
                <a16:creationId xmlns:a16="http://schemas.microsoft.com/office/drawing/2014/main" id="{3F0857D9-3835-02B5-C13E-7ADAB4A2D50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3" name="Google Shape;203;p23:notes">
            <a:extLst>
              <a:ext uri="{FF2B5EF4-FFF2-40B4-BE49-F238E27FC236}">
                <a16:creationId xmlns:a16="http://schemas.microsoft.com/office/drawing/2014/main" id="{A5BC0CD0-458A-326A-9C12-D786EA7947EC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35434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23:notes"/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3" name="Google Shape;203;p23:notes"/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>
          <a:extLst>
            <a:ext uri="{FF2B5EF4-FFF2-40B4-BE49-F238E27FC236}">
              <a16:creationId xmlns:a16="http://schemas.microsoft.com/office/drawing/2014/main" id="{7E99AEBA-1522-8430-FCB5-744E755B57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3:notes">
            <a:extLst>
              <a:ext uri="{FF2B5EF4-FFF2-40B4-BE49-F238E27FC236}">
                <a16:creationId xmlns:a16="http://schemas.microsoft.com/office/drawing/2014/main" id="{977D13B8-15C7-BEA9-709A-A26258429CF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23:notes">
            <a:extLst>
              <a:ext uri="{FF2B5EF4-FFF2-40B4-BE49-F238E27FC236}">
                <a16:creationId xmlns:a16="http://schemas.microsoft.com/office/drawing/2014/main" id="{EAE2656F-6707-11F3-0B5D-3F2912995E7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3" name="Google Shape;203;p23:notes">
            <a:extLst>
              <a:ext uri="{FF2B5EF4-FFF2-40B4-BE49-F238E27FC236}">
                <a16:creationId xmlns:a16="http://schemas.microsoft.com/office/drawing/2014/main" id="{1EB1D826-CD1A-F4F4-5377-3138DAD1EBD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368401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3" name="Google Shape;213;p24:notes"/>
          <p:cNvSpPr txBox="1">
            <a:spLocks noGrp="1"/>
          </p:cNvSpPr>
          <p:nvPr>
            <p:ph type="body" idx="1"/>
          </p:nvPr>
        </p:nvSpPr>
        <p:spPr>
          <a:xfrm>
            <a:off x="679927" y="4778722"/>
            <a:ext cx="5439410" cy="3910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4" name="Google Shape;214;p24:notes"/>
          <p:cNvSpPr txBox="1">
            <a:spLocks noGrp="1"/>
          </p:cNvSpPr>
          <p:nvPr>
            <p:ph type="sldNum" idx="12"/>
          </p:nvPr>
        </p:nvSpPr>
        <p:spPr>
          <a:xfrm>
            <a:off x="3851342" y="9431599"/>
            <a:ext cx="2946347" cy="498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fr-FR"/>
              <a:t>14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g36176fb3b93_0_1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g36176fb3b93_0_1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g36176fb3b93_0_1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g36176fb3b93_0_1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g36176fb3b93_0_1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 type="secHead">
  <p:cSld name="SECTION_HEADER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g36176fb3b93_0_12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g36176fb3b93_0_12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g36176fb3b93_0_1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g36176fb3b93_0_1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g36176fb3b93_0_1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ux contenus" type="twoObj">
  <p:cSld name="TWO_OBJECTS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g36176fb3b93_0_1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g36176fb3b93_0_12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g36176fb3b93_0_12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g36176fb3b93_0_1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g36176fb3b93_0_1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g36176fb3b93_0_1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ison" type="twoTxTwoObj">
  <p:cSld name="TWO_OBJECTS_WITH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g36176fb3b93_0_13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g36176fb3b93_0_13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7" name="Google Shape;37;g36176fb3b93_0_13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g36176fb3b93_0_13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g36176fb3b93_0_13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g36176fb3b93_0_1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g36176fb3b93_0_1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g36176fb3b93_0_1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6176fb3b93_0_14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g36176fb3b93_0_1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g36176fb3b93_0_1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g36176fb3b93_0_1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de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36176fb3b93_0_1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g36176fb3b93_0_1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g36176fb3b93_0_1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 avec légende" type="objTx">
  <p:cSld name="OBJECT_WITH_CAPTION_TEXT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36176fb3b93_0_15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g36176fb3b93_0_15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5" name="Google Shape;55;g36176fb3b93_0_15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6" name="Google Shape;56;g36176fb3b93_0_15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g36176fb3b93_0_15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g36176fb3b93_0_1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vec légende" type="picTx">
  <p:cSld name="PICTURE_WITH_CAPTIO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6176fb3b93_0_16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g36176fb3b93_0_16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62" name="Google Shape;62;g36176fb3b93_0_16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3" name="Google Shape;63;g36176fb3b93_0_16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g36176fb3b93_0_16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g36176fb3b93_0_16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texte vertical" type="vertTx">
  <p:cSld name="VERTICAL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6176fb3b93_0_16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g36176fb3b93_0_167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g36176fb3b93_0_16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g36176fb3b93_0_16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g36176fb3b93_0_16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vertical et texte" type="vertTitleAndTx">
  <p:cSld name="VERTICAL_TITLE_AND_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6176fb3b93_0_173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g36176fb3b93_0_173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g36176fb3b93_0_17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g36176fb3b93_0_17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g36176fb3b93_0_17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36176fb3b93_0_10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g36176fb3b93_0_10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g36176fb3b93_0_10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g36176fb3b93_0_10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g36176fb3b93_0_10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anais.deschamps@normandie.fr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normandie@anlci.fr" TargetMode="External"/><Relationship Id="rId4" Type="http://schemas.openxmlformats.org/officeDocument/2006/relationships/hyperlink" Target="mailto:Juliette.mittendorflabiche@normandie.f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fr-FR"/>
              <a:t>1</a:t>
            </a:fld>
            <a:endParaRPr/>
          </a:p>
        </p:txBody>
      </p:sp>
      <p:pic>
        <p:nvPicPr>
          <p:cNvPr id="84" name="Google Shape;84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1049" y="4650417"/>
            <a:ext cx="4379042" cy="1008047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3" descr="Double itinéraire avec un chemin contour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65397" y="1199536"/>
            <a:ext cx="2552693" cy="2552693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3"/>
          <p:cNvSpPr/>
          <p:nvPr/>
        </p:nvSpPr>
        <p:spPr>
          <a:xfrm>
            <a:off x="5171768" y="0"/>
            <a:ext cx="7020232" cy="6858000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3"/>
          <p:cNvSpPr txBox="1">
            <a:spLocks noGrp="1"/>
          </p:cNvSpPr>
          <p:nvPr>
            <p:ph type="ctrTitle"/>
          </p:nvPr>
        </p:nvSpPr>
        <p:spPr>
          <a:xfrm>
            <a:off x="5508522" y="337128"/>
            <a:ext cx="6346723" cy="3011320"/>
          </a:xfrm>
          <a:prstGeom prst="rect">
            <a:avLst/>
          </a:prstGeom>
          <a:noFill/>
          <a:ln w="9525" cap="flat" cmpd="sng">
            <a:solidFill>
              <a:srgbClr val="336699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4575"/>
              <a:buFont typeface="Play"/>
              <a:buNone/>
            </a:pPr>
            <a:r>
              <a:rPr lang="fr-FR" sz="3400" b="1" i="0" u="none" strike="noStrike">
                <a:solidFill>
                  <a:srgbClr val="002060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Prévention et la lutte contre l’illettrisme et l’illectronisme: </a:t>
            </a:r>
            <a:br>
              <a:rPr lang="fr-FR" sz="3400" b="1" i="0" u="none" strike="noStrike">
                <a:solidFill>
                  <a:srgbClr val="002060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</a:br>
            <a:r>
              <a:rPr lang="fr-FR" sz="3400" b="1" i="0" u="none" strike="noStrike">
                <a:solidFill>
                  <a:srgbClr val="002060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écrivons une nouvelle feuille de route en Normandie</a:t>
            </a:r>
            <a:endParaRPr sz="3400" b="1">
              <a:solidFill>
                <a:srgbClr val="002060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88" name="Google Shape;88;p3"/>
          <p:cNvSpPr txBox="1"/>
          <p:nvPr/>
        </p:nvSpPr>
        <p:spPr>
          <a:xfrm>
            <a:off x="6096000" y="3946130"/>
            <a:ext cx="5257800" cy="1623843"/>
          </a:xfrm>
          <a:prstGeom prst="rect">
            <a:avLst/>
          </a:prstGeom>
          <a:noFill/>
          <a:ln w="9525" cap="flat" cmpd="sng">
            <a:solidFill>
              <a:srgbClr val="336699"/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b" anchorCtr="0">
            <a:normAutofit fontScale="97500"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4575"/>
              <a:buFont typeface="Play"/>
              <a:buNone/>
            </a:pPr>
            <a:r>
              <a:rPr lang="fr-FR" sz="3400" b="1" i="0" u="none" strike="noStrike" cap="none">
                <a:solidFill>
                  <a:srgbClr val="002060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Comité 2 : Actives et Actifs en recherche d’emploi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679f14844e_0_46"/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Introduction: Contexte de l’écriture de la feuille de route</a:t>
            </a:r>
            <a:endParaRPr/>
          </a:p>
        </p:txBody>
      </p:sp>
      <p:sp>
        <p:nvSpPr>
          <p:cNvPr id="95" name="Google Shape;95;g3679f14844e_0_46"/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96" name="Google Shape;96;g3679f14844e_0_46"/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97" name="Google Shape;97;g3679f14844e_0_46"/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98" name="Google Shape;98;g3679f14844e_0_46"/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99" name="Google Shape;99;g3679f14844e_0_46"/>
          <p:cNvSpPr/>
          <p:nvPr/>
        </p:nvSpPr>
        <p:spPr>
          <a:xfrm>
            <a:off x="1475187" y="3286858"/>
            <a:ext cx="9714932" cy="1059111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Objectif: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Fédérer les acteurs régionaux autour de la prévention de la lutte contre l'illettrisme et l'illectronisme pour améliorer les compétences de base des normands.</a:t>
            </a:r>
            <a:endParaRPr/>
          </a:p>
        </p:txBody>
      </p:sp>
      <p:grpSp>
        <p:nvGrpSpPr>
          <p:cNvPr id="100" name="Google Shape;100;g3679f14844e_0_46"/>
          <p:cNvGrpSpPr/>
          <p:nvPr/>
        </p:nvGrpSpPr>
        <p:grpSpPr>
          <a:xfrm>
            <a:off x="1530857" y="1301839"/>
            <a:ext cx="9658528" cy="1620696"/>
            <a:chOff x="731" y="-1"/>
            <a:chExt cx="9658528" cy="1620696"/>
          </a:xfrm>
        </p:grpSpPr>
        <p:sp>
          <p:nvSpPr>
            <p:cNvPr id="101" name="Google Shape;101;g3679f14844e_0_46"/>
            <p:cNvSpPr/>
            <p:nvPr/>
          </p:nvSpPr>
          <p:spPr>
            <a:xfrm>
              <a:off x="731" y="0"/>
              <a:ext cx="3146100" cy="1620695"/>
            </a:xfrm>
            <a:prstGeom prst="roundRect">
              <a:avLst>
                <a:gd name="adj" fmla="val 5000"/>
              </a:avLst>
            </a:prstGeom>
            <a:gradFill>
              <a:gsLst>
                <a:gs pos="0">
                  <a:srgbClr val="A8C6DD"/>
                </a:gs>
                <a:gs pos="35000">
                  <a:srgbClr val="C3D5E7"/>
                </a:gs>
                <a:gs pos="100000">
                  <a:srgbClr val="E8EFF6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g3679f14844e_0_46"/>
            <p:cNvSpPr txBox="1"/>
            <p:nvPr/>
          </p:nvSpPr>
          <p:spPr>
            <a:xfrm rot="-5400000">
              <a:off x="-349143" y="349874"/>
              <a:ext cx="1328969" cy="629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54850" rIns="71100" bIns="0" anchor="t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fr-FR" sz="1600" b="0" i="0" u="none" strike="noStrike" cap="none">
                  <a:solidFill>
                    <a:srgbClr val="143C64"/>
                  </a:solidFill>
                  <a:latin typeface="Arial"/>
                  <a:ea typeface="Arial"/>
                  <a:cs typeface="Arial"/>
                  <a:sym typeface="Arial"/>
                </a:rPr>
                <a:t>2018-2023</a:t>
              </a:r>
              <a:endParaRPr/>
            </a:p>
          </p:txBody>
        </p:sp>
        <p:sp>
          <p:nvSpPr>
            <p:cNvPr id="103" name="Google Shape;103;g3679f14844e_0_46"/>
            <p:cNvSpPr/>
            <p:nvPr/>
          </p:nvSpPr>
          <p:spPr>
            <a:xfrm>
              <a:off x="629951" y="0"/>
              <a:ext cx="2343845" cy="1620695"/>
            </a:xfrm>
            <a:prstGeom prst="rect">
              <a:avLst/>
            </a:prstGeom>
            <a:noFill/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g3679f14844e_0_46"/>
            <p:cNvSpPr txBox="1"/>
            <p:nvPr/>
          </p:nvSpPr>
          <p:spPr>
            <a:xfrm>
              <a:off x="629951" y="0"/>
              <a:ext cx="2343845" cy="16206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61700" rIns="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63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fr-FR" sz="1800" b="0" i="0" u="none" strike="noStrike" cap="none">
                  <a:solidFill>
                    <a:srgbClr val="143C64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rPr>
                <a:t>Plan Régional de Prévention et de Lutte contre l’Illettrisme</a:t>
              </a:r>
              <a:endParaRPr sz="1800" b="0" i="0" u="none" strike="noStrike" cap="none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05" name="Google Shape;105;g3679f14844e_0_46"/>
            <p:cNvSpPr/>
            <p:nvPr/>
          </p:nvSpPr>
          <p:spPr>
            <a:xfrm>
              <a:off x="3256945" y="0"/>
              <a:ext cx="3146100" cy="1620695"/>
            </a:xfrm>
            <a:prstGeom prst="roundRect">
              <a:avLst>
                <a:gd name="adj" fmla="val 5000"/>
              </a:avLst>
            </a:prstGeom>
            <a:gradFill>
              <a:gsLst>
                <a:gs pos="0">
                  <a:srgbClr val="A8C6DD"/>
                </a:gs>
                <a:gs pos="35000">
                  <a:srgbClr val="C3D5E7"/>
                </a:gs>
                <a:gs pos="100000">
                  <a:srgbClr val="E8EFF6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g3679f14844e_0_46"/>
            <p:cNvSpPr txBox="1"/>
            <p:nvPr/>
          </p:nvSpPr>
          <p:spPr>
            <a:xfrm rot="-5400000">
              <a:off x="2907070" y="349874"/>
              <a:ext cx="1328969" cy="629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54850" rIns="71100" bIns="0" anchor="t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fr-FR" sz="1600" b="0" i="0" u="none" strike="noStrike" cap="none">
                  <a:solidFill>
                    <a:srgbClr val="143C64"/>
                  </a:solidFill>
                  <a:latin typeface="Arial"/>
                  <a:ea typeface="Arial"/>
                  <a:cs typeface="Arial"/>
                  <a:sym typeface="Arial"/>
                </a:rPr>
                <a:t>2024-2025</a:t>
              </a:r>
              <a:endParaRPr/>
            </a:p>
          </p:txBody>
        </p:sp>
        <p:sp>
          <p:nvSpPr>
            <p:cNvPr id="107" name="Google Shape;107;g3679f14844e_0_46"/>
            <p:cNvSpPr/>
            <p:nvPr/>
          </p:nvSpPr>
          <p:spPr>
            <a:xfrm rot="5400000">
              <a:off x="3153635" y="1152843"/>
              <a:ext cx="238080" cy="471915"/>
            </a:xfrm>
            <a:prstGeom prst="flowChartExtract">
              <a:avLst/>
            </a:prstGeom>
            <a:gradFill>
              <a:gsLst>
                <a:gs pos="0">
                  <a:schemeClr val="lt1"/>
                </a:gs>
                <a:gs pos="35000">
                  <a:schemeClr val="lt1"/>
                </a:gs>
                <a:gs pos="100000">
                  <a:schemeClr val="lt1"/>
                </a:gs>
              </a:gsLst>
              <a:lin ang="16200000" scaled="0"/>
            </a:gradFill>
            <a:ln w="9525" cap="flat" cmpd="sng">
              <a:solidFill>
                <a:srgbClr val="FFCC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g3679f14844e_0_46"/>
            <p:cNvSpPr/>
            <p:nvPr/>
          </p:nvSpPr>
          <p:spPr>
            <a:xfrm>
              <a:off x="3886165" y="0"/>
              <a:ext cx="2343845" cy="1620695"/>
            </a:xfrm>
            <a:prstGeom prst="rect">
              <a:avLst/>
            </a:prstGeom>
            <a:noFill/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g3679f14844e_0_46"/>
            <p:cNvSpPr txBox="1"/>
            <p:nvPr/>
          </p:nvSpPr>
          <p:spPr>
            <a:xfrm>
              <a:off x="3886165" y="0"/>
              <a:ext cx="2343845" cy="16206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61700" rIns="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fr-FR" sz="1800" b="0" i="0" u="none" strike="noStrike" cap="none">
                  <a:solidFill>
                    <a:srgbClr val="143C64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rPr>
                <a:t>Commission formation du CREFOP et Constitution de groupe de travail illettrisme</a:t>
              </a:r>
              <a:endParaRPr sz="1800" b="0" i="0" u="none" strike="noStrike" cap="none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</p:txBody>
        </p:sp>
        <p:sp>
          <p:nvSpPr>
            <p:cNvPr id="110" name="Google Shape;110;g3679f14844e_0_46"/>
            <p:cNvSpPr/>
            <p:nvPr/>
          </p:nvSpPr>
          <p:spPr>
            <a:xfrm>
              <a:off x="6513159" y="0"/>
              <a:ext cx="3146100" cy="1620695"/>
            </a:xfrm>
            <a:prstGeom prst="roundRect">
              <a:avLst>
                <a:gd name="adj" fmla="val 5000"/>
              </a:avLst>
            </a:prstGeom>
            <a:gradFill>
              <a:gsLst>
                <a:gs pos="0">
                  <a:srgbClr val="A8C6DD"/>
                </a:gs>
                <a:gs pos="100000">
                  <a:srgbClr val="E8EFF6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g3679f14844e_0_46"/>
            <p:cNvSpPr txBox="1"/>
            <p:nvPr/>
          </p:nvSpPr>
          <p:spPr>
            <a:xfrm rot="-5400000">
              <a:off x="6163285" y="349874"/>
              <a:ext cx="1328969" cy="6292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54850" rIns="71100" bIns="0" anchor="t" anchorCtr="0">
              <a:noAutofit/>
            </a:bodyPr>
            <a:lstStyle/>
            <a:p>
              <a:pPr marL="0" marR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600"/>
                <a:buFont typeface="Arial"/>
                <a:buNone/>
              </a:pPr>
              <a:r>
                <a:rPr lang="fr-FR" sz="1600" b="0" i="0" u="none" strike="noStrike" cap="none">
                  <a:solidFill>
                    <a:srgbClr val="143C64"/>
                  </a:solidFill>
                  <a:latin typeface="Arial"/>
                  <a:ea typeface="Arial"/>
                  <a:cs typeface="Arial"/>
                  <a:sym typeface="Arial"/>
                </a:rPr>
                <a:t>2025</a:t>
              </a:r>
              <a:endParaRPr/>
            </a:p>
          </p:txBody>
        </p:sp>
        <p:sp>
          <p:nvSpPr>
            <p:cNvPr id="112" name="Google Shape;112;g3679f14844e_0_46"/>
            <p:cNvSpPr/>
            <p:nvPr/>
          </p:nvSpPr>
          <p:spPr>
            <a:xfrm rot="5400000">
              <a:off x="6409850" y="1152843"/>
              <a:ext cx="238080" cy="471915"/>
            </a:xfrm>
            <a:prstGeom prst="flowChartExtract">
              <a:avLst/>
            </a:prstGeom>
            <a:gradFill>
              <a:gsLst>
                <a:gs pos="0">
                  <a:schemeClr val="lt1"/>
                </a:gs>
                <a:gs pos="35000">
                  <a:schemeClr val="lt1"/>
                </a:gs>
                <a:gs pos="100000">
                  <a:schemeClr val="lt1"/>
                </a:gs>
              </a:gsLst>
              <a:lin ang="16200000" scaled="0"/>
            </a:gradFill>
            <a:ln w="9525" cap="flat" cmpd="sng">
              <a:solidFill>
                <a:srgbClr val="FFCC6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g3679f14844e_0_46"/>
            <p:cNvSpPr/>
            <p:nvPr/>
          </p:nvSpPr>
          <p:spPr>
            <a:xfrm>
              <a:off x="7142380" y="0"/>
              <a:ext cx="2343845" cy="1620695"/>
            </a:xfrm>
            <a:prstGeom prst="rect">
              <a:avLst/>
            </a:prstGeom>
            <a:noFill/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g3679f14844e_0_46"/>
            <p:cNvSpPr txBox="1"/>
            <p:nvPr/>
          </p:nvSpPr>
          <p:spPr>
            <a:xfrm>
              <a:off x="7142380" y="0"/>
              <a:ext cx="2343845" cy="16206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61700" rIns="0" bIns="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63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fr-FR" sz="1800" b="0" i="0" u="none" strike="noStrike" cap="none">
                  <a:solidFill>
                    <a:srgbClr val="143C64"/>
                  </a:solidFill>
                  <a:latin typeface="Quattrocento Sans"/>
                  <a:ea typeface="Quattrocento Sans"/>
                  <a:cs typeface="Quattrocento Sans"/>
                  <a:sym typeface="Quattrocento Sans"/>
                </a:rPr>
                <a:t>Elaboration de la feuille de la feuille de route</a:t>
              </a:r>
              <a:endParaRPr sz="2800" b="0" i="0" u="none" strike="noStrike" cap="none">
                <a:solidFill>
                  <a:srgbClr val="143C6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g3679f14844e_0_46"/>
          <p:cNvGrpSpPr/>
          <p:nvPr/>
        </p:nvGrpSpPr>
        <p:grpSpPr>
          <a:xfrm>
            <a:off x="2668998" y="4859881"/>
            <a:ext cx="7564063" cy="1392556"/>
            <a:chOff x="0" y="0"/>
            <a:chExt cx="7564063" cy="1392556"/>
          </a:xfrm>
        </p:grpSpPr>
        <p:sp>
          <p:nvSpPr>
            <p:cNvPr id="116" name="Google Shape;116;g3679f14844e_0_46"/>
            <p:cNvSpPr/>
            <p:nvPr/>
          </p:nvSpPr>
          <p:spPr>
            <a:xfrm>
              <a:off x="0" y="0"/>
              <a:ext cx="7564063" cy="417767"/>
            </a:xfrm>
            <a:prstGeom prst="rect">
              <a:avLst/>
            </a:prstGeom>
            <a:solidFill>
              <a:srgbClr val="105675"/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g3679f14844e_0_46"/>
            <p:cNvSpPr txBox="1"/>
            <p:nvPr/>
          </p:nvSpPr>
          <p:spPr>
            <a:xfrm>
              <a:off x="0" y="0"/>
              <a:ext cx="7564063" cy="4177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fr-FR" sz="1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3 comités techniques</a:t>
              </a:r>
              <a:endParaRPr/>
            </a:p>
          </p:txBody>
        </p:sp>
        <p:sp>
          <p:nvSpPr>
            <p:cNvPr id="118" name="Google Shape;118;g3679f14844e_0_46"/>
            <p:cNvSpPr/>
            <p:nvPr/>
          </p:nvSpPr>
          <p:spPr>
            <a:xfrm>
              <a:off x="3693" y="417767"/>
              <a:ext cx="2518892" cy="877310"/>
            </a:xfrm>
            <a:prstGeom prst="rect">
              <a:avLst/>
            </a:prstGeom>
            <a:gradFill>
              <a:gsLst>
                <a:gs pos="0">
                  <a:srgbClr val="A8C6DD"/>
                </a:gs>
                <a:gs pos="35000">
                  <a:srgbClr val="C3D5E7"/>
                </a:gs>
                <a:gs pos="100000">
                  <a:srgbClr val="E8EFF6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g3679f14844e_0_46"/>
            <p:cNvSpPr txBox="1"/>
            <p:nvPr/>
          </p:nvSpPr>
          <p:spPr>
            <a:xfrm>
              <a:off x="3693" y="417767"/>
              <a:ext cx="2518892" cy="8773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fr-FR" sz="1800" b="0" i="0" u="none" strike="noStrike" cap="none">
                  <a:solidFill>
                    <a:srgbClr val="143C64"/>
                  </a:solidFill>
                  <a:latin typeface="Arial"/>
                  <a:ea typeface="Arial"/>
                  <a:cs typeface="Arial"/>
                  <a:sym typeface="Arial"/>
                </a:rPr>
                <a:t>Actives et actifs en emploi</a:t>
              </a:r>
              <a:endParaRPr/>
            </a:p>
          </p:txBody>
        </p:sp>
        <p:sp>
          <p:nvSpPr>
            <p:cNvPr id="120" name="Google Shape;120;g3679f14844e_0_46"/>
            <p:cNvSpPr/>
            <p:nvPr/>
          </p:nvSpPr>
          <p:spPr>
            <a:xfrm>
              <a:off x="2522585" y="417767"/>
              <a:ext cx="2518892" cy="877310"/>
            </a:xfrm>
            <a:prstGeom prst="rect">
              <a:avLst/>
            </a:prstGeom>
            <a:gradFill>
              <a:gsLst>
                <a:gs pos="0">
                  <a:srgbClr val="A8C6DD"/>
                </a:gs>
                <a:gs pos="35000">
                  <a:srgbClr val="C3D5E7"/>
                </a:gs>
                <a:gs pos="100000">
                  <a:srgbClr val="E8EFF6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g3679f14844e_0_46"/>
            <p:cNvSpPr txBox="1"/>
            <p:nvPr/>
          </p:nvSpPr>
          <p:spPr>
            <a:xfrm>
              <a:off x="2522585" y="417767"/>
              <a:ext cx="2518892" cy="8773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fr-FR" sz="1800" b="0" i="0" u="none" strike="noStrike" cap="none">
                  <a:solidFill>
                    <a:srgbClr val="143C64"/>
                  </a:solidFill>
                  <a:latin typeface="Arial"/>
                  <a:ea typeface="Arial"/>
                  <a:cs typeface="Arial"/>
                  <a:sym typeface="Arial"/>
                </a:rPr>
                <a:t>Actives et actifs en recherche d’emploi</a:t>
              </a:r>
              <a:endParaRPr/>
            </a:p>
          </p:txBody>
        </p:sp>
        <p:sp>
          <p:nvSpPr>
            <p:cNvPr id="122" name="Google Shape;122;g3679f14844e_0_46"/>
            <p:cNvSpPr/>
            <p:nvPr/>
          </p:nvSpPr>
          <p:spPr>
            <a:xfrm>
              <a:off x="5041477" y="417767"/>
              <a:ext cx="2518892" cy="877310"/>
            </a:xfrm>
            <a:prstGeom prst="rect">
              <a:avLst/>
            </a:prstGeom>
            <a:gradFill>
              <a:gsLst>
                <a:gs pos="0">
                  <a:srgbClr val="A8C6DD"/>
                </a:gs>
                <a:gs pos="35000">
                  <a:srgbClr val="C3D5E7"/>
                </a:gs>
                <a:gs pos="100000">
                  <a:srgbClr val="E8EFF6"/>
                </a:gs>
              </a:gsLst>
              <a:lin ang="16200000" scaled="0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g3679f14844e_0_46"/>
            <p:cNvSpPr txBox="1"/>
            <p:nvPr/>
          </p:nvSpPr>
          <p:spPr>
            <a:xfrm>
              <a:off x="5041477" y="417767"/>
              <a:ext cx="2518892" cy="8773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68575" rIns="68575" bIns="685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fr-FR" sz="1800" b="0" i="0" u="none" strike="noStrike" cap="none">
                  <a:solidFill>
                    <a:srgbClr val="143C64"/>
                  </a:solidFill>
                  <a:latin typeface="Arial"/>
                  <a:ea typeface="Arial"/>
                  <a:cs typeface="Arial"/>
                  <a:sym typeface="Arial"/>
                </a:rPr>
                <a:t>Prévenir et agir hors cadre professionnel</a:t>
              </a:r>
              <a:endParaRPr/>
            </a:p>
          </p:txBody>
        </p:sp>
        <p:sp>
          <p:nvSpPr>
            <p:cNvPr id="124" name="Google Shape;124;g3679f14844e_0_46"/>
            <p:cNvSpPr/>
            <p:nvPr/>
          </p:nvSpPr>
          <p:spPr>
            <a:xfrm>
              <a:off x="0" y="1295078"/>
              <a:ext cx="7564063" cy="97478"/>
            </a:xfrm>
            <a:prstGeom prst="rect">
              <a:avLst/>
            </a:prstGeom>
            <a:solidFill>
              <a:srgbClr val="105675"/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7647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8"/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Préalable : Partager une vision commune</a:t>
            </a:r>
            <a:endParaRPr/>
          </a:p>
        </p:txBody>
      </p:sp>
      <p:sp>
        <p:nvSpPr>
          <p:cNvPr id="131" name="Google Shape;131;p18"/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32" name="Google Shape;132;p18"/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33" name="Google Shape;133;p18"/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34" name="Google Shape;134;p18"/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35" name="Google Shape;135;p18"/>
          <p:cNvSpPr/>
          <p:nvPr/>
        </p:nvSpPr>
        <p:spPr>
          <a:xfrm>
            <a:off x="814072" y="1093452"/>
            <a:ext cx="10843256" cy="702296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1. Comprendre et analyser le contexte</a:t>
            </a:r>
            <a:endParaRPr dirty="0"/>
          </a:p>
        </p:txBody>
      </p:sp>
      <p:sp>
        <p:nvSpPr>
          <p:cNvPr id="136" name="Google Shape;136;p18"/>
          <p:cNvSpPr/>
          <p:nvPr/>
        </p:nvSpPr>
        <p:spPr>
          <a:xfrm>
            <a:off x="8666248" y="2066103"/>
            <a:ext cx="3324031" cy="246595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Etudier les profils des publics concernés: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chemeClr val="dk2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</a:t>
            </a: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aractéristiques des publics;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Freins;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Stratégies de contournement / d’évitement</a:t>
            </a:r>
            <a:endParaRPr sz="1800" b="1" i="0" u="none" strike="noStrike" cap="none">
              <a:solidFill>
                <a:schemeClr val="dk2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37" name="Google Shape;137;p18"/>
          <p:cNvSpPr/>
          <p:nvPr/>
        </p:nvSpPr>
        <p:spPr>
          <a:xfrm>
            <a:off x="1085088" y="4984656"/>
            <a:ext cx="4882413" cy="1502206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Insister sur les possibilités de sortir de l’illettrisme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Reconnaître que des solutions existent;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Mettre en avant l’adhésion des publics;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Susciter l’envie de réapprendre.</a:t>
            </a:r>
            <a:endParaRPr/>
          </a:p>
        </p:txBody>
      </p:sp>
      <p:sp>
        <p:nvSpPr>
          <p:cNvPr id="138" name="Google Shape;138;p18"/>
          <p:cNvSpPr/>
          <p:nvPr/>
        </p:nvSpPr>
        <p:spPr>
          <a:xfrm>
            <a:off x="6774915" y="4932653"/>
            <a:ext cx="4882413" cy="1502206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Identifier les dispositifs mobilisables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Répertorier les solutions disponibles;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Repérer les organismes de formation;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Identifier les aides financières possibles.</a:t>
            </a:r>
            <a:endParaRPr dirty="0"/>
          </a:p>
        </p:txBody>
      </p:sp>
      <p:sp>
        <p:nvSpPr>
          <p:cNvPr id="139" name="Google Shape;139;p18"/>
          <p:cNvSpPr/>
          <p:nvPr/>
        </p:nvSpPr>
        <p:spPr>
          <a:xfrm>
            <a:off x="201721" y="1974800"/>
            <a:ext cx="4504726" cy="273727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Identifier la problématique: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Définir l’illettrisme;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Différencier les publics;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Prendre conscience de la nécessité de la prévention;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Comprendre le phénomène invisible;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Prendre en compte les enjeux numériques;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Recueillir des données.</a:t>
            </a:r>
            <a:endParaRPr/>
          </a:p>
        </p:txBody>
      </p:sp>
      <p:sp>
        <p:nvSpPr>
          <p:cNvPr id="140" name="Google Shape;140;p18"/>
          <p:cNvSpPr/>
          <p:nvPr/>
        </p:nvSpPr>
        <p:spPr>
          <a:xfrm>
            <a:off x="4918421" y="2179433"/>
            <a:ext cx="3535853" cy="2352619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Appréhender l’impact sur les publics: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>
              <a:solidFill>
                <a:srgbClr val="FFCC66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Identifier les causes;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Comprendre les conséquences concrètes au quotidien.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>
              <a:solidFill>
                <a:srgbClr val="FFCC66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9"/>
          <p:cNvSpPr/>
          <p:nvPr/>
        </p:nvSpPr>
        <p:spPr>
          <a:xfrm>
            <a:off x="211822" y="2498044"/>
            <a:ext cx="3848114" cy="2817668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Repérer les publics en amont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La détection = une étape clé mais complexe 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Objectif: repérer pour orienter</a:t>
            </a:r>
            <a:endParaRPr/>
          </a:p>
        </p:txBody>
      </p:sp>
      <p:sp>
        <p:nvSpPr>
          <p:cNvPr id="147" name="Google Shape;147;p19"/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Préalable : Partager une vision commune</a:t>
            </a:r>
            <a:endParaRPr/>
          </a:p>
        </p:txBody>
      </p:sp>
      <p:sp>
        <p:nvSpPr>
          <p:cNvPr id="148" name="Google Shape;148;p19"/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49" name="Google Shape;149;p19"/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50" name="Google Shape;150;p19"/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51" name="Google Shape;151;p19"/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543446" y="1093452"/>
            <a:ext cx="10843256" cy="702296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2. Identifier 3 étapes clés</a:t>
            </a:r>
            <a:endParaRPr/>
          </a:p>
        </p:txBody>
      </p:sp>
      <p:sp>
        <p:nvSpPr>
          <p:cNvPr id="153" name="Google Shape;153;p19"/>
          <p:cNvSpPr/>
          <p:nvPr/>
        </p:nvSpPr>
        <p:spPr>
          <a:xfrm>
            <a:off x="4328073" y="2551660"/>
            <a:ext cx="3621111" cy="286034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Sensibiliser les partenaires / acteurs locaux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 dirty="0">
              <a:solidFill>
                <a:srgbClr val="FFCC66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Mobiliser les partenaires pour construire une vision commune</a:t>
            </a:r>
            <a:endParaRPr dirty="0"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Objectif: mieux connaître pour mieux repérer</a:t>
            </a:r>
            <a:endParaRPr sz="1800" b="1" i="0" u="none" strike="noStrike" cap="none" dirty="0">
              <a:solidFill>
                <a:srgbClr val="FFCC66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54" name="Google Shape;154;p19"/>
          <p:cNvSpPr/>
          <p:nvPr/>
        </p:nvSpPr>
        <p:spPr>
          <a:xfrm>
            <a:off x="8217321" y="2455372"/>
            <a:ext cx="3762857" cy="286034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>
              <a:solidFill>
                <a:srgbClr val="FFCC66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>
              <a:solidFill>
                <a:srgbClr val="FFCC66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>
              <a:solidFill>
                <a:srgbClr val="FFCC66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Accompagner vers la formation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>
              <a:solidFill>
                <a:srgbClr val="FFCC66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Un accompagnement individualisé vers des solutions de formation adaptées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Objectif: bien en parler pour faire adhérer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>
              <a:solidFill>
                <a:srgbClr val="FFCC66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55" name="Google Shape;155;p19"/>
          <p:cNvSpPr/>
          <p:nvPr/>
        </p:nvSpPr>
        <p:spPr>
          <a:xfrm>
            <a:off x="1312502" y="2248766"/>
            <a:ext cx="1646754" cy="41321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Etape 1</a:t>
            </a:r>
            <a:endParaRPr/>
          </a:p>
        </p:txBody>
      </p:sp>
      <p:sp>
        <p:nvSpPr>
          <p:cNvPr id="156" name="Google Shape;156;p19"/>
          <p:cNvSpPr/>
          <p:nvPr/>
        </p:nvSpPr>
        <p:spPr>
          <a:xfrm>
            <a:off x="5315251" y="2248766"/>
            <a:ext cx="1646754" cy="41321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Etape 2</a:t>
            </a:r>
            <a:endParaRPr/>
          </a:p>
        </p:txBody>
      </p:sp>
      <p:sp>
        <p:nvSpPr>
          <p:cNvPr id="157" name="Google Shape;157;p19"/>
          <p:cNvSpPr/>
          <p:nvPr/>
        </p:nvSpPr>
        <p:spPr>
          <a:xfrm>
            <a:off x="9229904" y="2229820"/>
            <a:ext cx="1646754" cy="41321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Etape 3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0"/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Organisation des groupes de travail</a:t>
            </a:r>
            <a:endParaRPr/>
          </a:p>
        </p:txBody>
      </p:sp>
      <p:sp>
        <p:nvSpPr>
          <p:cNvPr id="164" name="Google Shape;164;p20"/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65" name="Google Shape;165;p20"/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66" name="Google Shape;166;p20"/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67" name="Google Shape;167;p20"/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grpSp>
        <p:nvGrpSpPr>
          <p:cNvPr id="168" name="Google Shape;168;p20"/>
          <p:cNvGrpSpPr/>
          <p:nvPr/>
        </p:nvGrpSpPr>
        <p:grpSpPr>
          <a:xfrm>
            <a:off x="4318567" y="914400"/>
            <a:ext cx="2610783" cy="5418666"/>
            <a:chOff x="1002298" y="0"/>
            <a:chExt cx="2610783" cy="5418666"/>
          </a:xfrm>
        </p:grpSpPr>
        <p:sp>
          <p:nvSpPr>
            <p:cNvPr id="169" name="Google Shape;169;p20"/>
            <p:cNvSpPr/>
            <p:nvPr/>
          </p:nvSpPr>
          <p:spPr>
            <a:xfrm>
              <a:off x="1569910" y="0"/>
              <a:ext cx="2043171" cy="2043379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8412" y="60000"/>
                  </a:moveTo>
                  <a:lnTo>
                    <a:pt x="8412" y="60000"/>
                  </a:lnTo>
                  <a:cubicBezTo>
                    <a:pt x="8412" y="32962"/>
                    <a:pt x="29287" y="10511"/>
                    <a:pt x="56253" y="8547"/>
                  </a:cubicBezTo>
                  <a:cubicBezTo>
                    <a:pt x="83219" y="6584"/>
                    <a:pt x="107127" y="25773"/>
                    <a:pt x="111044" y="52526"/>
                  </a:cubicBezTo>
                  <a:cubicBezTo>
                    <a:pt x="114961" y="79279"/>
                    <a:pt x="97558" y="104517"/>
                    <a:pt x="71161" y="110367"/>
                  </a:cubicBezTo>
                  <a:lnTo>
                    <a:pt x="70592" y="118429"/>
                  </a:lnTo>
                  <a:lnTo>
                    <a:pt x="56830" y="104890"/>
                  </a:lnTo>
                  <a:lnTo>
                    <a:pt x="72705" y="88507"/>
                  </a:lnTo>
                  <a:lnTo>
                    <a:pt x="72144" y="96444"/>
                  </a:lnTo>
                  <a:lnTo>
                    <a:pt x="72144" y="96444"/>
                  </a:lnTo>
                  <a:cubicBezTo>
                    <a:pt x="90761" y="90239"/>
                    <a:pt x="101708" y="71000"/>
                    <a:pt x="97532" y="51825"/>
                  </a:cubicBezTo>
                  <a:cubicBezTo>
                    <a:pt x="93356" y="32650"/>
                    <a:pt x="75400" y="19706"/>
                    <a:pt x="55889" y="21806"/>
                  </a:cubicBezTo>
                  <a:cubicBezTo>
                    <a:pt x="36379" y="23907"/>
                    <a:pt x="21588" y="40376"/>
                    <a:pt x="21588" y="60000"/>
                  </a:cubicBezTo>
                  <a:close/>
                </a:path>
              </a:pathLst>
            </a:custGeom>
            <a:solidFill>
              <a:srgbClr val="FFCC66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0"/>
            <p:cNvSpPr/>
            <p:nvPr/>
          </p:nvSpPr>
          <p:spPr>
            <a:xfrm>
              <a:off x="2021009" y="511793"/>
              <a:ext cx="1140205" cy="7958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0"/>
            <p:cNvSpPr txBox="1"/>
            <p:nvPr/>
          </p:nvSpPr>
          <p:spPr>
            <a:xfrm>
              <a:off x="2021009" y="511793"/>
              <a:ext cx="1140205" cy="7958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875" tIns="8875" rIns="8875" bIns="88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fr-FR" sz="1400" b="0" i="0" u="none" strike="noStrike" cap="none">
                  <a:solidFill>
                    <a:srgbClr val="376FA7"/>
                  </a:solidFill>
                  <a:latin typeface="Arial"/>
                  <a:ea typeface="Arial"/>
                  <a:cs typeface="Arial"/>
                  <a:sym typeface="Arial"/>
                </a:rPr>
                <a:t>Partager les attentes et recueillir l’existant</a:t>
              </a:r>
              <a:endParaRPr/>
            </a:p>
          </p:txBody>
        </p:sp>
        <p:sp>
          <p:nvSpPr>
            <p:cNvPr id="172" name="Google Shape;172;p20"/>
            <p:cNvSpPr/>
            <p:nvPr/>
          </p:nvSpPr>
          <p:spPr>
            <a:xfrm>
              <a:off x="1002298" y="1174225"/>
              <a:ext cx="2043171" cy="2043379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96480" y="23523"/>
                  </a:moveTo>
                  <a:lnTo>
                    <a:pt x="87164" y="32839"/>
                  </a:lnTo>
                  <a:cubicBezTo>
                    <a:pt x="75944" y="21617"/>
                    <a:pt x="58979" y="18450"/>
                    <a:pt x="44466" y="24867"/>
                  </a:cubicBezTo>
                  <a:cubicBezTo>
                    <a:pt x="29954" y="31284"/>
                    <a:pt x="20880" y="45966"/>
                    <a:pt x="21631" y="61817"/>
                  </a:cubicBezTo>
                  <a:cubicBezTo>
                    <a:pt x="22382" y="77668"/>
                    <a:pt x="32801" y="91427"/>
                    <a:pt x="47856" y="96444"/>
                  </a:cubicBezTo>
                  <a:lnTo>
                    <a:pt x="47295" y="88507"/>
                  </a:lnTo>
                  <a:lnTo>
                    <a:pt x="63170" y="104890"/>
                  </a:lnTo>
                  <a:lnTo>
                    <a:pt x="49408" y="118429"/>
                  </a:lnTo>
                  <a:lnTo>
                    <a:pt x="48839" y="110367"/>
                  </a:lnTo>
                  <a:lnTo>
                    <a:pt x="48839" y="110367"/>
                  </a:lnTo>
                  <a:cubicBezTo>
                    <a:pt x="27395" y="105615"/>
                    <a:pt x="11312" y="87807"/>
                    <a:pt x="8761" y="65991"/>
                  </a:cubicBezTo>
                  <a:cubicBezTo>
                    <a:pt x="6210" y="44176"/>
                    <a:pt x="17752" y="23137"/>
                    <a:pt x="37521" y="13566"/>
                  </a:cubicBezTo>
                  <a:cubicBezTo>
                    <a:pt x="57290" y="3996"/>
                    <a:pt x="80951" y="7991"/>
                    <a:pt x="96480" y="23523"/>
                  </a:cubicBezTo>
                  <a:close/>
                </a:path>
              </a:pathLst>
            </a:custGeom>
            <a:solidFill>
              <a:srgbClr val="126082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0"/>
            <p:cNvSpPr/>
            <p:nvPr/>
          </p:nvSpPr>
          <p:spPr>
            <a:xfrm>
              <a:off x="1451098" y="1916040"/>
              <a:ext cx="1140205" cy="5700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0"/>
            <p:cNvSpPr txBox="1"/>
            <p:nvPr/>
          </p:nvSpPr>
          <p:spPr>
            <a:xfrm>
              <a:off x="1451098" y="1916040"/>
              <a:ext cx="1140205" cy="5700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250" tIns="8250" rIns="8250" bIns="82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fr-FR" sz="1400" b="0" i="0" u="none" strike="noStrike" cap="none">
                  <a:solidFill>
                    <a:srgbClr val="376FA7"/>
                  </a:solidFill>
                  <a:latin typeface="Arial"/>
                  <a:ea typeface="Arial"/>
                  <a:cs typeface="Arial"/>
                  <a:sym typeface="Arial"/>
                </a:rPr>
                <a:t>Construire les fiches actions</a:t>
              </a:r>
              <a:endParaRPr/>
            </a:p>
          </p:txBody>
        </p:sp>
        <p:sp>
          <p:nvSpPr>
            <p:cNvPr id="175" name="Google Shape;175;p20"/>
            <p:cNvSpPr/>
            <p:nvPr/>
          </p:nvSpPr>
          <p:spPr>
            <a:xfrm>
              <a:off x="1569910" y="2352785"/>
              <a:ext cx="2043171" cy="2043379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23520" y="23523"/>
                  </a:moveTo>
                  <a:lnTo>
                    <a:pt x="23520" y="23523"/>
                  </a:lnTo>
                  <a:cubicBezTo>
                    <a:pt x="39049" y="7991"/>
                    <a:pt x="62710" y="3996"/>
                    <a:pt x="82479" y="13566"/>
                  </a:cubicBezTo>
                  <a:cubicBezTo>
                    <a:pt x="102248" y="23137"/>
                    <a:pt x="113790" y="44176"/>
                    <a:pt x="111239" y="65991"/>
                  </a:cubicBezTo>
                  <a:cubicBezTo>
                    <a:pt x="108688" y="87807"/>
                    <a:pt x="92605" y="105615"/>
                    <a:pt x="71161" y="110367"/>
                  </a:cubicBezTo>
                  <a:lnTo>
                    <a:pt x="70592" y="118429"/>
                  </a:lnTo>
                  <a:lnTo>
                    <a:pt x="56830" y="104890"/>
                  </a:lnTo>
                  <a:lnTo>
                    <a:pt x="72705" y="88507"/>
                  </a:lnTo>
                  <a:lnTo>
                    <a:pt x="72144" y="96444"/>
                  </a:lnTo>
                  <a:lnTo>
                    <a:pt x="72144" y="96444"/>
                  </a:lnTo>
                  <a:cubicBezTo>
                    <a:pt x="87199" y="91427"/>
                    <a:pt x="97618" y="77668"/>
                    <a:pt x="98369" y="61817"/>
                  </a:cubicBezTo>
                  <a:cubicBezTo>
                    <a:pt x="99120" y="45966"/>
                    <a:pt x="90046" y="31284"/>
                    <a:pt x="75534" y="24867"/>
                  </a:cubicBezTo>
                  <a:cubicBezTo>
                    <a:pt x="61021" y="18450"/>
                    <a:pt x="44056" y="21617"/>
                    <a:pt x="32836" y="32839"/>
                  </a:cubicBezTo>
                  <a:close/>
                </a:path>
              </a:pathLst>
            </a:custGeom>
            <a:solidFill>
              <a:srgbClr val="FFCC66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0"/>
            <p:cNvSpPr/>
            <p:nvPr/>
          </p:nvSpPr>
          <p:spPr>
            <a:xfrm>
              <a:off x="2021009" y="3092433"/>
              <a:ext cx="1140205" cy="5700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0"/>
            <p:cNvSpPr txBox="1"/>
            <p:nvPr/>
          </p:nvSpPr>
          <p:spPr>
            <a:xfrm>
              <a:off x="2021009" y="3092433"/>
              <a:ext cx="1140205" cy="5700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875" tIns="8875" rIns="8875" bIns="88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fr-FR" sz="1400" b="0" i="0" u="none" strike="noStrike" cap="none">
                  <a:solidFill>
                    <a:srgbClr val="376FA7"/>
                  </a:solidFill>
                  <a:latin typeface="Arial"/>
                  <a:ea typeface="Arial"/>
                  <a:cs typeface="Arial"/>
                  <a:sym typeface="Arial"/>
                </a:rPr>
                <a:t>Elaborer la feuille de route</a:t>
              </a:r>
              <a:endParaRPr/>
            </a:p>
          </p:txBody>
        </p:sp>
        <p:sp>
          <p:nvSpPr>
            <p:cNvPr id="178" name="Google Shape;178;p20"/>
            <p:cNvSpPr/>
            <p:nvPr/>
          </p:nvSpPr>
          <p:spPr>
            <a:xfrm>
              <a:off x="1147938" y="3662477"/>
              <a:ext cx="1755341" cy="1756189"/>
            </a:xfrm>
            <a:prstGeom prst="blockArc">
              <a:avLst>
                <a:gd name="adj1" fmla="val 0"/>
                <a:gd name="adj2" fmla="val 18900000"/>
                <a:gd name="adj3" fmla="val 12740"/>
              </a:avLst>
            </a:prstGeom>
            <a:solidFill>
              <a:srgbClr val="126082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20"/>
            <p:cNvSpPr/>
            <p:nvPr/>
          </p:nvSpPr>
          <p:spPr>
            <a:xfrm>
              <a:off x="1451098" y="4268825"/>
              <a:ext cx="1140205" cy="5700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20"/>
            <p:cNvSpPr txBox="1"/>
            <p:nvPr/>
          </p:nvSpPr>
          <p:spPr>
            <a:xfrm>
              <a:off x="1451098" y="4268825"/>
              <a:ext cx="1140205" cy="5700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875" tIns="8875" rIns="8875" bIns="88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fr-FR" sz="1400" b="0" i="0" u="none" strike="noStrike" cap="none">
                  <a:solidFill>
                    <a:srgbClr val="376FA7"/>
                  </a:solidFill>
                  <a:latin typeface="Arial"/>
                  <a:ea typeface="Arial"/>
                  <a:cs typeface="Arial"/>
                  <a:sym typeface="Arial"/>
                </a:rPr>
                <a:t>Suivre les actions</a:t>
              </a:r>
              <a:endParaRPr/>
            </a:p>
          </p:txBody>
        </p:sp>
      </p:grpSp>
      <p:sp>
        <p:nvSpPr>
          <p:cNvPr id="181" name="Google Shape;181;p20"/>
          <p:cNvSpPr/>
          <p:nvPr/>
        </p:nvSpPr>
        <p:spPr>
          <a:xfrm>
            <a:off x="7736440" y="1662416"/>
            <a:ext cx="2983075" cy="943130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rgbClr val="376FA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>
                <a:solidFill>
                  <a:srgbClr val="376FA7"/>
                </a:solidFill>
                <a:latin typeface="Arial"/>
                <a:ea typeface="Arial"/>
                <a:cs typeface="Arial"/>
                <a:sym typeface="Arial"/>
              </a:rPr>
              <a:t>1 comité en septembre.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>
                <a:solidFill>
                  <a:srgbClr val="376FA7"/>
                </a:solidFill>
                <a:latin typeface="Arial"/>
                <a:ea typeface="Arial"/>
                <a:cs typeface="Arial"/>
                <a:sym typeface="Arial"/>
              </a:rPr>
              <a:t>Des contributions tout au long du projet.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1" u="none" strike="noStrike" cap="none">
                <a:solidFill>
                  <a:srgbClr val="376FA7"/>
                </a:solidFill>
                <a:latin typeface="Arial"/>
                <a:ea typeface="Arial"/>
                <a:cs typeface="Arial"/>
                <a:sym typeface="Arial"/>
              </a:rPr>
              <a:t>A distance.</a:t>
            </a:r>
            <a:endParaRPr/>
          </a:p>
        </p:txBody>
      </p:sp>
      <p:sp>
        <p:nvSpPr>
          <p:cNvPr id="182" name="Google Shape;182;p20"/>
          <p:cNvSpPr/>
          <p:nvPr/>
        </p:nvSpPr>
        <p:spPr>
          <a:xfrm>
            <a:off x="390418" y="2672231"/>
            <a:ext cx="3256908" cy="832207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rgbClr val="FFCC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>
                <a:solidFill>
                  <a:srgbClr val="376FA7"/>
                </a:solidFill>
                <a:latin typeface="Arial"/>
                <a:ea typeface="Arial"/>
                <a:cs typeface="Arial"/>
                <a:sym typeface="Arial"/>
              </a:rPr>
              <a:t>1 à 2 groupes de travail en novembre.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1" u="none" strike="noStrike" cap="none">
                <a:solidFill>
                  <a:srgbClr val="376FA7"/>
                </a:solidFill>
                <a:latin typeface="Arial"/>
                <a:ea typeface="Arial"/>
                <a:cs typeface="Arial"/>
                <a:sym typeface="Arial"/>
              </a:rPr>
              <a:t>En présentiel.</a:t>
            </a:r>
            <a:endParaRPr/>
          </a:p>
        </p:txBody>
      </p:sp>
      <p:cxnSp>
        <p:nvCxnSpPr>
          <p:cNvPr id="183" name="Google Shape;183;p20"/>
          <p:cNvCxnSpPr/>
          <p:nvPr/>
        </p:nvCxnSpPr>
        <p:spPr>
          <a:xfrm>
            <a:off x="3647326" y="3056561"/>
            <a:ext cx="472611" cy="0"/>
          </a:xfrm>
          <a:prstGeom prst="straightConnector1">
            <a:avLst/>
          </a:prstGeom>
          <a:noFill/>
          <a:ln w="9525" cap="flat" cmpd="sng">
            <a:solidFill>
              <a:srgbClr val="FFCC66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4" name="Google Shape;184;p20"/>
          <p:cNvCxnSpPr>
            <a:stCxn id="181" idx="1"/>
          </p:cNvCxnSpPr>
          <p:nvPr/>
        </p:nvCxnSpPr>
        <p:spPr>
          <a:xfrm rot="10800000">
            <a:off x="7027540" y="2133981"/>
            <a:ext cx="708900" cy="0"/>
          </a:xfrm>
          <a:prstGeom prst="straightConnector1">
            <a:avLst/>
          </a:prstGeom>
          <a:noFill/>
          <a:ln w="9525" cap="flat" cmpd="sng">
            <a:solidFill>
              <a:srgbClr val="115D8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85" name="Google Shape;185;p20"/>
          <p:cNvSpPr/>
          <p:nvPr/>
        </p:nvSpPr>
        <p:spPr>
          <a:xfrm>
            <a:off x="7785428" y="3747023"/>
            <a:ext cx="2934087" cy="943130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rgbClr val="376FA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>
                <a:solidFill>
                  <a:srgbClr val="376FA7"/>
                </a:solidFill>
                <a:latin typeface="Arial"/>
                <a:ea typeface="Arial"/>
                <a:cs typeface="Arial"/>
                <a:sym typeface="Arial"/>
              </a:rPr>
              <a:t>1 partage des orientations en Commission formation du CREFOP.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>
                <a:solidFill>
                  <a:srgbClr val="376FA7"/>
                </a:solidFill>
                <a:latin typeface="Arial"/>
                <a:ea typeface="Arial"/>
                <a:cs typeface="Arial"/>
                <a:sym typeface="Arial"/>
              </a:rPr>
              <a:t>Echéance visée: janvier 2026</a:t>
            </a:r>
            <a:r>
              <a:rPr lang="fr-FR" sz="1400" b="0" i="1" u="none" strike="noStrike" cap="none">
                <a:solidFill>
                  <a:srgbClr val="376FA7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cxnSp>
        <p:nvCxnSpPr>
          <p:cNvPr id="186" name="Google Shape;186;p20"/>
          <p:cNvCxnSpPr/>
          <p:nvPr/>
        </p:nvCxnSpPr>
        <p:spPr>
          <a:xfrm rot="10800000">
            <a:off x="7076512" y="4185769"/>
            <a:ext cx="708916" cy="0"/>
          </a:xfrm>
          <a:prstGeom prst="straightConnector1">
            <a:avLst/>
          </a:prstGeom>
          <a:noFill/>
          <a:ln w="9525" cap="flat" cmpd="sng">
            <a:solidFill>
              <a:srgbClr val="115D8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87" name="Google Shape;187;p20"/>
          <p:cNvSpPr/>
          <p:nvPr/>
        </p:nvSpPr>
        <p:spPr>
          <a:xfrm>
            <a:off x="390418" y="5144308"/>
            <a:ext cx="3256908" cy="832207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rgbClr val="FFCC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 dirty="0">
                <a:solidFill>
                  <a:srgbClr val="376FA7"/>
                </a:solidFill>
                <a:latin typeface="Arial"/>
                <a:ea typeface="Arial"/>
                <a:cs typeface="Arial"/>
                <a:sym typeface="Arial"/>
              </a:rPr>
              <a:t>2026-2028/2029</a:t>
            </a:r>
            <a:endParaRPr sz="1400" b="0" i="1" u="none" strike="noStrike" cap="none" dirty="0">
              <a:solidFill>
                <a:srgbClr val="376FA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88" name="Google Shape;188;p20"/>
          <p:cNvCxnSpPr/>
          <p:nvPr/>
        </p:nvCxnSpPr>
        <p:spPr>
          <a:xfrm>
            <a:off x="3647326" y="5528638"/>
            <a:ext cx="472611" cy="0"/>
          </a:xfrm>
          <a:prstGeom prst="straightConnector1">
            <a:avLst/>
          </a:prstGeom>
          <a:noFill/>
          <a:ln w="9525" cap="flat" cmpd="sng">
            <a:solidFill>
              <a:srgbClr val="FFCC66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>
          <a:extLst>
            <a:ext uri="{FF2B5EF4-FFF2-40B4-BE49-F238E27FC236}">
              <a16:creationId xmlns:a16="http://schemas.microsoft.com/office/drawing/2014/main" id="{8A62AC5F-BF74-41BE-1D81-B7609BB72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3">
            <a:extLst>
              <a:ext uri="{FF2B5EF4-FFF2-40B4-BE49-F238E27FC236}">
                <a16:creationId xmlns:a16="http://schemas.microsoft.com/office/drawing/2014/main" id="{80795EFE-D921-D8B5-2F9A-6E25CB385792}"/>
              </a:ext>
            </a:extLst>
          </p:cNvPr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 dirty="0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Structures représentées</a:t>
            </a:r>
            <a:endParaRPr dirty="0"/>
          </a:p>
        </p:txBody>
      </p:sp>
      <p:sp>
        <p:nvSpPr>
          <p:cNvPr id="206" name="Google Shape;206;p23">
            <a:extLst>
              <a:ext uri="{FF2B5EF4-FFF2-40B4-BE49-F238E27FC236}">
                <a16:creationId xmlns:a16="http://schemas.microsoft.com/office/drawing/2014/main" id="{FC81C1A8-F58C-81EA-7AAA-E30DD5AAFCB1}"/>
              </a:ext>
            </a:extLst>
          </p:cNvPr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7" name="Google Shape;207;p23">
            <a:extLst>
              <a:ext uri="{FF2B5EF4-FFF2-40B4-BE49-F238E27FC236}">
                <a16:creationId xmlns:a16="http://schemas.microsoft.com/office/drawing/2014/main" id="{7A50880D-77CC-BDF5-D313-9C49C0C09A80}"/>
              </a:ext>
            </a:extLst>
          </p:cNvPr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8" name="Google Shape;208;p23">
            <a:extLst>
              <a:ext uri="{FF2B5EF4-FFF2-40B4-BE49-F238E27FC236}">
                <a16:creationId xmlns:a16="http://schemas.microsoft.com/office/drawing/2014/main" id="{8C2544B5-4DD3-DD2F-9FEA-F96303E19484}"/>
              </a:ext>
            </a:extLst>
          </p:cNvPr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9" name="Google Shape;209;p23">
            <a:extLst>
              <a:ext uri="{FF2B5EF4-FFF2-40B4-BE49-F238E27FC236}">
                <a16:creationId xmlns:a16="http://schemas.microsoft.com/office/drawing/2014/main" id="{16F19EFA-AB01-CAC9-CCA7-43486D588EFF}"/>
              </a:ext>
            </a:extLst>
          </p:cNvPr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" name="Google Shape;146;p19">
            <a:extLst>
              <a:ext uri="{FF2B5EF4-FFF2-40B4-BE49-F238E27FC236}">
                <a16:creationId xmlns:a16="http://schemas.microsoft.com/office/drawing/2014/main" id="{A6334905-227B-DE7A-981E-F151ADF21D73}"/>
              </a:ext>
            </a:extLst>
          </p:cNvPr>
          <p:cNvSpPr/>
          <p:nvPr/>
        </p:nvSpPr>
        <p:spPr>
          <a:xfrm>
            <a:off x="1426197" y="1093453"/>
            <a:ext cx="9391293" cy="544994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fr-FR" sz="1800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fr-FR"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85FD3F4E-DCC5-9D7E-43A5-D0349E20FF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0631936"/>
              </p:ext>
            </p:extLst>
          </p:nvPr>
        </p:nvGraphicFramePr>
        <p:xfrm>
          <a:off x="2100944" y="1434840"/>
          <a:ext cx="8234858" cy="4616847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4117429">
                  <a:extLst>
                    <a:ext uri="{9D8B030D-6E8A-4147-A177-3AD203B41FA5}">
                      <a16:colId xmlns:a16="http://schemas.microsoft.com/office/drawing/2014/main" val="878071220"/>
                    </a:ext>
                  </a:extLst>
                </a:gridCol>
                <a:gridCol w="4117429">
                  <a:extLst>
                    <a:ext uri="{9D8B030D-6E8A-4147-A177-3AD203B41FA5}">
                      <a16:colId xmlns:a16="http://schemas.microsoft.com/office/drawing/2014/main" val="998935177"/>
                    </a:ext>
                  </a:extLst>
                </a:gridCol>
              </a:tblGrid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Région Normandie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DESCHAMPS Anais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843258984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Région Normandie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MITTENDORF LABICHE Juliette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687450173"/>
                  </a:ext>
                </a:extLst>
              </a:tr>
              <a:tr h="22276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INFREP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Béatrice LAINÉ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367035660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GRETA Portes Normandes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BOUHOURS (Non vérifié)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523794941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INFREP ALM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Sandra DELAUNAY (Non vérifié)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910850225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France Travail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LEROUX Sylvie (Caen)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133003817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Média formation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Olivier Savreux (Externe)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622327139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SGAR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Sylvain BORDE (Non vérifié)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352719304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INFREP Cherbourg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Isabelle FAUTRAT (Non vérifié)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817006553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CARIF-OREF de Normandie – CRIA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Sandra Dos Santos (Externe)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051184811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CARIF-OREF de Normandie – CRIA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Aïcha Talbi (Externe)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009999667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MEDEF Normandie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Claire Drieu (Externe)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950372226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FORJECNOR 2000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Sylvain Rousseau (Externe)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752392668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ENEFA Caen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LAURENCE FRADIN (Externe)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619435301"/>
                  </a:ext>
                </a:extLst>
              </a:tr>
              <a:tr h="25067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Mes mots en tête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Bénédicte Laube (Externe)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665483319"/>
                  </a:ext>
                </a:extLst>
              </a:tr>
              <a:tr h="35426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CARIF-OREF de Normandie – animation CREFOP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Laure Barazzutti (Externe)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400808756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 boîte aux lettres – Alençon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Karine Perrault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828894771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Mission locale de Val de Reuil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Cécile VERGNORY (Externe)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555213823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ANLCI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Virginie ALLAIS (Externe)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21744846"/>
                  </a:ext>
                </a:extLst>
              </a:tr>
              <a:tr h="21614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CNAM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fr-FR" sz="1400" b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DOMINIQUE Marie-Fabiola (Externe)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38042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51199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2"/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Synthèse des attentes et présentation des participants</a:t>
            </a:r>
            <a:endParaRPr/>
          </a:p>
        </p:txBody>
      </p:sp>
      <p:sp>
        <p:nvSpPr>
          <p:cNvPr id="195" name="Google Shape;195;p22"/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96" name="Google Shape;196;p22"/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97" name="Google Shape;197;p22"/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98" name="Google Shape;198;p22"/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" name="Bulle narrative : rectangle 1">
            <a:extLst>
              <a:ext uri="{FF2B5EF4-FFF2-40B4-BE49-F238E27FC236}">
                <a16:creationId xmlns:a16="http://schemas.microsoft.com/office/drawing/2014/main" id="{B40CA50D-E187-6BA0-C59D-DDF6777604F7}"/>
              </a:ext>
            </a:extLst>
          </p:cNvPr>
          <p:cNvSpPr/>
          <p:nvPr/>
        </p:nvSpPr>
        <p:spPr>
          <a:xfrm>
            <a:off x="822960" y="1508905"/>
            <a:ext cx="2898648" cy="1766224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Faire évoluer nos offres d’accompagnement et de formation des publics concernés par ces situations (illettrisme / illectronisme).</a:t>
            </a:r>
          </a:p>
        </p:txBody>
      </p:sp>
      <p:sp>
        <p:nvSpPr>
          <p:cNvPr id="3" name="Bulle narrative : rectangle 2">
            <a:extLst>
              <a:ext uri="{FF2B5EF4-FFF2-40B4-BE49-F238E27FC236}">
                <a16:creationId xmlns:a16="http://schemas.microsoft.com/office/drawing/2014/main" id="{EF04E340-4B04-4515-1594-FDDC32CA1681}"/>
              </a:ext>
            </a:extLst>
          </p:cNvPr>
          <p:cNvSpPr/>
          <p:nvPr/>
        </p:nvSpPr>
        <p:spPr>
          <a:xfrm>
            <a:off x="4864607" y="1086993"/>
            <a:ext cx="2990419" cy="1766224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Prise en compte des réalités de terrain, prévention dès le plus jeune âge, tenir compte des publics les plus touchés.</a:t>
            </a:r>
          </a:p>
        </p:txBody>
      </p:sp>
      <p:sp>
        <p:nvSpPr>
          <p:cNvPr id="4" name="Bulle narrative : rectangle 3">
            <a:extLst>
              <a:ext uri="{FF2B5EF4-FFF2-40B4-BE49-F238E27FC236}">
                <a16:creationId xmlns:a16="http://schemas.microsoft.com/office/drawing/2014/main" id="{D1341A1C-73D1-19C6-758D-4C8C3C8A4E40}"/>
              </a:ext>
            </a:extLst>
          </p:cNvPr>
          <p:cNvSpPr/>
          <p:nvPr/>
        </p:nvSpPr>
        <p:spPr>
          <a:xfrm>
            <a:off x="8378622" y="1585721"/>
            <a:ext cx="2990418" cy="2072640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Projets partenariaux communs pour mieux accompagner les personnes en difficulté avec les savoirs de base. </a:t>
            </a:r>
          </a:p>
        </p:txBody>
      </p:sp>
      <p:sp>
        <p:nvSpPr>
          <p:cNvPr id="5" name="Bulle narrative : rectangle 4">
            <a:extLst>
              <a:ext uri="{FF2B5EF4-FFF2-40B4-BE49-F238E27FC236}">
                <a16:creationId xmlns:a16="http://schemas.microsoft.com/office/drawing/2014/main" id="{3081430A-33B0-41D7-BF43-35C2BBBE530A}"/>
              </a:ext>
            </a:extLst>
          </p:cNvPr>
          <p:cNvSpPr/>
          <p:nvPr/>
        </p:nvSpPr>
        <p:spPr>
          <a:xfrm>
            <a:off x="4377747" y="3275129"/>
            <a:ext cx="2990418" cy="1766224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Réfléchir à un dispositif de formation proposant de travailler à la fois les compétences de base et le projet professionnel.</a:t>
            </a:r>
          </a:p>
        </p:txBody>
      </p:sp>
      <p:sp>
        <p:nvSpPr>
          <p:cNvPr id="6" name="Bulle narrative : rectangle 5">
            <a:extLst>
              <a:ext uri="{FF2B5EF4-FFF2-40B4-BE49-F238E27FC236}">
                <a16:creationId xmlns:a16="http://schemas.microsoft.com/office/drawing/2014/main" id="{16BD2317-DE6C-2D92-D032-C48521FE1946}"/>
              </a:ext>
            </a:extLst>
          </p:cNvPr>
          <p:cNvSpPr/>
          <p:nvPr/>
        </p:nvSpPr>
        <p:spPr>
          <a:xfrm>
            <a:off x="7629963" y="4301212"/>
            <a:ext cx="3138540" cy="1741489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Aider nos partenaires à mieux repérer le public en situation d’illettrisme et à mieux l’accompagner vers la formation. </a:t>
            </a:r>
          </a:p>
        </p:txBody>
      </p:sp>
      <p:sp>
        <p:nvSpPr>
          <p:cNvPr id="7" name="Bulle narrative : rectangle 6">
            <a:extLst>
              <a:ext uri="{FF2B5EF4-FFF2-40B4-BE49-F238E27FC236}">
                <a16:creationId xmlns:a16="http://schemas.microsoft.com/office/drawing/2014/main" id="{09076F3A-7BD9-63E5-A33F-F084034AE6BD}"/>
              </a:ext>
            </a:extLst>
          </p:cNvPr>
          <p:cNvSpPr/>
          <p:nvPr/>
        </p:nvSpPr>
        <p:spPr>
          <a:xfrm>
            <a:off x="255639" y="3869634"/>
            <a:ext cx="3562579" cy="2610613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Un cadre partagé et lisible pour fédérer l’ensemble des acteurs autour d’objectifs communs ainsi qu’une articulation forte avec le monde du travail. </a:t>
            </a:r>
          </a:p>
          <a:p>
            <a:pPr algn="ctr"/>
            <a:r>
              <a:rPr lang="fr-FR" sz="1800" dirty="0">
                <a:solidFill>
                  <a:srgbClr val="002060"/>
                </a:solidFill>
              </a:rPr>
              <a:t>Objectif = faire de la maîtrise des compétences clés un véritable levier d’insertion et de progression professionnelle.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>
          <a:extLst>
            <a:ext uri="{FF2B5EF4-FFF2-40B4-BE49-F238E27FC236}">
              <a16:creationId xmlns:a16="http://schemas.microsoft.com/office/drawing/2014/main" id="{2CAEAE5A-B563-5319-8EB6-0C3F32D98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2">
            <a:extLst>
              <a:ext uri="{FF2B5EF4-FFF2-40B4-BE49-F238E27FC236}">
                <a16:creationId xmlns:a16="http://schemas.microsoft.com/office/drawing/2014/main" id="{95946720-68E2-B5C8-8D45-026E25D114F1}"/>
              </a:ext>
            </a:extLst>
          </p:cNvPr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Synthèse des attentes et présentation des participants</a:t>
            </a:r>
            <a:endParaRPr/>
          </a:p>
        </p:txBody>
      </p:sp>
      <p:sp>
        <p:nvSpPr>
          <p:cNvPr id="195" name="Google Shape;195;p22">
            <a:extLst>
              <a:ext uri="{FF2B5EF4-FFF2-40B4-BE49-F238E27FC236}">
                <a16:creationId xmlns:a16="http://schemas.microsoft.com/office/drawing/2014/main" id="{19802099-6A72-F81E-BBA3-A8A2917A6C7F}"/>
              </a:ext>
            </a:extLst>
          </p:cNvPr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96" name="Google Shape;196;p22">
            <a:extLst>
              <a:ext uri="{FF2B5EF4-FFF2-40B4-BE49-F238E27FC236}">
                <a16:creationId xmlns:a16="http://schemas.microsoft.com/office/drawing/2014/main" id="{E1722E47-3B65-F985-E588-9377E9A1C91E}"/>
              </a:ext>
            </a:extLst>
          </p:cNvPr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97" name="Google Shape;197;p22">
            <a:extLst>
              <a:ext uri="{FF2B5EF4-FFF2-40B4-BE49-F238E27FC236}">
                <a16:creationId xmlns:a16="http://schemas.microsoft.com/office/drawing/2014/main" id="{CA9FE1B9-769F-5FED-99B5-FFCBFC15FF5F}"/>
              </a:ext>
            </a:extLst>
          </p:cNvPr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198" name="Google Shape;198;p22">
            <a:extLst>
              <a:ext uri="{FF2B5EF4-FFF2-40B4-BE49-F238E27FC236}">
                <a16:creationId xmlns:a16="http://schemas.microsoft.com/office/drawing/2014/main" id="{4091C879-1938-BB85-8794-E381D03D3AD8}"/>
              </a:ext>
            </a:extLst>
          </p:cNvPr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" name="Bulle narrative : rectangle 1">
            <a:extLst>
              <a:ext uri="{FF2B5EF4-FFF2-40B4-BE49-F238E27FC236}">
                <a16:creationId xmlns:a16="http://schemas.microsoft.com/office/drawing/2014/main" id="{CE3B4B3F-92B0-7CCD-FD6E-52C8026FEEB2}"/>
              </a:ext>
            </a:extLst>
          </p:cNvPr>
          <p:cNvSpPr/>
          <p:nvPr/>
        </p:nvSpPr>
        <p:spPr>
          <a:xfrm>
            <a:off x="433118" y="1086993"/>
            <a:ext cx="2600577" cy="1665810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Avoir une vision précise de tous les acteurs qui peuvent accompagner la prise en charge de ces situations</a:t>
            </a:r>
          </a:p>
        </p:txBody>
      </p:sp>
      <p:sp>
        <p:nvSpPr>
          <p:cNvPr id="3" name="Bulle narrative : rectangle 2">
            <a:extLst>
              <a:ext uri="{FF2B5EF4-FFF2-40B4-BE49-F238E27FC236}">
                <a16:creationId xmlns:a16="http://schemas.microsoft.com/office/drawing/2014/main" id="{8FE7116E-B8E7-9A20-5B49-1FDDBD0357D5}"/>
              </a:ext>
            </a:extLst>
          </p:cNvPr>
          <p:cNvSpPr/>
          <p:nvPr/>
        </p:nvSpPr>
        <p:spPr>
          <a:xfrm>
            <a:off x="3830342" y="1127418"/>
            <a:ext cx="2077298" cy="1625385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Mieux repérer le public avec des outils communs</a:t>
            </a:r>
          </a:p>
        </p:txBody>
      </p:sp>
      <p:sp>
        <p:nvSpPr>
          <p:cNvPr id="4" name="Bulle narrative : rectangle 3">
            <a:extLst>
              <a:ext uri="{FF2B5EF4-FFF2-40B4-BE49-F238E27FC236}">
                <a16:creationId xmlns:a16="http://schemas.microsoft.com/office/drawing/2014/main" id="{F1279A0D-58A1-D0B1-7EB4-9B2208D7E24C}"/>
              </a:ext>
            </a:extLst>
          </p:cNvPr>
          <p:cNvSpPr/>
          <p:nvPr/>
        </p:nvSpPr>
        <p:spPr>
          <a:xfrm>
            <a:off x="6529273" y="1145639"/>
            <a:ext cx="2596012" cy="1665810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Consolider le lien entre la suspicion d’une situation d’illettrisme et l’orientation en formation</a:t>
            </a:r>
          </a:p>
        </p:txBody>
      </p:sp>
      <p:sp>
        <p:nvSpPr>
          <p:cNvPr id="5" name="Bulle narrative : rectangle 4">
            <a:extLst>
              <a:ext uri="{FF2B5EF4-FFF2-40B4-BE49-F238E27FC236}">
                <a16:creationId xmlns:a16="http://schemas.microsoft.com/office/drawing/2014/main" id="{95A1A293-9679-74AA-9732-0884EF3591BF}"/>
              </a:ext>
            </a:extLst>
          </p:cNvPr>
          <p:cNvSpPr/>
          <p:nvPr/>
        </p:nvSpPr>
        <p:spPr>
          <a:xfrm>
            <a:off x="3410466" y="3078644"/>
            <a:ext cx="2375249" cy="1741489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Penser des solutions pour les publics pour qui la marche Savoirs essentiels est trop haute</a:t>
            </a:r>
          </a:p>
        </p:txBody>
      </p:sp>
      <p:sp>
        <p:nvSpPr>
          <p:cNvPr id="6" name="Bulle narrative : rectangle 5">
            <a:extLst>
              <a:ext uri="{FF2B5EF4-FFF2-40B4-BE49-F238E27FC236}">
                <a16:creationId xmlns:a16="http://schemas.microsoft.com/office/drawing/2014/main" id="{D11AE4E3-D3F8-9600-B4EB-7E1FD642C912}"/>
              </a:ext>
            </a:extLst>
          </p:cNvPr>
          <p:cNvSpPr/>
          <p:nvPr/>
        </p:nvSpPr>
        <p:spPr>
          <a:xfrm>
            <a:off x="9304950" y="1987503"/>
            <a:ext cx="2829129" cy="1741489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Capter le public, qui aujourd’hui n’accède au dispositif régional que par la prescription</a:t>
            </a:r>
          </a:p>
        </p:txBody>
      </p:sp>
      <p:sp>
        <p:nvSpPr>
          <p:cNvPr id="7" name="Bulle narrative : rectangle 6">
            <a:extLst>
              <a:ext uri="{FF2B5EF4-FFF2-40B4-BE49-F238E27FC236}">
                <a16:creationId xmlns:a16="http://schemas.microsoft.com/office/drawing/2014/main" id="{FF71DC9E-F874-D63C-94BD-CB5114697A66}"/>
              </a:ext>
            </a:extLst>
          </p:cNvPr>
          <p:cNvSpPr/>
          <p:nvPr/>
        </p:nvSpPr>
        <p:spPr>
          <a:xfrm>
            <a:off x="345983" y="3409830"/>
            <a:ext cx="2600577" cy="1390735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Partager les pratiques entre organismes de formation pour mieux accompagner</a:t>
            </a:r>
          </a:p>
        </p:txBody>
      </p:sp>
      <p:sp>
        <p:nvSpPr>
          <p:cNvPr id="8" name="Bulle narrative : rectangle 7">
            <a:extLst>
              <a:ext uri="{FF2B5EF4-FFF2-40B4-BE49-F238E27FC236}">
                <a16:creationId xmlns:a16="http://schemas.microsoft.com/office/drawing/2014/main" id="{61EAA37F-67CC-614F-3E6D-D1C9FEEFA244}"/>
              </a:ext>
            </a:extLst>
          </p:cNvPr>
          <p:cNvSpPr/>
          <p:nvPr/>
        </p:nvSpPr>
        <p:spPr>
          <a:xfrm>
            <a:off x="6130768" y="3078644"/>
            <a:ext cx="2375249" cy="1721921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Trouver des solutions pour capter ce public, en dehors des circuits de prescription</a:t>
            </a:r>
          </a:p>
        </p:txBody>
      </p:sp>
      <p:sp>
        <p:nvSpPr>
          <p:cNvPr id="9" name="Bulle narrative : rectangle 8">
            <a:extLst>
              <a:ext uri="{FF2B5EF4-FFF2-40B4-BE49-F238E27FC236}">
                <a16:creationId xmlns:a16="http://schemas.microsoft.com/office/drawing/2014/main" id="{2C5624C1-74E3-842F-8A1C-29E1250D9D25}"/>
              </a:ext>
            </a:extLst>
          </p:cNvPr>
          <p:cNvSpPr/>
          <p:nvPr/>
        </p:nvSpPr>
        <p:spPr>
          <a:xfrm>
            <a:off x="1315342" y="5126406"/>
            <a:ext cx="2327614" cy="1289201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Rendre ce public visible pour l’accompagner</a:t>
            </a:r>
          </a:p>
        </p:txBody>
      </p:sp>
      <p:sp>
        <p:nvSpPr>
          <p:cNvPr id="10" name="Bulle narrative : rectangle 9">
            <a:extLst>
              <a:ext uri="{FF2B5EF4-FFF2-40B4-BE49-F238E27FC236}">
                <a16:creationId xmlns:a16="http://schemas.microsoft.com/office/drawing/2014/main" id="{E7893C5E-0A9E-C950-D138-027350CD40EF}"/>
              </a:ext>
            </a:extLst>
          </p:cNvPr>
          <p:cNvSpPr/>
          <p:nvPr/>
        </p:nvSpPr>
        <p:spPr>
          <a:xfrm>
            <a:off x="4436974" y="5201576"/>
            <a:ext cx="2327614" cy="1289201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Capter le public dans un contexte particulier (ruralité)</a:t>
            </a:r>
          </a:p>
        </p:txBody>
      </p:sp>
      <p:sp>
        <p:nvSpPr>
          <p:cNvPr id="11" name="Bulle narrative : rectangle 10">
            <a:extLst>
              <a:ext uri="{FF2B5EF4-FFF2-40B4-BE49-F238E27FC236}">
                <a16:creationId xmlns:a16="http://schemas.microsoft.com/office/drawing/2014/main" id="{BABB43B8-8962-72AC-397E-BFB3EC2445B6}"/>
              </a:ext>
            </a:extLst>
          </p:cNvPr>
          <p:cNvSpPr/>
          <p:nvPr/>
        </p:nvSpPr>
        <p:spPr>
          <a:xfrm>
            <a:off x="7681895" y="5126406"/>
            <a:ext cx="2327614" cy="1289201"/>
          </a:xfrm>
          <a:prstGeom prst="wedgeRectCallou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800" dirty="0">
                <a:solidFill>
                  <a:srgbClr val="002060"/>
                </a:solidFill>
              </a:rPr>
              <a:t>Réfléchir à des alternatives nécessaires pour les personnes éloignées</a:t>
            </a:r>
          </a:p>
        </p:txBody>
      </p:sp>
    </p:spTree>
    <p:extLst>
      <p:ext uri="{BB962C8B-B14F-4D97-AF65-F5344CB8AC3E}">
        <p14:creationId xmlns:p14="http://schemas.microsoft.com/office/powerpoint/2010/main" val="1107383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>
          <a:extLst>
            <a:ext uri="{FF2B5EF4-FFF2-40B4-BE49-F238E27FC236}">
              <a16:creationId xmlns:a16="http://schemas.microsoft.com/office/drawing/2014/main" id="{C46B4656-1431-EBD2-CD2E-FB22E14F86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3">
            <a:extLst>
              <a:ext uri="{FF2B5EF4-FFF2-40B4-BE49-F238E27FC236}">
                <a16:creationId xmlns:a16="http://schemas.microsoft.com/office/drawing/2014/main" id="{73408005-4BAE-473F-8AD2-7B39FD970C97}"/>
              </a:ext>
            </a:extLst>
          </p:cNvPr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Retour sur les fiches action</a:t>
            </a:r>
            <a:endParaRPr/>
          </a:p>
        </p:txBody>
      </p:sp>
      <p:sp>
        <p:nvSpPr>
          <p:cNvPr id="206" name="Google Shape;206;p23">
            <a:extLst>
              <a:ext uri="{FF2B5EF4-FFF2-40B4-BE49-F238E27FC236}">
                <a16:creationId xmlns:a16="http://schemas.microsoft.com/office/drawing/2014/main" id="{9DC6F483-A4A4-FF0F-E6BB-CB5A7936E4A8}"/>
              </a:ext>
            </a:extLst>
          </p:cNvPr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7" name="Google Shape;207;p23">
            <a:extLst>
              <a:ext uri="{FF2B5EF4-FFF2-40B4-BE49-F238E27FC236}">
                <a16:creationId xmlns:a16="http://schemas.microsoft.com/office/drawing/2014/main" id="{89868FC5-9BDE-AEE9-4334-58A0248A562D}"/>
              </a:ext>
            </a:extLst>
          </p:cNvPr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8" name="Google Shape;208;p23">
            <a:extLst>
              <a:ext uri="{FF2B5EF4-FFF2-40B4-BE49-F238E27FC236}">
                <a16:creationId xmlns:a16="http://schemas.microsoft.com/office/drawing/2014/main" id="{9E1459B8-89BB-AF58-D0B4-4D11BC40765F}"/>
              </a:ext>
            </a:extLst>
          </p:cNvPr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9" name="Google Shape;209;p23">
            <a:extLst>
              <a:ext uri="{FF2B5EF4-FFF2-40B4-BE49-F238E27FC236}">
                <a16:creationId xmlns:a16="http://schemas.microsoft.com/office/drawing/2014/main" id="{36201EB4-2AFC-5FE5-C73C-E7C0DD4CF93A}"/>
              </a:ext>
            </a:extLst>
          </p:cNvPr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" name="Google Shape;146;p19">
            <a:extLst>
              <a:ext uri="{FF2B5EF4-FFF2-40B4-BE49-F238E27FC236}">
                <a16:creationId xmlns:a16="http://schemas.microsoft.com/office/drawing/2014/main" id="{F11C1BFA-755C-BC59-1D87-A491091368D4}"/>
              </a:ext>
            </a:extLst>
          </p:cNvPr>
          <p:cNvSpPr/>
          <p:nvPr/>
        </p:nvSpPr>
        <p:spPr>
          <a:xfrm>
            <a:off x="1266976" y="1825181"/>
            <a:ext cx="4216921" cy="4118419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Eva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Cible: tout public accompagné d’un professionnel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Outil d’évaluation des compétences de base des personnes de manière ludique et rapide.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</a:t>
            </a:r>
            <a:endParaRPr lang="fr-FR" sz="1800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lvl="0" algn="ctr"/>
            <a:r>
              <a:rPr lang="fr-FR" sz="1800" dirty="0">
                <a:solidFill>
                  <a:srgbClr val="2E2D6B"/>
                </a:solidFill>
                <a:latin typeface="Quattrocento Sans"/>
                <a:sym typeface="Quattrocento Sans"/>
              </a:rPr>
              <a:t>Objectif:  </a:t>
            </a:r>
            <a:r>
              <a:rPr lang="fr-FR" sz="1800" dirty="0">
                <a:solidFill>
                  <a:srgbClr val="2E2D6B"/>
                </a:solidFill>
                <a:latin typeface="Quattrocento Sans"/>
              </a:rPr>
              <a:t>Fournir des éléments de positionnement sur les compétences de base des personnes en vue d’identifier les solutions qui leur sont adaptées pour faciliter leur entrée en formation ou en emploi.</a:t>
            </a:r>
            <a:endParaRPr sz="1800" dirty="0">
              <a:solidFill>
                <a:srgbClr val="2E2D6B"/>
              </a:solidFill>
              <a:latin typeface="Quattrocento Sans"/>
            </a:endParaRPr>
          </a:p>
        </p:txBody>
      </p:sp>
      <p:sp>
        <p:nvSpPr>
          <p:cNvPr id="4" name="Google Shape;156;p19">
            <a:extLst>
              <a:ext uri="{FF2B5EF4-FFF2-40B4-BE49-F238E27FC236}">
                <a16:creationId xmlns:a16="http://schemas.microsoft.com/office/drawing/2014/main" id="{B98FB9C0-C5FE-59D1-DD83-B1CC2674051F}"/>
              </a:ext>
            </a:extLst>
          </p:cNvPr>
          <p:cNvSpPr/>
          <p:nvPr/>
        </p:nvSpPr>
        <p:spPr>
          <a:xfrm>
            <a:off x="3061238" y="1171763"/>
            <a:ext cx="5388700" cy="396055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Repérer les publics en amont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107722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>
          <a:extLst>
            <a:ext uri="{FF2B5EF4-FFF2-40B4-BE49-F238E27FC236}">
              <a16:creationId xmlns:a16="http://schemas.microsoft.com/office/drawing/2014/main" id="{D80E1881-F74E-7635-15CF-C67901D05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3">
            <a:extLst>
              <a:ext uri="{FF2B5EF4-FFF2-40B4-BE49-F238E27FC236}">
                <a16:creationId xmlns:a16="http://schemas.microsoft.com/office/drawing/2014/main" id="{85CAF17D-90DC-1191-0E0E-A6A901CBA7DD}"/>
              </a:ext>
            </a:extLst>
          </p:cNvPr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Retour sur les fiches action</a:t>
            </a:r>
            <a:endParaRPr/>
          </a:p>
        </p:txBody>
      </p:sp>
      <p:sp>
        <p:nvSpPr>
          <p:cNvPr id="206" name="Google Shape;206;p23">
            <a:extLst>
              <a:ext uri="{FF2B5EF4-FFF2-40B4-BE49-F238E27FC236}">
                <a16:creationId xmlns:a16="http://schemas.microsoft.com/office/drawing/2014/main" id="{51939E79-66D2-B3DA-A147-ACD46960DCE3}"/>
              </a:ext>
            </a:extLst>
          </p:cNvPr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7" name="Google Shape;207;p23">
            <a:extLst>
              <a:ext uri="{FF2B5EF4-FFF2-40B4-BE49-F238E27FC236}">
                <a16:creationId xmlns:a16="http://schemas.microsoft.com/office/drawing/2014/main" id="{06D8850F-EFA2-52A1-DD41-C17FFDE30D61}"/>
              </a:ext>
            </a:extLst>
          </p:cNvPr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8" name="Google Shape;208;p23">
            <a:extLst>
              <a:ext uri="{FF2B5EF4-FFF2-40B4-BE49-F238E27FC236}">
                <a16:creationId xmlns:a16="http://schemas.microsoft.com/office/drawing/2014/main" id="{C2C83A15-5BB0-B1FF-5F86-6782AFA12BF9}"/>
              </a:ext>
            </a:extLst>
          </p:cNvPr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9" name="Google Shape;209;p23">
            <a:extLst>
              <a:ext uri="{FF2B5EF4-FFF2-40B4-BE49-F238E27FC236}">
                <a16:creationId xmlns:a16="http://schemas.microsoft.com/office/drawing/2014/main" id="{F0E102DB-C44C-E8BF-044A-4957C6FA0BA5}"/>
              </a:ext>
            </a:extLst>
          </p:cNvPr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" name="Google Shape;146;p19">
            <a:extLst>
              <a:ext uri="{FF2B5EF4-FFF2-40B4-BE49-F238E27FC236}">
                <a16:creationId xmlns:a16="http://schemas.microsoft.com/office/drawing/2014/main" id="{19E96562-B0E4-A9ED-1673-FB8A63A5CFBE}"/>
              </a:ext>
            </a:extLst>
          </p:cNvPr>
          <p:cNvSpPr/>
          <p:nvPr/>
        </p:nvSpPr>
        <p:spPr>
          <a:xfrm>
            <a:off x="424497" y="1729095"/>
            <a:ext cx="3582424" cy="4732106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Atelier de sensibilisation à l’illettrisme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Cible: professionnels de l’accompagnement social et/ou insertion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Organisation </a:t>
            </a:r>
            <a:r>
              <a:rPr lang="fr-FR" sz="180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de sessions de sensibilisation</a:t>
            </a:r>
            <a:r>
              <a:rPr lang="fr-FR" sz="1800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à destination de partenaires locaux (FT, ML, travailleurs sociaux…)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rgbClr val="2E2D6B"/>
                </a:solidFill>
                <a:latin typeface="Quattrocento Sans"/>
                <a:sym typeface="Quattrocento Sans"/>
              </a:rPr>
              <a:t>Objectif: comprendre le phénomène, repérer les publics, les accompagner vers la formation. 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rgbClr val="2E2D6B"/>
                </a:solidFill>
                <a:latin typeface="Quattrocento Sans"/>
                <a:sym typeface="Quattrocento Sans"/>
              </a:rPr>
              <a:t>Outil: jeu de carte de l’ANLCI</a:t>
            </a:r>
            <a:endParaRPr dirty="0"/>
          </a:p>
        </p:txBody>
      </p:sp>
      <p:sp>
        <p:nvSpPr>
          <p:cNvPr id="4" name="Google Shape;156;p19">
            <a:extLst>
              <a:ext uri="{FF2B5EF4-FFF2-40B4-BE49-F238E27FC236}">
                <a16:creationId xmlns:a16="http://schemas.microsoft.com/office/drawing/2014/main" id="{DCADA143-8302-8FFC-5337-F29FD6CF5FB8}"/>
              </a:ext>
            </a:extLst>
          </p:cNvPr>
          <p:cNvSpPr/>
          <p:nvPr/>
        </p:nvSpPr>
        <p:spPr>
          <a:xfrm>
            <a:off x="3118301" y="1184369"/>
            <a:ext cx="5388700" cy="363005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Sensibiliser les partenaires locaux</a:t>
            </a:r>
            <a:endParaRPr dirty="0"/>
          </a:p>
        </p:txBody>
      </p:sp>
      <p:sp>
        <p:nvSpPr>
          <p:cNvPr id="5" name="Google Shape;146;p19">
            <a:extLst>
              <a:ext uri="{FF2B5EF4-FFF2-40B4-BE49-F238E27FC236}">
                <a16:creationId xmlns:a16="http://schemas.microsoft.com/office/drawing/2014/main" id="{A8B4E6A8-4E93-590B-30AE-13CC2F58CA08}"/>
              </a:ext>
            </a:extLst>
          </p:cNvPr>
          <p:cNvSpPr/>
          <p:nvPr/>
        </p:nvSpPr>
        <p:spPr>
          <a:xfrm>
            <a:off x="8507001" y="1811288"/>
            <a:ext cx="3427745" cy="2699067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Kit illettrisme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Cible: Réseau de proximité / professionnels de l’accompagnement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 document de sensibilisation et des outils pour aborder la formation. </a:t>
            </a:r>
            <a:endParaRPr lang="fr-FR" sz="1800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6" name="Google Shape;146;p19">
            <a:extLst>
              <a:ext uri="{FF2B5EF4-FFF2-40B4-BE49-F238E27FC236}">
                <a16:creationId xmlns:a16="http://schemas.microsoft.com/office/drawing/2014/main" id="{4E150B47-27A2-4537-ADED-43ECD2F2563D}"/>
              </a:ext>
            </a:extLst>
          </p:cNvPr>
          <p:cNvSpPr/>
          <p:nvPr/>
        </p:nvSpPr>
        <p:spPr>
          <a:xfrm>
            <a:off x="4220684" y="1811287"/>
            <a:ext cx="3948698" cy="4732106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Atelier de présentation de Savoirs essentiels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Cible: professionnels de l’accompagnement social et/ou insertion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Sessions de </a:t>
            </a:r>
            <a:r>
              <a:rPr lang="fr-FR" sz="1800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présentation du dispositif de formation Savoirs essentiels</a:t>
            </a:r>
            <a:r>
              <a:rPr lang="fr-FR" sz="180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animées par les stagiaires</a:t>
            </a:r>
            <a:r>
              <a:rPr lang="fr-FR" sz="1800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à destination de partenaires locaux (FT, ML, travailleurs sociaux…)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rgbClr val="2E2D6B"/>
                </a:solidFill>
                <a:latin typeface="Quattrocento Sans"/>
                <a:sym typeface="Quattrocento Sans"/>
              </a:rPr>
              <a:t>Objectif: avoir une meilleure compréhension du dispositif.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57750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>
          <a:extLst>
            <a:ext uri="{FF2B5EF4-FFF2-40B4-BE49-F238E27FC236}">
              <a16:creationId xmlns:a16="http://schemas.microsoft.com/office/drawing/2014/main" id="{BDE12D34-BA2E-8594-9AB5-F06672A41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3">
            <a:extLst>
              <a:ext uri="{FF2B5EF4-FFF2-40B4-BE49-F238E27FC236}">
                <a16:creationId xmlns:a16="http://schemas.microsoft.com/office/drawing/2014/main" id="{0F347C1A-24C0-B067-2D36-F7E0DD88B1C8}"/>
              </a:ext>
            </a:extLst>
          </p:cNvPr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Retour sur les fiches action</a:t>
            </a:r>
            <a:endParaRPr/>
          </a:p>
        </p:txBody>
      </p:sp>
      <p:sp>
        <p:nvSpPr>
          <p:cNvPr id="206" name="Google Shape;206;p23">
            <a:extLst>
              <a:ext uri="{FF2B5EF4-FFF2-40B4-BE49-F238E27FC236}">
                <a16:creationId xmlns:a16="http://schemas.microsoft.com/office/drawing/2014/main" id="{3DED1E70-2313-0E3E-BDDB-3C2B79A67896}"/>
              </a:ext>
            </a:extLst>
          </p:cNvPr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7" name="Google Shape;207;p23">
            <a:extLst>
              <a:ext uri="{FF2B5EF4-FFF2-40B4-BE49-F238E27FC236}">
                <a16:creationId xmlns:a16="http://schemas.microsoft.com/office/drawing/2014/main" id="{EAEB0098-44E1-559A-3E5C-ED24523A358B}"/>
              </a:ext>
            </a:extLst>
          </p:cNvPr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8" name="Google Shape;208;p23">
            <a:extLst>
              <a:ext uri="{FF2B5EF4-FFF2-40B4-BE49-F238E27FC236}">
                <a16:creationId xmlns:a16="http://schemas.microsoft.com/office/drawing/2014/main" id="{BD0598BC-775D-D03B-25E0-FBC16B88A99B}"/>
              </a:ext>
            </a:extLst>
          </p:cNvPr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9" name="Google Shape;209;p23">
            <a:extLst>
              <a:ext uri="{FF2B5EF4-FFF2-40B4-BE49-F238E27FC236}">
                <a16:creationId xmlns:a16="http://schemas.microsoft.com/office/drawing/2014/main" id="{0F50758F-679E-9318-7FA1-C84D2FA5B101}"/>
              </a:ext>
            </a:extLst>
          </p:cNvPr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" name="Google Shape;146;p19">
            <a:extLst>
              <a:ext uri="{FF2B5EF4-FFF2-40B4-BE49-F238E27FC236}">
                <a16:creationId xmlns:a16="http://schemas.microsoft.com/office/drawing/2014/main" id="{3A35799D-5AFB-6284-2917-A8BFA2F1BB34}"/>
              </a:ext>
            </a:extLst>
          </p:cNvPr>
          <p:cNvSpPr/>
          <p:nvPr/>
        </p:nvSpPr>
        <p:spPr>
          <a:xfrm>
            <a:off x="2602618" y="1817343"/>
            <a:ext cx="3582424" cy="4732106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Escape Game France Travail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Cible: professionnels de l’accompagnement social et/ou insertion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fr-FR" sz="1800" dirty="0">
              <a:solidFill>
                <a:srgbClr val="2E2D6B"/>
              </a:solidFill>
              <a:latin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rgbClr val="2E2D6B"/>
                </a:solidFill>
                <a:latin typeface="Quattrocento Sans"/>
                <a:sym typeface="Quattrocento Sans"/>
              </a:rPr>
              <a:t>1 escape </a:t>
            </a:r>
            <a:r>
              <a:rPr lang="fr-FR" sz="1800" dirty="0" err="1">
                <a:solidFill>
                  <a:srgbClr val="2E2D6B"/>
                </a:solidFill>
                <a:latin typeface="Quattrocento Sans"/>
                <a:sym typeface="Quattrocento Sans"/>
              </a:rPr>
              <a:t>game</a:t>
            </a:r>
            <a:r>
              <a:rPr lang="fr-FR" sz="1800" dirty="0">
                <a:solidFill>
                  <a:srgbClr val="2E2D6B"/>
                </a:solidFill>
                <a:latin typeface="Quattrocento Sans"/>
                <a:sym typeface="Quattrocento Sans"/>
              </a:rPr>
              <a:t> pour sensibiliser les partenaires et leur permettre de mieux repérer les publics. </a:t>
            </a:r>
            <a:endParaRPr dirty="0"/>
          </a:p>
        </p:txBody>
      </p:sp>
      <p:sp>
        <p:nvSpPr>
          <p:cNvPr id="4" name="Google Shape;156;p19">
            <a:extLst>
              <a:ext uri="{FF2B5EF4-FFF2-40B4-BE49-F238E27FC236}">
                <a16:creationId xmlns:a16="http://schemas.microsoft.com/office/drawing/2014/main" id="{1B7490C5-160B-5D1D-7BFB-EEDFD063E5E1}"/>
              </a:ext>
            </a:extLst>
          </p:cNvPr>
          <p:cNvSpPr/>
          <p:nvPr/>
        </p:nvSpPr>
        <p:spPr>
          <a:xfrm>
            <a:off x="3118301" y="1184369"/>
            <a:ext cx="5388700" cy="363005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Sensibiliser les partenaires locaux</a:t>
            </a:r>
            <a:endParaRPr dirty="0"/>
          </a:p>
        </p:txBody>
      </p:sp>
      <p:sp>
        <p:nvSpPr>
          <p:cNvPr id="6" name="Google Shape;146;p19">
            <a:extLst>
              <a:ext uri="{FF2B5EF4-FFF2-40B4-BE49-F238E27FC236}">
                <a16:creationId xmlns:a16="http://schemas.microsoft.com/office/drawing/2014/main" id="{702A3BA2-E3ED-E085-74C5-C6959056B77A}"/>
              </a:ext>
            </a:extLst>
          </p:cNvPr>
          <p:cNvSpPr/>
          <p:nvPr/>
        </p:nvSpPr>
        <p:spPr>
          <a:xfrm>
            <a:off x="6964678" y="1811287"/>
            <a:ext cx="3948698" cy="4732106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Marque page France Travail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Cible: Conseillers France Travail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 marque page avec la détection des signes et les solutions existantes sur le bassin caennais.  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999574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3"/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Retour sur les fiches action</a:t>
            </a:r>
            <a:endParaRPr/>
          </a:p>
        </p:txBody>
      </p:sp>
      <p:sp>
        <p:nvSpPr>
          <p:cNvPr id="206" name="Google Shape;206;p23"/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7" name="Google Shape;207;p23"/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8" name="Google Shape;208;p23"/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9" name="Google Shape;209;p23"/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3" name="Google Shape;146;p19">
            <a:extLst>
              <a:ext uri="{FF2B5EF4-FFF2-40B4-BE49-F238E27FC236}">
                <a16:creationId xmlns:a16="http://schemas.microsoft.com/office/drawing/2014/main" id="{4018E209-B7AD-8672-1451-A1EFFCAC7B1F}"/>
              </a:ext>
            </a:extLst>
          </p:cNvPr>
          <p:cNvSpPr/>
          <p:nvPr/>
        </p:nvSpPr>
        <p:spPr>
          <a:xfrm>
            <a:off x="84718" y="1353953"/>
            <a:ext cx="3685897" cy="518944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Accompagnement vers la formation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Cible: personnes en recherche d’emploi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Atelier de 2 heures coanimé OF / FT.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fr-FR"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Animation organisée autour des sous-domaines du </a:t>
            </a:r>
            <a:r>
              <a:rPr lang="fr-FR" sz="1800" b="0" i="0" u="none" strike="noStrike" cap="none" dirty="0" err="1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CléA</a:t>
            </a: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et l’autoévaluation par les personnes par rapport à ces derniers.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rgbClr val="2E2D6B"/>
                </a:solidFill>
                <a:latin typeface="Quattrocento Sans"/>
                <a:sym typeface="Quattrocento Sans"/>
              </a:rPr>
              <a:t>1 orientation « sécurisée » vers Savoirs essentiels et 1 lien partenarial entretenu autour du repérage des publics. </a:t>
            </a:r>
            <a:endParaRPr dirty="0"/>
          </a:p>
        </p:txBody>
      </p:sp>
      <p:sp>
        <p:nvSpPr>
          <p:cNvPr id="4" name="Google Shape;156;p19">
            <a:extLst>
              <a:ext uri="{FF2B5EF4-FFF2-40B4-BE49-F238E27FC236}">
                <a16:creationId xmlns:a16="http://schemas.microsoft.com/office/drawing/2014/main" id="{7239FF48-5FC1-93A7-4ABB-F2C742746DD0}"/>
              </a:ext>
            </a:extLst>
          </p:cNvPr>
          <p:cNvSpPr/>
          <p:nvPr/>
        </p:nvSpPr>
        <p:spPr>
          <a:xfrm>
            <a:off x="3309183" y="984343"/>
            <a:ext cx="5388700" cy="37402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Accompagner vers la formation</a:t>
            </a:r>
            <a:endParaRPr dirty="0"/>
          </a:p>
        </p:txBody>
      </p:sp>
      <p:sp>
        <p:nvSpPr>
          <p:cNvPr id="5" name="Google Shape;146;p19">
            <a:extLst>
              <a:ext uri="{FF2B5EF4-FFF2-40B4-BE49-F238E27FC236}">
                <a16:creationId xmlns:a16="http://schemas.microsoft.com/office/drawing/2014/main" id="{687E2C26-BAFC-44D1-C25B-4F9233BCF2FA}"/>
              </a:ext>
            </a:extLst>
          </p:cNvPr>
          <p:cNvSpPr/>
          <p:nvPr/>
        </p:nvSpPr>
        <p:spPr>
          <a:xfrm>
            <a:off x="8421384" y="1653379"/>
            <a:ext cx="3685898" cy="2672042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Savoirs essentiels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Cible: normands en recherche d’emploi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Formation individualisée permettant de travailler l’ensemble des compétences de base nécessaire à une démarche d’insertion professionnelle.</a:t>
            </a:r>
          </a:p>
        </p:txBody>
      </p:sp>
      <p:sp>
        <p:nvSpPr>
          <p:cNvPr id="2" name="Google Shape;146;p19">
            <a:extLst>
              <a:ext uri="{FF2B5EF4-FFF2-40B4-BE49-F238E27FC236}">
                <a16:creationId xmlns:a16="http://schemas.microsoft.com/office/drawing/2014/main" id="{C3ABBD2D-2E6B-36EF-9C13-2C7D69CFEC97}"/>
              </a:ext>
            </a:extLst>
          </p:cNvPr>
          <p:cNvSpPr/>
          <p:nvPr/>
        </p:nvSpPr>
        <p:spPr>
          <a:xfrm>
            <a:off x="3987539" y="1511979"/>
            <a:ext cx="4216922" cy="5031414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Accompagnement vers la formation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Cible: personnes en recherche d’emploi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Atelier animé par des stagiaires à destination de jeunes de la mission locale. .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fr-FR"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Animation organisée autour de jeux créés par les stagiaires dans le cadre de projets collectifs, autour de Savoirs essentiels.</a:t>
            </a:r>
            <a:endParaRPr dirty="0"/>
          </a:p>
        </p:txBody>
      </p:sp>
      <p:sp>
        <p:nvSpPr>
          <p:cNvPr id="6" name="Google Shape;146;p19">
            <a:extLst>
              <a:ext uri="{FF2B5EF4-FFF2-40B4-BE49-F238E27FC236}">
                <a16:creationId xmlns:a16="http://schemas.microsoft.com/office/drawing/2014/main" id="{79711D60-5961-D487-CC9C-0677A309319D}"/>
              </a:ext>
            </a:extLst>
          </p:cNvPr>
          <p:cNvSpPr/>
          <p:nvPr/>
        </p:nvSpPr>
        <p:spPr>
          <a:xfrm>
            <a:off x="8421384" y="4695031"/>
            <a:ext cx="3685898" cy="1492322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i="0" u="none" strike="noStrike" cap="none" dirty="0">
                <a:solidFill>
                  <a:srgbClr val="FFCC66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Ateliers 1ères marche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Cible: personnes éloignées de la formation. Des ateliers organisés autour de la vie quotidienne.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>
          <a:extLst>
            <a:ext uri="{FF2B5EF4-FFF2-40B4-BE49-F238E27FC236}">
              <a16:creationId xmlns:a16="http://schemas.microsoft.com/office/drawing/2014/main" id="{6E0E38E3-2E28-7DA6-48EF-6BFA421F3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3">
            <a:extLst>
              <a:ext uri="{FF2B5EF4-FFF2-40B4-BE49-F238E27FC236}">
                <a16:creationId xmlns:a16="http://schemas.microsoft.com/office/drawing/2014/main" id="{52168495-47A7-DE75-8713-165A1A315FED}"/>
              </a:ext>
            </a:extLst>
          </p:cNvPr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 dirty="0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Perspectives</a:t>
            </a:r>
            <a:endParaRPr dirty="0"/>
          </a:p>
        </p:txBody>
      </p:sp>
      <p:sp>
        <p:nvSpPr>
          <p:cNvPr id="206" name="Google Shape;206;p23">
            <a:extLst>
              <a:ext uri="{FF2B5EF4-FFF2-40B4-BE49-F238E27FC236}">
                <a16:creationId xmlns:a16="http://schemas.microsoft.com/office/drawing/2014/main" id="{B92A7C1A-07F6-DC32-16E5-29FF08C4AE50}"/>
              </a:ext>
            </a:extLst>
          </p:cNvPr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7" name="Google Shape;207;p23">
            <a:extLst>
              <a:ext uri="{FF2B5EF4-FFF2-40B4-BE49-F238E27FC236}">
                <a16:creationId xmlns:a16="http://schemas.microsoft.com/office/drawing/2014/main" id="{52AC62DA-D88E-6EBD-15BA-ADD06F01A188}"/>
              </a:ext>
            </a:extLst>
          </p:cNvPr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8" name="Google Shape;208;p23">
            <a:extLst>
              <a:ext uri="{FF2B5EF4-FFF2-40B4-BE49-F238E27FC236}">
                <a16:creationId xmlns:a16="http://schemas.microsoft.com/office/drawing/2014/main" id="{847448B4-E121-17AE-E85B-8925430267A3}"/>
              </a:ext>
            </a:extLst>
          </p:cNvPr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09" name="Google Shape;209;p23">
            <a:extLst>
              <a:ext uri="{FF2B5EF4-FFF2-40B4-BE49-F238E27FC236}">
                <a16:creationId xmlns:a16="http://schemas.microsoft.com/office/drawing/2014/main" id="{BBD02EA2-5B9D-697F-A8BE-8718F1DFF831}"/>
              </a:ext>
            </a:extLst>
          </p:cNvPr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3" name="Google Shape;146;p19">
            <a:extLst>
              <a:ext uri="{FF2B5EF4-FFF2-40B4-BE49-F238E27FC236}">
                <a16:creationId xmlns:a16="http://schemas.microsoft.com/office/drawing/2014/main" id="{44109AC7-EFCE-5310-B96E-2853997CC77A}"/>
              </a:ext>
            </a:extLst>
          </p:cNvPr>
          <p:cNvSpPr/>
          <p:nvPr/>
        </p:nvSpPr>
        <p:spPr>
          <a:xfrm>
            <a:off x="762812" y="1818241"/>
            <a:ext cx="4216922" cy="79139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Enjeux liés au public en recherche d’emploi</a:t>
            </a:r>
            <a:endParaRPr sz="1800" b="0" i="0" u="none" strike="noStrike" cap="none" dirty="0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4" name="Google Shape;156;p19">
            <a:extLst>
              <a:ext uri="{FF2B5EF4-FFF2-40B4-BE49-F238E27FC236}">
                <a16:creationId xmlns:a16="http://schemas.microsoft.com/office/drawing/2014/main" id="{20DB0EA3-621B-F2CB-AFFF-56B2AE7BB1FE}"/>
              </a:ext>
            </a:extLst>
          </p:cNvPr>
          <p:cNvSpPr/>
          <p:nvPr/>
        </p:nvSpPr>
        <p:spPr>
          <a:xfrm>
            <a:off x="1674687" y="1135289"/>
            <a:ext cx="8445357" cy="374022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1" dirty="0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Objectifs des g</a:t>
            </a:r>
            <a:r>
              <a:rPr lang="fr-FR" sz="1800" b="1" i="0" u="none" strike="noStrike" cap="none" dirty="0">
                <a:solidFill>
                  <a:srgbClr val="143C64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roupes de travail de novembre – décembre </a:t>
            </a:r>
            <a:endParaRPr dirty="0"/>
          </a:p>
        </p:txBody>
      </p:sp>
      <p:sp>
        <p:nvSpPr>
          <p:cNvPr id="5" name="Google Shape;146;p19">
            <a:extLst>
              <a:ext uri="{FF2B5EF4-FFF2-40B4-BE49-F238E27FC236}">
                <a16:creationId xmlns:a16="http://schemas.microsoft.com/office/drawing/2014/main" id="{3594F2E4-8618-5530-E11F-49BA2D692E51}"/>
              </a:ext>
            </a:extLst>
          </p:cNvPr>
          <p:cNvSpPr/>
          <p:nvPr/>
        </p:nvSpPr>
        <p:spPr>
          <a:xfrm>
            <a:off x="5764614" y="1818241"/>
            <a:ext cx="4216922" cy="79139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Caractéristiques du public</a:t>
            </a:r>
          </a:p>
        </p:txBody>
      </p:sp>
      <p:sp>
        <p:nvSpPr>
          <p:cNvPr id="2" name="Google Shape;146;p19">
            <a:extLst>
              <a:ext uri="{FF2B5EF4-FFF2-40B4-BE49-F238E27FC236}">
                <a16:creationId xmlns:a16="http://schemas.microsoft.com/office/drawing/2014/main" id="{BD4F8FAA-80DF-2922-4274-2D79B97FD7F4}"/>
              </a:ext>
            </a:extLst>
          </p:cNvPr>
          <p:cNvSpPr/>
          <p:nvPr/>
        </p:nvSpPr>
        <p:spPr>
          <a:xfrm>
            <a:off x="1217366" y="3033302"/>
            <a:ext cx="4216922" cy="79139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Objectifs stratégiques et opérationnels</a:t>
            </a:r>
          </a:p>
        </p:txBody>
      </p:sp>
      <p:sp>
        <p:nvSpPr>
          <p:cNvPr id="6" name="Google Shape;146;p19">
            <a:extLst>
              <a:ext uri="{FF2B5EF4-FFF2-40B4-BE49-F238E27FC236}">
                <a16:creationId xmlns:a16="http://schemas.microsoft.com/office/drawing/2014/main" id="{F15D3907-EAB0-A93E-BA23-8BE18E6094C8}"/>
              </a:ext>
            </a:extLst>
          </p:cNvPr>
          <p:cNvSpPr/>
          <p:nvPr/>
        </p:nvSpPr>
        <p:spPr>
          <a:xfrm>
            <a:off x="6548349" y="3033302"/>
            <a:ext cx="4216922" cy="79139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Freins identifiés</a:t>
            </a:r>
          </a:p>
        </p:txBody>
      </p:sp>
      <p:sp>
        <p:nvSpPr>
          <p:cNvPr id="7" name="Google Shape;146;p19">
            <a:extLst>
              <a:ext uri="{FF2B5EF4-FFF2-40B4-BE49-F238E27FC236}">
                <a16:creationId xmlns:a16="http://schemas.microsoft.com/office/drawing/2014/main" id="{1EFEB3C5-13F1-ED1F-2C33-922E8CE75F26}"/>
              </a:ext>
            </a:extLst>
          </p:cNvPr>
          <p:cNvSpPr/>
          <p:nvPr/>
        </p:nvSpPr>
        <p:spPr>
          <a:xfrm>
            <a:off x="1680443" y="4459697"/>
            <a:ext cx="4216922" cy="79139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Leviers d’action</a:t>
            </a:r>
          </a:p>
        </p:txBody>
      </p:sp>
      <p:sp>
        <p:nvSpPr>
          <p:cNvPr id="8" name="Google Shape;146;p19">
            <a:extLst>
              <a:ext uri="{FF2B5EF4-FFF2-40B4-BE49-F238E27FC236}">
                <a16:creationId xmlns:a16="http://schemas.microsoft.com/office/drawing/2014/main" id="{1FB04259-94C4-6F29-5566-977D79ACA332}"/>
              </a:ext>
            </a:extLst>
          </p:cNvPr>
          <p:cNvSpPr/>
          <p:nvPr/>
        </p:nvSpPr>
        <p:spPr>
          <a:xfrm>
            <a:off x="6867180" y="4459696"/>
            <a:ext cx="4216922" cy="79139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Partenariats et acteurs clés</a:t>
            </a:r>
          </a:p>
        </p:txBody>
      </p:sp>
      <p:sp>
        <p:nvSpPr>
          <p:cNvPr id="9" name="Google Shape;146;p19">
            <a:extLst>
              <a:ext uri="{FF2B5EF4-FFF2-40B4-BE49-F238E27FC236}">
                <a16:creationId xmlns:a16="http://schemas.microsoft.com/office/drawing/2014/main" id="{68297E50-EA71-12AB-89B0-34B79DF0CD6E}"/>
              </a:ext>
            </a:extLst>
          </p:cNvPr>
          <p:cNvSpPr/>
          <p:nvPr/>
        </p:nvSpPr>
        <p:spPr>
          <a:xfrm>
            <a:off x="3166771" y="5722711"/>
            <a:ext cx="4216922" cy="79139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Indicateurs de suivi / évaluation</a:t>
            </a:r>
          </a:p>
        </p:txBody>
      </p:sp>
      <p:sp>
        <p:nvSpPr>
          <p:cNvPr id="10" name="Google Shape;146;p19">
            <a:extLst>
              <a:ext uri="{FF2B5EF4-FFF2-40B4-BE49-F238E27FC236}">
                <a16:creationId xmlns:a16="http://schemas.microsoft.com/office/drawing/2014/main" id="{D3B78D71-5AAE-2A01-C147-3B440C264A0B}"/>
              </a:ext>
            </a:extLst>
          </p:cNvPr>
          <p:cNvSpPr/>
          <p:nvPr/>
        </p:nvSpPr>
        <p:spPr>
          <a:xfrm>
            <a:off x="7737058" y="5722710"/>
            <a:ext cx="4216922" cy="791395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rgbClr val="082836">
                <a:alpha val="81960"/>
              </a:srgbClr>
            </a:solidFill>
            <a:prstDash val="dot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8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Calendrier de mise en œuvre </a:t>
            </a:r>
          </a:p>
        </p:txBody>
      </p:sp>
    </p:spTree>
    <p:extLst>
      <p:ext uri="{BB962C8B-B14F-4D97-AF65-F5344CB8AC3E}">
        <p14:creationId xmlns:p14="http://schemas.microsoft.com/office/powerpoint/2010/main" val="37724978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4"/>
          <p:cNvSpPr/>
          <p:nvPr/>
        </p:nvSpPr>
        <p:spPr>
          <a:xfrm>
            <a:off x="0" y="314607"/>
            <a:ext cx="12192000" cy="599793"/>
          </a:xfrm>
          <a:prstGeom prst="rect">
            <a:avLst/>
          </a:prstGeom>
          <a:solidFill>
            <a:srgbClr val="D4ED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 b="0" i="0" u="none" strike="noStrike" cap="none" dirty="0">
                <a:solidFill>
                  <a:srgbClr val="336699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Vos contacts</a:t>
            </a:r>
            <a:endParaRPr dirty="0"/>
          </a:p>
        </p:txBody>
      </p:sp>
      <p:sp>
        <p:nvSpPr>
          <p:cNvPr id="217" name="Google Shape;217;p24"/>
          <p:cNvSpPr/>
          <p:nvPr/>
        </p:nvSpPr>
        <p:spPr>
          <a:xfrm>
            <a:off x="1377210" y="493659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18" name="Google Shape;218;p24"/>
          <p:cNvSpPr/>
          <p:nvPr/>
        </p:nvSpPr>
        <p:spPr>
          <a:xfrm>
            <a:off x="1217366" y="667604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19" name="Google Shape;219;p24"/>
          <p:cNvSpPr/>
          <p:nvPr/>
        </p:nvSpPr>
        <p:spPr>
          <a:xfrm>
            <a:off x="10719515" y="496703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20" name="Google Shape;220;p24"/>
          <p:cNvSpPr/>
          <p:nvPr/>
        </p:nvSpPr>
        <p:spPr>
          <a:xfrm>
            <a:off x="10876658" y="670648"/>
            <a:ext cx="97976" cy="97976"/>
          </a:xfrm>
          <a:prstGeom prst="rect">
            <a:avLst/>
          </a:prstGeom>
          <a:solidFill>
            <a:srgbClr val="3366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336699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21" name="Google Shape;221;p24"/>
          <p:cNvSpPr txBox="1"/>
          <p:nvPr/>
        </p:nvSpPr>
        <p:spPr>
          <a:xfrm>
            <a:off x="3856275" y="3764801"/>
            <a:ext cx="5228481" cy="762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4355" b="1" i="1" u="none" strike="noStrike" cap="none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de votre attention</a:t>
            </a:r>
            <a:endParaRPr sz="3991" b="1" i="1" u="none" strike="noStrike" cap="none">
              <a:solidFill>
                <a:srgbClr val="2E2D6B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22" name="Google Shape;222;p24"/>
          <p:cNvSpPr txBox="1"/>
          <p:nvPr/>
        </p:nvSpPr>
        <p:spPr>
          <a:xfrm>
            <a:off x="4811461" y="2484506"/>
            <a:ext cx="3318108" cy="762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4355" b="1" i="0" u="none" strike="noStrike" cap="none">
                <a:solidFill>
                  <a:srgbClr val="376FA7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 E R C I</a:t>
            </a:r>
            <a:endParaRPr sz="3991" b="1" i="0" u="none" strike="noStrike" cap="none">
              <a:solidFill>
                <a:srgbClr val="376FA7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23" name="Google Shape;223;p24"/>
          <p:cNvSpPr/>
          <p:nvPr/>
        </p:nvSpPr>
        <p:spPr>
          <a:xfrm>
            <a:off x="4811461" y="2135604"/>
            <a:ext cx="3318108" cy="145167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2E2D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42" b="0" i="0" u="none" strike="noStrike" cap="none">
              <a:solidFill>
                <a:srgbClr val="FFFFFF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  <p:sp>
        <p:nvSpPr>
          <p:cNvPr id="224" name="Google Shape;224;p24"/>
          <p:cNvSpPr txBox="1"/>
          <p:nvPr/>
        </p:nvSpPr>
        <p:spPr>
          <a:xfrm>
            <a:off x="3520257" y="4808480"/>
            <a:ext cx="6198044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r-FR" sz="24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Vos contacts: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r-FR" sz="2400" dirty="0">
                <a:solidFill>
                  <a:srgbClr val="2E2D6B"/>
                </a:solidFill>
                <a:latin typeface="Quattrocento Sans"/>
                <a:sym typeface="Quattrocento Sans"/>
                <a:hlinkClick r:id="rId3"/>
              </a:rPr>
              <a:t>anais.deschamps@normandie.fr</a:t>
            </a:r>
            <a:endParaRPr lang="fr-FR" sz="2400" dirty="0">
              <a:solidFill>
                <a:srgbClr val="2E2D6B"/>
              </a:solidFill>
              <a:latin typeface="Quattrocento Sans"/>
              <a:sym typeface="Quattrocento Sa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r-FR" sz="2400" dirty="0">
                <a:solidFill>
                  <a:srgbClr val="2E2D6B"/>
                </a:solidFill>
                <a:latin typeface="Quattrocento Sans"/>
                <a:sym typeface="Quattrocento Sans"/>
                <a:hlinkClick r:id="rId4"/>
              </a:rPr>
              <a:t>Juliette.mittendorflabiche@normandie.fr</a:t>
            </a:r>
            <a:r>
              <a:rPr lang="fr-FR" sz="2400" dirty="0">
                <a:solidFill>
                  <a:srgbClr val="2E2D6B"/>
                </a:solidFill>
                <a:latin typeface="Quattrocento Sans"/>
                <a:sym typeface="Quattrocento Sans"/>
              </a:rPr>
              <a:t>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r-FR" sz="2400" dirty="0">
                <a:solidFill>
                  <a:srgbClr val="2E2D6B"/>
                </a:solidFill>
                <a:latin typeface="Quattrocento Sans"/>
                <a:sym typeface="Quattrocento Sans"/>
                <a:hlinkClick r:id="rId5"/>
              </a:rPr>
              <a:t>Virginie Allais:  normandie@anlci.fr</a:t>
            </a:r>
            <a:r>
              <a:rPr lang="fr-FR" sz="2400" dirty="0">
                <a:solidFill>
                  <a:srgbClr val="2E2D6B"/>
                </a:solidFill>
                <a:latin typeface="Quattrocento Sans"/>
                <a:sym typeface="Quattrocento Sans"/>
              </a:rPr>
              <a:t>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r-FR" sz="2400" b="0" i="0" u="none" strike="noStrike" cap="none" dirty="0">
                <a:solidFill>
                  <a:srgbClr val="2E2D6B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1532</Words>
  <Application>Microsoft Office PowerPoint</Application>
  <PresentationFormat>Grand écran</PresentationFormat>
  <Paragraphs>255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Quattrocento Sans</vt:lpstr>
      <vt:lpstr>Play</vt:lpstr>
      <vt:lpstr>Arial</vt:lpstr>
      <vt:lpstr>Thème Office</vt:lpstr>
      <vt:lpstr>Prévention et la lutte contre l’illettrisme et l’illectronisme:  écrivons une nouvelle feuille de route en Normandie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Laure Barazzutti</dc:creator>
  <cp:lastModifiedBy>Laure Barazzutti</cp:lastModifiedBy>
  <cp:revision>8</cp:revision>
  <dcterms:created xsi:type="dcterms:W3CDTF">2025-04-08T08:52:23Z</dcterms:created>
  <dcterms:modified xsi:type="dcterms:W3CDTF">2025-10-07T07:42:01Z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0x010100C6C5B352C2C8984982754F82ECDDA465</vt:lpwstr>
  </property>
</Properties>
</file>