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2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7" y="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B282E-5BFE-4019-8F60-EE5D9367CA72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1C30-20D9-4168-9605-7BE7B8F5D2A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82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03C7C-9253-4D1C-8423-AAC99747F1F6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694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A2A8-37F9-41DF-B7C4-BA691A0E47B4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5252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F0589-B3C5-45E8-80E6-764FE7A1358F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011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F7AB9-B501-4F4E-8FE0-48961FBF9F1A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58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F3AB-174A-4269-9CA8-F96E34BC83F6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40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F88F-681E-42A6-8401-B638EF0083FB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97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6D8B-925D-4825-9779-F06E9957E157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00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DC940-04BA-44EA-99AD-C2380845157F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562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B165-93F2-4377-8DE1-9500E9145373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14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4DB3-7834-41C0-B80A-FE364F269B5C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936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DD8B-14C7-4399-A771-5443CEE30EC5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009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20DAA-4E22-4568-B736-E3053CBDF370}" type="datetime1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CREFOP Commission 5 –  07 02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30EDA-545C-48DC-A9E1-01772893BE2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349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936104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Commission Emploi Economie - CREFOP NORMANDIE</a:t>
            </a:r>
            <a:endParaRPr lang="fr-FR" sz="2400" b="1" dirty="0">
              <a:solidFill>
                <a:srgbClr val="1A209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6920" y="1412776"/>
            <a:ext cx="8025520" cy="4608512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Bilan Feuille de route 2018-2019</a:t>
            </a:r>
          </a:p>
          <a:p>
            <a:endParaRPr lang="fr-FR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4 réunions</a:t>
            </a:r>
          </a:p>
          <a:p>
            <a:endParaRPr lang="fr-FR" sz="2100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1.Elaboration de la SCEOFP  </a:t>
            </a:r>
            <a:r>
              <a:rPr lang="fr-FR" sz="2100" dirty="0" smtClean="0">
                <a:solidFill>
                  <a:srgbClr val="1A2092"/>
                </a:solidFill>
              </a:rPr>
              <a:t>(1er </a:t>
            </a:r>
            <a:r>
              <a:rPr lang="fr-FR" sz="2100" dirty="0">
                <a:solidFill>
                  <a:srgbClr val="1A2092"/>
                </a:solidFill>
              </a:rPr>
              <a:t>semestre </a:t>
            </a:r>
            <a:r>
              <a:rPr lang="fr-FR" sz="2100" dirty="0" smtClean="0">
                <a:solidFill>
                  <a:srgbClr val="1A2092"/>
                </a:solidFill>
              </a:rPr>
              <a:t>2018 ) :  Devenu sans objet</a:t>
            </a:r>
            <a:endParaRPr lang="fr-FR" sz="2100" dirty="0">
              <a:solidFill>
                <a:srgbClr val="1A2092"/>
              </a:solidFill>
            </a:endParaRPr>
          </a:p>
          <a:p>
            <a:pPr algn="l"/>
            <a:endParaRPr lang="fr-FR" sz="2100" dirty="0">
              <a:solidFill>
                <a:srgbClr val="1A2092"/>
              </a:solidFill>
            </a:endParaRPr>
          </a:p>
          <a:p>
            <a:pPr algn="l"/>
            <a:r>
              <a:rPr lang="fr-FR" sz="2100" b="1" dirty="0" smtClean="0">
                <a:solidFill>
                  <a:srgbClr val="1A2092"/>
                </a:solidFill>
              </a:rPr>
              <a:t>2. Amélioration de l’articulation et de l’adéquation entre les </a:t>
            </a:r>
            <a:r>
              <a:rPr lang="fr-FR" sz="2100" b="1" dirty="0">
                <a:solidFill>
                  <a:srgbClr val="1A2092"/>
                </a:solidFill>
              </a:rPr>
              <a:t>besoins </a:t>
            </a:r>
            <a:r>
              <a:rPr lang="fr-FR" sz="2100" b="1" dirty="0" smtClean="0">
                <a:solidFill>
                  <a:srgbClr val="1A2092"/>
                </a:solidFill>
              </a:rPr>
              <a:t> </a:t>
            </a:r>
            <a:r>
              <a:rPr lang="fr-FR" sz="2100" dirty="0" smtClean="0">
                <a:solidFill>
                  <a:srgbClr val="1A2092"/>
                </a:solidFill>
              </a:rPr>
              <a:t>(entreprises , territoires, publics) et la formation (offre, qualité) en lien avec le PIC et le Pacte Régional</a:t>
            </a:r>
          </a:p>
          <a:p>
            <a:pPr algn="l"/>
            <a:endParaRPr lang="fr-FR" sz="2100" dirty="0" smtClean="0">
              <a:solidFill>
                <a:srgbClr val="1A2092"/>
              </a:solidFill>
            </a:endParaRPr>
          </a:p>
          <a:p>
            <a:pPr algn="l"/>
            <a:r>
              <a:rPr lang="fr-FR" sz="2100" dirty="0" smtClean="0">
                <a:solidFill>
                  <a:srgbClr val="1A2092"/>
                </a:solidFill>
              </a:rPr>
              <a:t>Thématiques traitées par l’équipe projet PIC et la commission </a:t>
            </a:r>
            <a:r>
              <a:rPr lang="fr-FR" sz="2100" dirty="0" err="1" smtClean="0">
                <a:solidFill>
                  <a:srgbClr val="1A2092"/>
                </a:solidFill>
              </a:rPr>
              <a:t>ad’hoc</a:t>
            </a:r>
            <a:r>
              <a:rPr lang="fr-FR" sz="2100" dirty="0" smtClean="0">
                <a:solidFill>
                  <a:srgbClr val="1A2092"/>
                </a:solidFill>
              </a:rPr>
              <a:t> du Pacte Régional d’Investissement dans les Compétences </a:t>
            </a:r>
          </a:p>
          <a:p>
            <a:pPr algn="l"/>
            <a:r>
              <a:rPr lang="fr-FR" sz="2100" dirty="0" smtClean="0">
                <a:solidFill>
                  <a:srgbClr val="1A2092"/>
                </a:solidFill>
              </a:rPr>
              <a:t>Contributions apportées par la commission N°4 </a:t>
            </a:r>
            <a:endParaRPr lang="fr-FR" sz="2100" dirty="0">
              <a:solidFill>
                <a:srgbClr val="1A2092"/>
              </a:solidFill>
            </a:endParaRPr>
          </a:p>
          <a:p>
            <a:pPr algn="l"/>
            <a:endParaRPr lang="fr-FR" sz="2300" dirty="0">
              <a:solidFill>
                <a:srgbClr val="1A2092"/>
              </a:solidFill>
            </a:endParaRPr>
          </a:p>
          <a:p>
            <a:pPr algn="l"/>
            <a:endParaRPr lang="fr-FR" sz="1800" dirty="0">
              <a:solidFill>
                <a:srgbClr val="1A209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20" y="6101974"/>
            <a:ext cx="792088" cy="47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119724"/>
            <a:ext cx="720080" cy="46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392287"/>
            <a:ext cx="3168352" cy="365125"/>
          </a:xfrm>
        </p:spPr>
        <p:txBody>
          <a:bodyPr/>
          <a:lstStyle/>
          <a:p>
            <a:r>
              <a:rPr lang="fr-FR" smtClean="0"/>
              <a:t>CREFOP  –  08 04 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25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224136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rgbClr val="1A2092"/>
                </a:solidFill>
              </a:rPr>
              <a:t>Commission Emploi Economie - CREFOP NORMANDIE</a:t>
            </a:r>
            <a:endParaRPr lang="fr-FR" sz="2400" b="1" dirty="0">
              <a:solidFill>
                <a:srgbClr val="1A209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025520" cy="4680520"/>
          </a:xfrm>
        </p:spPr>
        <p:txBody>
          <a:bodyPr>
            <a:normAutofit lnSpcReduction="10000"/>
          </a:bodyPr>
          <a:lstStyle/>
          <a:p>
            <a:r>
              <a:rPr lang="fr-FR" sz="2000" b="1" dirty="0" smtClean="0">
                <a:solidFill>
                  <a:srgbClr val="1A2092"/>
                </a:solidFill>
              </a:rPr>
              <a:t>Bilan Feuille de route 2018-2019</a:t>
            </a:r>
          </a:p>
          <a:p>
            <a:pPr lvl="0" algn="l"/>
            <a:r>
              <a:rPr lang="fr-FR" sz="1600" b="1" dirty="0">
                <a:solidFill>
                  <a:srgbClr val="1A2092"/>
                </a:solidFill>
              </a:rPr>
              <a:t>3. </a:t>
            </a:r>
            <a:r>
              <a:rPr lang="fr-FR" sz="1800" b="1" dirty="0">
                <a:solidFill>
                  <a:srgbClr val="1A2092"/>
                </a:solidFill>
              </a:rPr>
              <a:t>Réflexions et propositions sur les entreprises  et /ou secteurs d’activités en </a:t>
            </a:r>
            <a:r>
              <a:rPr lang="fr-FR" sz="1800" b="1" dirty="0" smtClean="0">
                <a:solidFill>
                  <a:srgbClr val="1A2092"/>
                </a:solidFill>
              </a:rPr>
              <a:t>mutation</a:t>
            </a:r>
            <a:endParaRPr lang="fr-FR" sz="1800" b="1" dirty="0">
              <a:solidFill>
                <a:srgbClr val="1A2092"/>
              </a:solidFill>
            </a:endParaRPr>
          </a:p>
          <a:p>
            <a:pPr lvl="0" algn="l"/>
            <a:r>
              <a:rPr lang="fr-FR" sz="1600" dirty="0">
                <a:solidFill>
                  <a:srgbClr val="1A2092"/>
                </a:solidFill>
              </a:rPr>
              <a:t>Bilan des EDEC </a:t>
            </a:r>
          </a:p>
          <a:p>
            <a:pPr lvl="0" algn="l"/>
            <a:r>
              <a:rPr lang="fr-FR" sz="1600" dirty="0">
                <a:solidFill>
                  <a:srgbClr val="1A2092"/>
                </a:solidFill>
              </a:rPr>
              <a:t>Point d’information  sur </a:t>
            </a:r>
            <a:r>
              <a:rPr lang="fr-FR" sz="1600">
                <a:solidFill>
                  <a:srgbClr val="1A2092"/>
                </a:solidFill>
              </a:rPr>
              <a:t>impact </a:t>
            </a:r>
            <a:r>
              <a:rPr lang="fr-FR" sz="1600" smtClean="0">
                <a:solidFill>
                  <a:srgbClr val="1A2092"/>
                </a:solidFill>
              </a:rPr>
              <a:t>« gilets jaunes »</a:t>
            </a:r>
            <a:endParaRPr lang="fr-FR" sz="1600" dirty="0">
              <a:solidFill>
                <a:srgbClr val="1A2092"/>
              </a:solidFill>
            </a:endParaRPr>
          </a:p>
          <a:p>
            <a:pPr lvl="0" algn="l"/>
            <a:r>
              <a:rPr lang="fr-FR" sz="1600" dirty="0">
                <a:solidFill>
                  <a:srgbClr val="1A2092"/>
                </a:solidFill>
              </a:rPr>
              <a:t>AAP DRACCARE</a:t>
            </a:r>
          </a:p>
          <a:p>
            <a:pPr algn="l"/>
            <a:endParaRPr lang="fr-FR" sz="1800" dirty="0">
              <a:solidFill>
                <a:srgbClr val="1A2092"/>
              </a:solidFill>
            </a:endParaRPr>
          </a:p>
          <a:p>
            <a:pPr marL="342900" indent="-342900" algn="just">
              <a:buAutoNum type="arabicPeriod" startAt="4"/>
            </a:pPr>
            <a:r>
              <a:rPr lang="fr-FR" sz="1800" b="1" dirty="0" smtClean="0">
                <a:solidFill>
                  <a:srgbClr val="1A2092"/>
                </a:solidFill>
              </a:rPr>
              <a:t>PRITH :  Assurer </a:t>
            </a:r>
            <a:r>
              <a:rPr lang="fr-FR" sz="1800" b="1" dirty="0">
                <a:solidFill>
                  <a:srgbClr val="1A2092"/>
                </a:solidFill>
              </a:rPr>
              <a:t>un suivi global du plan dans le cadre de la commission </a:t>
            </a:r>
          </a:p>
          <a:p>
            <a:pPr algn="just"/>
            <a:r>
              <a:rPr lang="fr-FR" sz="1800" dirty="0" smtClean="0">
                <a:solidFill>
                  <a:srgbClr val="1A2092"/>
                </a:solidFill>
              </a:rPr>
              <a:t>Groupe de travail dédié </a:t>
            </a:r>
          </a:p>
          <a:p>
            <a:pPr algn="just"/>
            <a:r>
              <a:rPr lang="fr-FR" sz="1800" dirty="0" smtClean="0">
                <a:solidFill>
                  <a:srgbClr val="1A2092"/>
                </a:solidFill>
              </a:rPr>
              <a:t>Information régulière de la commission de l’avancée des travaux</a:t>
            </a:r>
            <a:endParaRPr lang="fr-FR" sz="1800" dirty="0">
              <a:solidFill>
                <a:srgbClr val="1A2092"/>
              </a:solidFill>
            </a:endParaRPr>
          </a:p>
          <a:p>
            <a:pPr algn="l"/>
            <a:endParaRPr lang="fr-FR" sz="1800" dirty="0" smtClean="0">
              <a:solidFill>
                <a:srgbClr val="1A2092"/>
              </a:solidFill>
            </a:endParaRPr>
          </a:p>
          <a:p>
            <a:pPr algn="just"/>
            <a:r>
              <a:rPr lang="fr-FR" sz="1800" b="1" dirty="0" smtClean="0">
                <a:solidFill>
                  <a:srgbClr val="1A2092"/>
                </a:solidFill>
              </a:rPr>
              <a:t>5. Fonds d’inclusion dans l’Emploi (FIE)</a:t>
            </a:r>
          </a:p>
          <a:p>
            <a:pPr algn="just"/>
            <a:r>
              <a:rPr lang="fr-FR" sz="1800" dirty="0" smtClean="0">
                <a:solidFill>
                  <a:srgbClr val="1A2092"/>
                </a:solidFill>
              </a:rPr>
              <a:t>Information régulière de la commission sur le déploiement du FIE en région</a:t>
            </a:r>
            <a:r>
              <a:rPr lang="fr-FR" sz="1800" dirty="0">
                <a:solidFill>
                  <a:srgbClr val="1A2092"/>
                </a:solidFill>
              </a:rPr>
              <a:t>	</a:t>
            </a:r>
            <a:endParaRPr lang="fr-FR" sz="1800" dirty="0" smtClean="0">
              <a:solidFill>
                <a:srgbClr val="1A2092"/>
              </a:solidFill>
            </a:endParaRPr>
          </a:p>
          <a:p>
            <a:pPr algn="just"/>
            <a:r>
              <a:rPr lang="fr-FR" sz="1800" dirty="0" smtClean="0">
                <a:solidFill>
                  <a:srgbClr val="1A2092"/>
                </a:solidFill>
              </a:rPr>
              <a:t>Groupe de travail IAE : travaux en cours pour contribution à l’élaboration de la stratégie régionale d’inclusion dans l’emploi</a:t>
            </a:r>
            <a:endParaRPr lang="fr-FR" sz="1800" dirty="0">
              <a:solidFill>
                <a:srgbClr val="1A2092"/>
              </a:solidFill>
            </a:endParaRPr>
          </a:p>
          <a:p>
            <a:endParaRPr lang="fr-FR" sz="1800" dirty="0" smtClean="0">
              <a:solidFill>
                <a:srgbClr val="1A209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20" y="6101974"/>
            <a:ext cx="792088" cy="472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119724"/>
            <a:ext cx="720080" cy="469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771800" y="6392287"/>
            <a:ext cx="3168352" cy="365125"/>
          </a:xfrm>
        </p:spPr>
        <p:txBody>
          <a:bodyPr/>
          <a:lstStyle/>
          <a:p>
            <a:r>
              <a:rPr lang="fr-FR" smtClean="0"/>
              <a:t>CREFOP  –  08 04 2018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30EDA-545C-48DC-A9E1-01772893BE22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40432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23BA10796C1042915DC7FF1556C8E1" ma:contentTypeVersion="9" ma:contentTypeDescription="Crée un document." ma:contentTypeScope="" ma:versionID="ce77d5c12d33a7289ced92f576b6a94a">
  <xsd:schema xmlns:xsd="http://www.w3.org/2001/XMLSchema" xmlns:xs="http://www.w3.org/2001/XMLSchema" xmlns:p="http://schemas.microsoft.com/office/2006/metadata/properties" xmlns:ns3="6c60380e-7be6-440c-a108-a24148999ffb" xmlns:ns4="c48782ac-6f58-402d-94ce-070a33930b5d" targetNamespace="http://schemas.microsoft.com/office/2006/metadata/properties" ma:root="true" ma:fieldsID="60ff9b3b96a651e5178782713fb02e9c" ns3:_="" ns4:_="">
    <xsd:import namespace="6c60380e-7be6-440c-a108-a24148999ffb"/>
    <xsd:import namespace="c48782ac-6f58-402d-94ce-070a33930b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EventHashCode" minOccurs="0"/>
                <xsd:element ref="ns3:MediaServiceGenerationTime" minOccurs="0"/>
                <xsd:element ref="ns3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0380e-7be6-440c-a108-a24148999f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782ac-6f58-402d-94ce-070a33930b5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 ma:index="8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C05F0F-3A36-4DB1-A7BB-789D1A9D88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60380e-7be6-440c-a108-a24148999ffb"/>
    <ds:schemaRef ds:uri="c48782ac-6f58-402d-94ce-070a33930b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A8F900-C323-4436-876F-E2C3048DDC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EF362D-193C-4E6E-8382-703D4A3B0A99}">
  <ds:schemaRefs>
    <ds:schemaRef ds:uri="http://www.w3.org/XML/1998/namespace"/>
    <ds:schemaRef ds:uri="http://schemas.microsoft.com/office/infopath/2007/PartnerControls"/>
    <ds:schemaRef ds:uri="6c60380e-7be6-440c-a108-a24148999ffb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c48782ac-6f58-402d-94ce-070a33930b5d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130</Words>
  <Application>Microsoft Office PowerPoint</Application>
  <PresentationFormat>Affichage à l'écran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Commission Emploi Economie - CREFOP NORMANDIE</vt:lpstr>
      <vt:lpstr>Commission Emploi Economie - CREFOP NORMANDIE</vt:lpstr>
    </vt:vector>
  </TitlesOfParts>
  <Company>Ministères Chargés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économie et emploi du CREFOP NORMANDIE</dc:title>
  <dc:creator>BOUCHER Martine (DR-HNORM)</dc:creator>
  <cp:lastModifiedBy>Cécile Guillaume</cp:lastModifiedBy>
  <cp:revision>90</cp:revision>
  <cp:lastPrinted>2016-12-12T18:11:36Z</cp:lastPrinted>
  <dcterms:created xsi:type="dcterms:W3CDTF">2016-12-08T14:26:49Z</dcterms:created>
  <dcterms:modified xsi:type="dcterms:W3CDTF">2019-04-08T07:42:52Z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0x0101007D23BA10796C1042915DC7FF1556C8E1</vt:lpwstr>
  </property>
</Properties>
</file>