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1"/>
  </p:notesMasterIdLst>
  <p:handoutMasterIdLst>
    <p:handoutMasterId r:id="rId32"/>
  </p:handoutMasterIdLst>
  <p:sldIdLst>
    <p:sldId id="277" r:id="rId5"/>
    <p:sldId id="278" r:id="rId6"/>
    <p:sldId id="256" r:id="rId7"/>
    <p:sldId id="279" r:id="rId8"/>
    <p:sldId id="257" r:id="rId9"/>
    <p:sldId id="258" r:id="rId10"/>
    <p:sldId id="259" r:id="rId11"/>
    <p:sldId id="260" r:id="rId12"/>
    <p:sldId id="261" r:id="rId13"/>
    <p:sldId id="262" r:id="rId14"/>
    <p:sldId id="263" r:id="rId15"/>
    <p:sldId id="280" r:id="rId16"/>
    <p:sldId id="264" r:id="rId17"/>
    <p:sldId id="281" r:id="rId18"/>
    <p:sldId id="265" r:id="rId19"/>
    <p:sldId id="266" r:id="rId20"/>
    <p:sldId id="282" r:id="rId21"/>
    <p:sldId id="267" r:id="rId22"/>
    <p:sldId id="268" r:id="rId23"/>
    <p:sldId id="269" r:id="rId24"/>
    <p:sldId id="273" r:id="rId25"/>
    <p:sldId id="272" r:id="rId26"/>
    <p:sldId id="274" r:id="rId27"/>
    <p:sldId id="270" r:id="rId28"/>
    <p:sldId id="271" r:id="rId29"/>
    <p:sldId id="276" r:id="rId30"/>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493"/>
    <a:srgbClr val="C1C1C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067"/>
    <p:restoredTop sz="94674"/>
  </p:normalViewPr>
  <p:slideViewPr>
    <p:cSldViewPr snapToGrid="0" snapToObjects="1">
      <p:cViewPr varScale="1">
        <p:scale>
          <a:sx n="91" d="100"/>
          <a:sy n="91" d="100"/>
        </p:scale>
        <p:origin x="96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87A5AD16-8F40-44FD-AD73-349CD605E4D8}" type="datetimeFigureOut">
              <a:rPr lang="fr-FR" smtClean="0"/>
              <a:t>12/09/2018</a:t>
            </a:fld>
            <a:endParaRPr lang="fr-FR"/>
          </a:p>
        </p:txBody>
      </p:sp>
      <p:sp>
        <p:nvSpPr>
          <p:cNvPr id="4" name="Espace réservé du pied de page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62F24E4E-FCCA-487B-BBBF-AB931B7C3BE6}" type="slidenum">
              <a:rPr lang="fr-FR" smtClean="0"/>
              <a:t>‹N°›</a:t>
            </a:fld>
            <a:endParaRPr lang="fr-FR"/>
          </a:p>
        </p:txBody>
      </p:sp>
    </p:spTree>
    <p:extLst>
      <p:ext uri="{BB962C8B-B14F-4D97-AF65-F5344CB8AC3E}">
        <p14:creationId xmlns:p14="http://schemas.microsoft.com/office/powerpoint/2010/main" val="37153823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34E11EE5-BCB6-403A-9DEF-22D45F9DD909}" type="datetimeFigureOut">
              <a:rPr lang="fr-FR" smtClean="0"/>
              <a:t>12/09/2018</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E9C89DCA-0DC1-4860-B23B-325A5692C136}" type="slidenum">
              <a:rPr lang="fr-FR" smtClean="0"/>
              <a:t>‹N°›</a:t>
            </a:fld>
            <a:endParaRPr lang="fr-FR"/>
          </a:p>
        </p:txBody>
      </p:sp>
    </p:spTree>
    <p:extLst>
      <p:ext uri="{BB962C8B-B14F-4D97-AF65-F5344CB8AC3E}">
        <p14:creationId xmlns:p14="http://schemas.microsoft.com/office/powerpoint/2010/main" val="499844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8A5788-9E9C-0840-ACF2-AEC78AA03D6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EF8AC970-B54E-B345-9D3F-BB390D9A97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Cliquez pour modifier le style des sous-titres du masque</a:t>
            </a:r>
          </a:p>
        </p:txBody>
      </p:sp>
      <p:sp>
        <p:nvSpPr>
          <p:cNvPr id="4" name="Espace réservé de la date 3">
            <a:extLst>
              <a:ext uri="{FF2B5EF4-FFF2-40B4-BE49-F238E27FC236}">
                <a16:creationId xmlns:a16="http://schemas.microsoft.com/office/drawing/2014/main" id="{144CFA2E-67F5-0B43-A0CA-43F8155B80CF}"/>
              </a:ext>
            </a:extLst>
          </p:cNvPr>
          <p:cNvSpPr>
            <a:spLocks noGrp="1"/>
          </p:cNvSpPr>
          <p:nvPr>
            <p:ph type="dt" sz="half" idx="10"/>
          </p:nvPr>
        </p:nvSpPr>
        <p:spPr/>
        <p:txBody>
          <a:bodyPr/>
          <a:lstStyle/>
          <a:p>
            <a:fld id="{6810BD0E-55D4-4388-9D29-9E189D2A0C2C}" type="datetime1">
              <a:rPr lang="fr-FR" smtClean="0"/>
              <a:t>12/09/2018</a:t>
            </a:fld>
            <a:endParaRPr lang="fr-FR"/>
          </a:p>
        </p:txBody>
      </p:sp>
      <p:sp>
        <p:nvSpPr>
          <p:cNvPr id="5" name="Espace réservé du pied de page 4">
            <a:extLst>
              <a:ext uri="{FF2B5EF4-FFF2-40B4-BE49-F238E27FC236}">
                <a16:creationId xmlns:a16="http://schemas.microsoft.com/office/drawing/2014/main" id="{D6AF8EEC-F396-8945-921F-B0FDBBD36EB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8934B7F-6E32-3748-A1A5-4FFBBE91E944}"/>
              </a:ext>
            </a:extLst>
          </p:cNvPr>
          <p:cNvSpPr>
            <a:spLocks noGrp="1"/>
          </p:cNvSpPr>
          <p:nvPr>
            <p:ph type="sldNum" sz="quarter" idx="12"/>
          </p:nvPr>
        </p:nvSpPr>
        <p:spPr/>
        <p:txBody>
          <a:bodyPr/>
          <a:lstStyle/>
          <a:p>
            <a:fld id="{64E6FF48-4C1D-1E4E-ADA7-9346839D7540}" type="slidenum">
              <a:rPr lang="fr-FR" smtClean="0"/>
              <a:t>‹N°›</a:t>
            </a:fld>
            <a:endParaRPr lang="fr-FR"/>
          </a:p>
        </p:txBody>
      </p:sp>
    </p:spTree>
    <p:extLst>
      <p:ext uri="{BB962C8B-B14F-4D97-AF65-F5344CB8AC3E}">
        <p14:creationId xmlns:p14="http://schemas.microsoft.com/office/powerpoint/2010/main" val="368977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7141C7-24E5-4049-B423-D814FB623C0F}"/>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9E73F972-672A-0E46-8A28-9C1A76133AA9}"/>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B6C3F0B-CEB4-DE41-8409-F2CECED62BC1}"/>
              </a:ext>
            </a:extLst>
          </p:cNvPr>
          <p:cNvSpPr>
            <a:spLocks noGrp="1"/>
          </p:cNvSpPr>
          <p:nvPr>
            <p:ph type="dt" sz="half" idx="10"/>
          </p:nvPr>
        </p:nvSpPr>
        <p:spPr/>
        <p:txBody>
          <a:bodyPr/>
          <a:lstStyle/>
          <a:p>
            <a:fld id="{D0D7F8CD-069D-4AD6-8C32-AD52D0E248BB}" type="datetime1">
              <a:rPr lang="fr-FR" smtClean="0"/>
              <a:t>12/09/2018</a:t>
            </a:fld>
            <a:endParaRPr lang="fr-FR"/>
          </a:p>
        </p:txBody>
      </p:sp>
      <p:sp>
        <p:nvSpPr>
          <p:cNvPr id="5" name="Espace réservé du pied de page 4">
            <a:extLst>
              <a:ext uri="{FF2B5EF4-FFF2-40B4-BE49-F238E27FC236}">
                <a16:creationId xmlns:a16="http://schemas.microsoft.com/office/drawing/2014/main" id="{0BBA0CC8-93E6-7542-9FEE-138BB57A397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707E3A3-861E-0F48-997E-E6862E9C04D5}"/>
              </a:ext>
            </a:extLst>
          </p:cNvPr>
          <p:cNvSpPr>
            <a:spLocks noGrp="1"/>
          </p:cNvSpPr>
          <p:nvPr>
            <p:ph type="sldNum" sz="quarter" idx="12"/>
          </p:nvPr>
        </p:nvSpPr>
        <p:spPr/>
        <p:txBody>
          <a:bodyPr/>
          <a:lstStyle/>
          <a:p>
            <a:fld id="{64E6FF48-4C1D-1E4E-ADA7-9346839D7540}" type="slidenum">
              <a:rPr lang="fr-FR" smtClean="0"/>
              <a:t>‹N°›</a:t>
            </a:fld>
            <a:endParaRPr lang="fr-FR"/>
          </a:p>
        </p:txBody>
      </p:sp>
    </p:spTree>
    <p:extLst>
      <p:ext uri="{BB962C8B-B14F-4D97-AF65-F5344CB8AC3E}">
        <p14:creationId xmlns:p14="http://schemas.microsoft.com/office/powerpoint/2010/main" val="3783333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8BBAE11-1B45-E54E-8210-528B612425F1}"/>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212840D2-41D2-3C46-9E85-2363B4EABE3D}"/>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D1E88CB-8B88-EB47-8E86-ED6018690830}"/>
              </a:ext>
            </a:extLst>
          </p:cNvPr>
          <p:cNvSpPr>
            <a:spLocks noGrp="1"/>
          </p:cNvSpPr>
          <p:nvPr>
            <p:ph type="dt" sz="half" idx="10"/>
          </p:nvPr>
        </p:nvSpPr>
        <p:spPr/>
        <p:txBody>
          <a:bodyPr/>
          <a:lstStyle/>
          <a:p>
            <a:fld id="{C792B0D8-FB38-473B-A6B7-8F55C129F3D5}" type="datetime1">
              <a:rPr lang="fr-FR" smtClean="0"/>
              <a:t>12/09/2018</a:t>
            </a:fld>
            <a:endParaRPr lang="fr-FR"/>
          </a:p>
        </p:txBody>
      </p:sp>
      <p:sp>
        <p:nvSpPr>
          <p:cNvPr id="5" name="Espace réservé du pied de page 4">
            <a:extLst>
              <a:ext uri="{FF2B5EF4-FFF2-40B4-BE49-F238E27FC236}">
                <a16:creationId xmlns:a16="http://schemas.microsoft.com/office/drawing/2014/main" id="{F1B526B3-FEA1-E944-9A22-1FF437AD375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445DF12-D6FC-4145-A722-A4D8270A77D1}"/>
              </a:ext>
            </a:extLst>
          </p:cNvPr>
          <p:cNvSpPr>
            <a:spLocks noGrp="1"/>
          </p:cNvSpPr>
          <p:nvPr>
            <p:ph type="sldNum" sz="quarter" idx="12"/>
          </p:nvPr>
        </p:nvSpPr>
        <p:spPr/>
        <p:txBody>
          <a:bodyPr/>
          <a:lstStyle/>
          <a:p>
            <a:fld id="{64E6FF48-4C1D-1E4E-ADA7-9346839D7540}" type="slidenum">
              <a:rPr lang="fr-FR" smtClean="0"/>
              <a:t>‹N°›</a:t>
            </a:fld>
            <a:endParaRPr lang="fr-FR"/>
          </a:p>
        </p:txBody>
      </p:sp>
    </p:spTree>
    <p:extLst>
      <p:ext uri="{BB962C8B-B14F-4D97-AF65-F5344CB8AC3E}">
        <p14:creationId xmlns:p14="http://schemas.microsoft.com/office/powerpoint/2010/main" val="1236777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0A12FD-11A0-0949-95FA-FA7B71701B2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63E4896-DB31-FC4D-9BE8-100E90C570AE}"/>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9493A94-64BF-AA45-8A63-CD12F3B1D7ED}"/>
              </a:ext>
            </a:extLst>
          </p:cNvPr>
          <p:cNvSpPr>
            <a:spLocks noGrp="1"/>
          </p:cNvSpPr>
          <p:nvPr>
            <p:ph type="dt" sz="half" idx="10"/>
          </p:nvPr>
        </p:nvSpPr>
        <p:spPr/>
        <p:txBody>
          <a:bodyPr/>
          <a:lstStyle/>
          <a:p>
            <a:fld id="{39CB10C1-F9B0-45F8-9B25-894FB6357C34}" type="datetime1">
              <a:rPr lang="fr-FR" smtClean="0"/>
              <a:t>12/09/2018</a:t>
            </a:fld>
            <a:endParaRPr lang="fr-FR"/>
          </a:p>
        </p:txBody>
      </p:sp>
      <p:sp>
        <p:nvSpPr>
          <p:cNvPr id="5" name="Espace réservé du pied de page 4">
            <a:extLst>
              <a:ext uri="{FF2B5EF4-FFF2-40B4-BE49-F238E27FC236}">
                <a16:creationId xmlns:a16="http://schemas.microsoft.com/office/drawing/2014/main" id="{52CCBA36-6EDC-3849-8A3D-DA4E89D927F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F12908E-13EE-4247-B2A7-9F93163029AE}"/>
              </a:ext>
            </a:extLst>
          </p:cNvPr>
          <p:cNvSpPr>
            <a:spLocks noGrp="1"/>
          </p:cNvSpPr>
          <p:nvPr>
            <p:ph type="sldNum" sz="quarter" idx="12"/>
          </p:nvPr>
        </p:nvSpPr>
        <p:spPr/>
        <p:txBody>
          <a:bodyPr/>
          <a:lstStyle/>
          <a:p>
            <a:fld id="{64E6FF48-4C1D-1E4E-ADA7-9346839D7540}" type="slidenum">
              <a:rPr lang="fr-FR" smtClean="0"/>
              <a:t>‹N°›</a:t>
            </a:fld>
            <a:endParaRPr lang="fr-FR"/>
          </a:p>
        </p:txBody>
      </p:sp>
    </p:spTree>
    <p:extLst>
      <p:ext uri="{BB962C8B-B14F-4D97-AF65-F5344CB8AC3E}">
        <p14:creationId xmlns:p14="http://schemas.microsoft.com/office/powerpoint/2010/main" val="2024733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2B4375-DD54-164E-930E-97C15A0AC4AC}"/>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330A59CD-2D06-4A40-9F53-D8F388FADD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882149CD-C009-CC40-9ED8-CA8488076A0A}"/>
              </a:ext>
            </a:extLst>
          </p:cNvPr>
          <p:cNvSpPr>
            <a:spLocks noGrp="1"/>
          </p:cNvSpPr>
          <p:nvPr>
            <p:ph type="dt" sz="half" idx="10"/>
          </p:nvPr>
        </p:nvSpPr>
        <p:spPr/>
        <p:txBody>
          <a:bodyPr/>
          <a:lstStyle/>
          <a:p>
            <a:fld id="{E3598840-A9AD-44B4-8FCE-896722777DA7}" type="datetime1">
              <a:rPr lang="fr-FR" smtClean="0"/>
              <a:t>12/09/2018</a:t>
            </a:fld>
            <a:endParaRPr lang="fr-FR"/>
          </a:p>
        </p:txBody>
      </p:sp>
      <p:sp>
        <p:nvSpPr>
          <p:cNvPr id="5" name="Espace réservé du pied de page 4">
            <a:extLst>
              <a:ext uri="{FF2B5EF4-FFF2-40B4-BE49-F238E27FC236}">
                <a16:creationId xmlns:a16="http://schemas.microsoft.com/office/drawing/2014/main" id="{5F78E1F9-596C-D442-A2AF-C172E98737E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CD1A0CC-402F-6242-8D05-209774E0B9A1}"/>
              </a:ext>
            </a:extLst>
          </p:cNvPr>
          <p:cNvSpPr>
            <a:spLocks noGrp="1"/>
          </p:cNvSpPr>
          <p:nvPr>
            <p:ph type="sldNum" sz="quarter" idx="12"/>
          </p:nvPr>
        </p:nvSpPr>
        <p:spPr/>
        <p:txBody>
          <a:bodyPr/>
          <a:lstStyle/>
          <a:p>
            <a:fld id="{64E6FF48-4C1D-1E4E-ADA7-9346839D7540}" type="slidenum">
              <a:rPr lang="fr-FR" smtClean="0"/>
              <a:t>‹N°›</a:t>
            </a:fld>
            <a:endParaRPr lang="fr-FR"/>
          </a:p>
        </p:txBody>
      </p:sp>
    </p:spTree>
    <p:extLst>
      <p:ext uri="{BB962C8B-B14F-4D97-AF65-F5344CB8AC3E}">
        <p14:creationId xmlns:p14="http://schemas.microsoft.com/office/powerpoint/2010/main" val="4281621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8935C0-D29A-A94E-9490-1AA221299CE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5EA1A7F-F38A-E942-97AA-3ABE2811A952}"/>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617B4FBC-915F-7D49-BC51-7633F260DCA0}"/>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7E6CCF9D-E4C8-4C44-872F-26FF0768BD21}"/>
              </a:ext>
            </a:extLst>
          </p:cNvPr>
          <p:cNvSpPr>
            <a:spLocks noGrp="1"/>
          </p:cNvSpPr>
          <p:nvPr>
            <p:ph type="dt" sz="half" idx="10"/>
          </p:nvPr>
        </p:nvSpPr>
        <p:spPr/>
        <p:txBody>
          <a:bodyPr/>
          <a:lstStyle/>
          <a:p>
            <a:fld id="{DE77896B-3214-4F70-9835-D91E5AA27B53}" type="datetime1">
              <a:rPr lang="fr-FR" smtClean="0"/>
              <a:t>12/09/2018</a:t>
            </a:fld>
            <a:endParaRPr lang="fr-FR"/>
          </a:p>
        </p:txBody>
      </p:sp>
      <p:sp>
        <p:nvSpPr>
          <p:cNvPr id="6" name="Espace réservé du pied de page 5">
            <a:extLst>
              <a:ext uri="{FF2B5EF4-FFF2-40B4-BE49-F238E27FC236}">
                <a16:creationId xmlns:a16="http://schemas.microsoft.com/office/drawing/2014/main" id="{FCB0E45E-DCB5-8E43-BD21-7746D2F07EE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E09F89C-1763-3945-92F4-2CFE1DCCF460}"/>
              </a:ext>
            </a:extLst>
          </p:cNvPr>
          <p:cNvSpPr>
            <a:spLocks noGrp="1"/>
          </p:cNvSpPr>
          <p:nvPr>
            <p:ph type="sldNum" sz="quarter" idx="12"/>
          </p:nvPr>
        </p:nvSpPr>
        <p:spPr/>
        <p:txBody>
          <a:bodyPr/>
          <a:lstStyle/>
          <a:p>
            <a:fld id="{64E6FF48-4C1D-1E4E-ADA7-9346839D7540}" type="slidenum">
              <a:rPr lang="fr-FR" smtClean="0"/>
              <a:t>‹N°›</a:t>
            </a:fld>
            <a:endParaRPr lang="fr-FR"/>
          </a:p>
        </p:txBody>
      </p:sp>
    </p:spTree>
    <p:extLst>
      <p:ext uri="{BB962C8B-B14F-4D97-AF65-F5344CB8AC3E}">
        <p14:creationId xmlns:p14="http://schemas.microsoft.com/office/powerpoint/2010/main" val="3654361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7843A0-B030-2D44-87B3-B382D3986A9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A9866A4B-DC50-5941-B124-B8388B610B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B8BA9BC7-66DC-5E41-BCE0-7A3218214244}"/>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8D05C7B-A3AE-664F-9325-1A6F1BC996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19B01C13-D17B-994D-8E65-E8E012E3DDA7}"/>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B43D8DE-A8DA-514C-BC00-A219DCD0F67F}"/>
              </a:ext>
            </a:extLst>
          </p:cNvPr>
          <p:cNvSpPr>
            <a:spLocks noGrp="1"/>
          </p:cNvSpPr>
          <p:nvPr>
            <p:ph type="dt" sz="half" idx="10"/>
          </p:nvPr>
        </p:nvSpPr>
        <p:spPr/>
        <p:txBody>
          <a:bodyPr/>
          <a:lstStyle/>
          <a:p>
            <a:fld id="{AFC19DF3-06C8-4DF8-B09A-BD8785D0DB0E}" type="datetime1">
              <a:rPr lang="fr-FR" smtClean="0"/>
              <a:t>12/09/2018</a:t>
            </a:fld>
            <a:endParaRPr lang="fr-FR"/>
          </a:p>
        </p:txBody>
      </p:sp>
      <p:sp>
        <p:nvSpPr>
          <p:cNvPr id="8" name="Espace réservé du pied de page 7">
            <a:extLst>
              <a:ext uri="{FF2B5EF4-FFF2-40B4-BE49-F238E27FC236}">
                <a16:creationId xmlns:a16="http://schemas.microsoft.com/office/drawing/2014/main" id="{85544A5D-5170-FA45-8DB8-375E77047FDA}"/>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21004E90-0189-E04A-8FA5-CCF099967EFC}"/>
              </a:ext>
            </a:extLst>
          </p:cNvPr>
          <p:cNvSpPr>
            <a:spLocks noGrp="1"/>
          </p:cNvSpPr>
          <p:nvPr>
            <p:ph type="sldNum" sz="quarter" idx="12"/>
          </p:nvPr>
        </p:nvSpPr>
        <p:spPr/>
        <p:txBody>
          <a:bodyPr/>
          <a:lstStyle/>
          <a:p>
            <a:fld id="{64E6FF48-4C1D-1E4E-ADA7-9346839D7540}" type="slidenum">
              <a:rPr lang="fr-FR" smtClean="0"/>
              <a:t>‹N°›</a:t>
            </a:fld>
            <a:endParaRPr lang="fr-FR"/>
          </a:p>
        </p:txBody>
      </p:sp>
    </p:spTree>
    <p:extLst>
      <p:ext uri="{BB962C8B-B14F-4D97-AF65-F5344CB8AC3E}">
        <p14:creationId xmlns:p14="http://schemas.microsoft.com/office/powerpoint/2010/main" val="1677270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5AB294-DDAE-DB47-AD48-750FB9B66C8A}"/>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2F99D638-3CDC-C34C-8D8E-D0A432B7FF57}"/>
              </a:ext>
            </a:extLst>
          </p:cNvPr>
          <p:cNvSpPr>
            <a:spLocks noGrp="1"/>
          </p:cNvSpPr>
          <p:nvPr>
            <p:ph type="dt" sz="half" idx="10"/>
          </p:nvPr>
        </p:nvSpPr>
        <p:spPr/>
        <p:txBody>
          <a:bodyPr/>
          <a:lstStyle/>
          <a:p>
            <a:fld id="{C45478FA-99A0-4956-96F4-FD6F9CE21D84}" type="datetime1">
              <a:rPr lang="fr-FR" smtClean="0"/>
              <a:t>12/09/2018</a:t>
            </a:fld>
            <a:endParaRPr lang="fr-FR"/>
          </a:p>
        </p:txBody>
      </p:sp>
      <p:sp>
        <p:nvSpPr>
          <p:cNvPr id="4" name="Espace réservé du pied de page 3">
            <a:extLst>
              <a:ext uri="{FF2B5EF4-FFF2-40B4-BE49-F238E27FC236}">
                <a16:creationId xmlns:a16="http://schemas.microsoft.com/office/drawing/2014/main" id="{2098D381-0543-EB4A-BAED-9B0DC7A49BF0}"/>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62B65183-C468-734B-B289-F05A6FDDAD7A}"/>
              </a:ext>
            </a:extLst>
          </p:cNvPr>
          <p:cNvSpPr>
            <a:spLocks noGrp="1"/>
          </p:cNvSpPr>
          <p:nvPr>
            <p:ph type="sldNum" sz="quarter" idx="12"/>
          </p:nvPr>
        </p:nvSpPr>
        <p:spPr/>
        <p:txBody>
          <a:bodyPr/>
          <a:lstStyle/>
          <a:p>
            <a:fld id="{64E6FF48-4C1D-1E4E-ADA7-9346839D7540}" type="slidenum">
              <a:rPr lang="fr-FR" smtClean="0"/>
              <a:t>‹N°›</a:t>
            </a:fld>
            <a:endParaRPr lang="fr-FR"/>
          </a:p>
        </p:txBody>
      </p:sp>
    </p:spTree>
    <p:extLst>
      <p:ext uri="{BB962C8B-B14F-4D97-AF65-F5344CB8AC3E}">
        <p14:creationId xmlns:p14="http://schemas.microsoft.com/office/powerpoint/2010/main" val="2818422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21A9D30-7AC8-0241-95B9-CBAF5801B26C}"/>
              </a:ext>
            </a:extLst>
          </p:cNvPr>
          <p:cNvSpPr>
            <a:spLocks noGrp="1"/>
          </p:cNvSpPr>
          <p:nvPr>
            <p:ph type="dt" sz="half" idx="10"/>
          </p:nvPr>
        </p:nvSpPr>
        <p:spPr/>
        <p:txBody>
          <a:bodyPr/>
          <a:lstStyle/>
          <a:p>
            <a:fld id="{DF0653D0-C78C-4092-831B-4860D8DBBB0B}" type="datetime1">
              <a:rPr lang="fr-FR" smtClean="0"/>
              <a:t>12/09/2018</a:t>
            </a:fld>
            <a:endParaRPr lang="fr-FR"/>
          </a:p>
        </p:txBody>
      </p:sp>
      <p:sp>
        <p:nvSpPr>
          <p:cNvPr id="3" name="Espace réservé du pied de page 2">
            <a:extLst>
              <a:ext uri="{FF2B5EF4-FFF2-40B4-BE49-F238E27FC236}">
                <a16:creationId xmlns:a16="http://schemas.microsoft.com/office/drawing/2014/main" id="{77FEBDAE-0DD9-9948-96F1-1CBECA291384}"/>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5C5B56ED-3190-E341-A088-15916D30F4F6}"/>
              </a:ext>
            </a:extLst>
          </p:cNvPr>
          <p:cNvSpPr>
            <a:spLocks noGrp="1"/>
          </p:cNvSpPr>
          <p:nvPr>
            <p:ph type="sldNum" sz="quarter" idx="12"/>
          </p:nvPr>
        </p:nvSpPr>
        <p:spPr/>
        <p:txBody>
          <a:bodyPr/>
          <a:lstStyle/>
          <a:p>
            <a:fld id="{64E6FF48-4C1D-1E4E-ADA7-9346839D7540}" type="slidenum">
              <a:rPr lang="fr-FR" smtClean="0"/>
              <a:t>‹N°›</a:t>
            </a:fld>
            <a:endParaRPr lang="fr-FR"/>
          </a:p>
        </p:txBody>
      </p:sp>
    </p:spTree>
    <p:extLst>
      <p:ext uri="{BB962C8B-B14F-4D97-AF65-F5344CB8AC3E}">
        <p14:creationId xmlns:p14="http://schemas.microsoft.com/office/powerpoint/2010/main" val="1446647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02D946-70BF-FD43-9969-46DE77FD7AF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AC450192-349E-2A40-B45B-17AC39DADA5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A98589EE-6803-C647-A41D-3EE34E15DC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5F5232E1-0E76-DE41-A187-2EC3C5625494}"/>
              </a:ext>
            </a:extLst>
          </p:cNvPr>
          <p:cNvSpPr>
            <a:spLocks noGrp="1"/>
          </p:cNvSpPr>
          <p:nvPr>
            <p:ph type="dt" sz="half" idx="10"/>
          </p:nvPr>
        </p:nvSpPr>
        <p:spPr/>
        <p:txBody>
          <a:bodyPr/>
          <a:lstStyle/>
          <a:p>
            <a:fld id="{F43B3785-AAB6-47F8-8500-830689068A77}" type="datetime1">
              <a:rPr lang="fr-FR" smtClean="0"/>
              <a:t>12/09/2018</a:t>
            </a:fld>
            <a:endParaRPr lang="fr-FR"/>
          </a:p>
        </p:txBody>
      </p:sp>
      <p:sp>
        <p:nvSpPr>
          <p:cNvPr id="6" name="Espace réservé du pied de page 5">
            <a:extLst>
              <a:ext uri="{FF2B5EF4-FFF2-40B4-BE49-F238E27FC236}">
                <a16:creationId xmlns:a16="http://schemas.microsoft.com/office/drawing/2014/main" id="{D0CAD416-8554-E347-83FF-59723E5E81C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30828D7-2414-4743-90A9-72D7F20651A0}"/>
              </a:ext>
            </a:extLst>
          </p:cNvPr>
          <p:cNvSpPr>
            <a:spLocks noGrp="1"/>
          </p:cNvSpPr>
          <p:nvPr>
            <p:ph type="sldNum" sz="quarter" idx="12"/>
          </p:nvPr>
        </p:nvSpPr>
        <p:spPr/>
        <p:txBody>
          <a:bodyPr/>
          <a:lstStyle/>
          <a:p>
            <a:fld id="{64E6FF48-4C1D-1E4E-ADA7-9346839D7540}" type="slidenum">
              <a:rPr lang="fr-FR" smtClean="0"/>
              <a:t>‹N°›</a:t>
            </a:fld>
            <a:endParaRPr lang="fr-FR"/>
          </a:p>
        </p:txBody>
      </p:sp>
    </p:spTree>
    <p:extLst>
      <p:ext uri="{BB962C8B-B14F-4D97-AF65-F5344CB8AC3E}">
        <p14:creationId xmlns:p14="http://schemas.microsoft.com/office/powerpoint/2010/main" val="951868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643AC7-ABC3-C94E-B52E-A5FA2D0F8B9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e l’image 2">
            <a:extLst>
              <a:ext uri="{FF2B5EF4-FFF2-40B4-BE49-F238E27FC236}">
                <a16:creationId xmlns:a16="http://schemas.microsoft.com/office/drawing/2014/main" id="{48F54D77-198F-0143-8DB0-8DBE6610A7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F3A97D06-0144-AE48-A9E6-9F878EE570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98A9C0A2-73F0-2044-8CD9-B5F3E8CF84CC}"/>
              </a:ext>
            </a:extLst>
          </p:cNvPr>
          <p:cNvSpPr>
            <a:spLocks noGrp="1"/>
          </p:cNvSpPr>
          <p:nvPr>
            <p:ph type="dt" sz="half" idx="10"/>
          </p:nvPr>
        </p:nvSpPr>
        <p:spPr/>
        <p:txBody>
          <a:bodyPr/>
          <a:lstStyle/>
          <a:p>
            <a:fld id="{E062E301-5145-4B07-9191-7F353C31129C}" type="datetime1">
              <a:rPr lang="fr-FR" smtClean="0"/>
              <a:t>12/09/2018</a:t>
            </a:fld>
            <a:endParaRPr lang="fr-FR"/>
          </a:p>
        </p:txBody>
      </p:sp>
      <p:sp>
        <p:nvSpPr>
          <p:cNvPr id="6" name="Espace réservé du pied de page 5">
            <a:extLst>
              <a:ext uri="{FF2B5EF4-FFF2-40B4-BE49-F238E27FC236}">
                <a16:creationId xmlns:a16="http://schemas.microsoft.com/office/drawing/2014/main" id="{CB7B0B5A-65ED-414D-A694-59B63421453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71A5DC8-14F8-DD47-9697-6484403B3D04}"/>
              </a:ext>
            </a:extLst>
          </p:cNvPr>
          <p:cNvSpPr>
            <a:spLocks noGrp="1"/>
          </p:cNvSpPr>
          <p:nvPr>
            <p:ph type="sldNum" sz="quarter" idx="12"/>
          </p:nvPr>
        </p:nvSpPr>
        <p:spPr/>
        <p:txBody>
          <a:bodyPr/>
          <a:lstStyle/>
          <a:p>
            <a:fld id="{64E6FF48-4C1D-1E4E-ADA7-9346839D7540}" type="slidenum">
              <a:rPr lang="fr-FR" smtClean="0"/>
              <a:t>‹N°›</a:t>
            </a:fld>
            <a:endParaRPr lang="fr-FR"/>
          </a:p>
        </p:txBody>
      </p:sp>
    </p:spTree>
    <p:extLst>
      <p:ext uri="{BB962C8B-B14F-4D97-AF65-F5344CB8AC3E}">
        <p14:creationId xmlns:p14="http://schemas.microsoft.com/office/powerpoint/2010/main" val="2574076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08A9D37-ED89-7A44-BB87-D808D1E4B4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788DD5B-4B8E-4E4D-B8F8-600CBC7C05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D00E56B-E169-E542-923F-1AD72A5B55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7EF39C-354B-4CE7-B9E7-C17F0179CBCB}" type="datetime1">
              <a:rPr lang="fr-FR" smtClean="0"/>
              <a:t>12/09/2018</a:t>
            </a:fld>
            <a:endParaRPr lang="fr-FR"/>
          </a:p>
        </p:txBody>
      </p:sp>
      <p:sp>
        <p:nvSpPr>
          <p:cNvPr id="5" name="Espace réservé du pied de page 4">
            <a:extLst>
              <a:ext uri="{FF2B5EF4-FFF2-40B4-BE49-F238E27FC236}">
                <a16:creationId xmlns:a16="http://schemas.microsoft.com/office/drawing/2014/main" id="{E5685CD2-E562-2A4F-AFE4-108505D392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AAC9B4F3-6E8C-514C-B939-68402F6CDE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E6FF48-4C1D-1E4E-ADA7-9346839D7540}" type="slidenum">
              <a:rPr lang="fr-FR" smtClean="0"/>
              <a:t>‹N°›</a:t>
            </a:fld>
            <a:endParaRPr lang="fr-FR"/>
          </a:p>
        </p:txBody>
      </p:sp>
    </p:spTree>
    <p:extLst>
      <p:ext uri="{BB962C8B-B14F-4D97-AF65-F5344CB8AC3E}">
        <p14:creationId xmlns:p14="http://schemas.microsoft.com/office/powerpoint/2010/main" val="10401958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7" Type="http://schemas.openxmlformats.org/officeDocument/2006/relationships/image" Target="../media/image1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4.jpeg"/><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4.jpeg"/><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4.jpeg"/><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7" Type="http://schemas.openxmlformats.org/officeDocument/2006/relationships/image" Target="../media/image1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4.jpeg"/><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tiff"/><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4.jpe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4.jpeg"/><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sp>
        <p:nvSpPr>
          <p:cNvPr id="9" name="Rectangle 8"/>
          <p:cNvSpPr/>
          <p:nvPr/>
        </p:nvSpPr>
        <p:spPr>
          <a:xfrm>
            <a:off x="2084769" y="409908"/>
            <a:ext cx="9769180" cy="3982629"/>
          </a:xfrm>
          <a:prstGeom prst="rect">
            <a:avLst/>
          </a:prstGeom>
        </p:spPr>
        <p:txBody>
          <a:bodyPr wrap="square">
            <a:spAutoFit/>
          </a:bodyPr>
          <a:lstStyle/>
          <a:p>
            <a:pPr algn="ctr">
              <a:lnSpc>
                <a:spcPct val="115000"/>
              </a:lnSpc>
              <a:spcAft>
                <a:spcPts val="0"/>
              </a:spcAft>
            </a:pPr>
            <a:r>
              <a:rPr lang="fr-FR" sz="2800" b="1" dirty="0" smtClean="0">
                <a:solidFill>
                  <a:srgbClr val="1F3864"/>
                </a:solidFill>
                <a:latin typeface="Arial" panose="020B0604020202020204" pitchFamily="34" charset="0"/>
                <a:ea typeface="Calibri" panose="020F0502020204030204" pitchFamily="34" charset="0"/>
              </a:rPr>
              <a:t>Evaluation de l’impact des dispositifs de formation Réussir </a:t>
            </a:r>
            <a:r>
              <a:rPr lang="fr-FR" sz="2800" b="1" dirty="0">
                <a:solidFill>
                  <a:srgbClr val="1F3864"/>
                </a:solidFill>
                <a:latin typeface="Arial" panose="020B0604020202020204" pitchFamily="34" charset="0"/>
                <a:ea typeface="Calibri" panose="020F0502020204030204" pitchFamily="34" charset="0"/>
              </a:rPr>
              <a:t>e</a:t>
            </a:r>
            <a:r>
              <a:rPr lang="fr-FR" sz="2800" b="1" dirty="0" smtClean="0">
                <a:solidFill>
                  <a:srgbClr val="1F3864"/>
                </a:solidFill>
                <a:latin typeface="Arial" panose="020B0604020202020204" pitchFamily="34" charset="0"/>
                <a:ea typeface="Calibri" panose="020F0502020204030204" pitchFamily="34" charset="0"/>
              </a:rPr>
              <a:t>t CAQ de la Région Normandie sur les parcours d’insertion des bénéficiaires</a:t>
            </a:r>
          </a:p>
          <a:p>
            <a:pPr algn="ctr">
              <a:lnSpc>
                <a:spcPct val="115000"/>
              </a:lnSpc>
              <a:spcAft>
                <a:spcPts val="0"/>
              </a:spcAft>
            </a:pPr>
            <a:endParaRPr lang="fr-FR" b="1" dirty="0">
              <a:solidFill>
                <a:srgbClr val="1F3864"/>
              </a:solidFill>
              <a:latin typeface="Arial" panose="020B0604020202020204" pitchFamily="34" charset="0"/>
              <a:ea typeface="Calibri" panose="020F0502020204030204" pitchFamily="34" charset="0"/>
            </a:endParaRPr>
          </a:p>
          <a:p>
            <a:r>
              <a:rPr lang="fr-FR" dirty="0"/>
              <a:t> </a:t>
            </a:r>
            <a:endParaRPr lang="fr-FR" dirty="0" smtClean="0"/>
          </a:p>
          <a:p>
            <a:endParaRPr lang="fr-FR" dirty="0"/>
          </a:p>
          <a:p>
            <a:endParaRPr lang="fr-FR" dirty="0" smtClean="0"/>
          </a:p>
          <a:p>
            <a:endParaRPr lang="fr-FR" dirty="0">
              <a:latin typeface="Arial" panose="020B0604020202020204" pitchFamily="34" charset="0"/>
              <a:cs typeface="Arial" panose="020B0604020202020204" pitchFamily="34" charset="0"/>
            </a:endParaRPr>
          </a:p>
          <a:p>
            <a:pPr algn="ctr">
              <a:lnSpc>
                <a:spcPct val="115000"/>
              </a:lnSpc>
              <a:spcAft>
                <a:spcPts val="0"/>
              </a:spcAft>
            </a:pPr>
            <a:r>
              <a:rPr lang="fr-FR" sz="2000" b="1" u="sng" dirty="0" smtClean="0">
                <a:solidFill>
                  <a:srgbClr val="1F3864"/>
                </a:solidFill>
                <a:latin typeface="Arial" panose="020B0604020202020204" pitchFamily="34" charset="0"/>
                <a:ea typeface="Calibri" panose="020F0502020204030204" pitchFamily="34" charset="0"/>
              </a:rPr>
              <a:t>SYNTHÈSE DES RÉSULTATS DE L’ENQUÊTE TÉLÉPHONIQUE ET DES RÉUNIONS DE GROUPES DE BÉNÉFICIAIRES</a:t>
            </a:r>
          </a:p>
          <a:p>
            <a:pPr marL="457200" algn="just">
              <a:lnSpc>
                <a:spcPct val="125000"/>
              </a:lnSpc>
              <a:spcAft>
                <a:spcPts val="0"/>
              </a:spcAft>
            </a:pPr>
            <a:r>
              <a:rPr lang="fr-FR" sz="1400" dirty="0">
                <a:solidFill>
                  <a:srgbClr val="1F3864"/>
                </a:solidFill>
                <a:latin typeface="Arial" panose="020B0604020202020204" pitchFamily="34" charset="0"/>
                <a:ea typeface="Times New Roman" panose="02020603050405020304" pitchFamily="18" charset="0"/>
                <a:cs typeface="Times New Roman" panose="02020603050405020304" pitchFamily="18" charset="0"/>
              </a:rPr>
              <a:t> </a:t>
            </a:r>
            <a:endParaRPr lang="fr-FR" sz="14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
        <p:nvSpPr>
          <p:cNvPr id="11" name="Espace réservé du numéro de diapositive 10"/>
          <p:cNvSpPr>
            <a:spLocks noGrp="1"/>
          </p:cNvSpPr>
          <p:nvPr>
            <p:ph type="sldNum" sz="quarter" idx="12"/>
          </p:nvPr>
        </p:nvSpPr>
        <p:spPr/>
        <p:txBody>
          <a:bodyPr/>
          <a:lstStyle/>
          <a:p>
            <a:fld id="{64E6FF48-4C1D-1E4E-ADA7-9346839D7540}" type="slidenum">
              <a:rPr lang="fr-FR" smtClean="0"/>
              <a:t>1</a:t>
            </a:fld>
            <a:endParaRPr lang="fr-FR"/>
          </a:p>
        </p:txBody>
      </p:sp>
      <p:sp>
        <p:nvSpPr>
          <p:cNvPr id="2" name="ZoneTexte 1"/>
          <p:cNvSpPr txBox="1"/>
          <p:nvPr/>
        </p:nvSpPr>
        <p:spPr>
          <a:xfrm>
            <a:off x="1934737" y="4960883"/>
            <a:ext cx="10257262" cy="369332"/>
          </a:xfrm>
          <a:prstGeom prst="rect">
            <a:avLst/>
          </a:prstGeom>
          <a:noFill/>
        </p:spPr>
        <p:txBody>
          <a:bodyPr wrap="square" rtlCol="0">
            <a:spAutoFit/>
          </a:bodyPr>
          <a:lstStyle/>
          <a:p>
            <a:pPr algn="ctr"/>
            <a:r>
              <a:rPr lang="fr-FR" b="1" dirty="0" smtClean="0"/>
              <a:t>Bureau du CREFOP - 17 septembre </a:t>
            </a:r>
            <a:r>
              <a:rPr lang="fr-FR" b="1" dirty="0" smtClean="0"/>
              <a:t>2018</a:t>
            </a:r>
            <a:endParaRPr lang="fr-FR" b="1" dirty="0"/>
          </a:p>
        </p:txBody>
      </p:sp>
    </p:spTree>
    <p:extLst>
      <p:ext uri="{BB962C8B-B14F-4D97-AF65-F5344CB8AC3E}">
        <p14:creationId xmlns:p14="http://schemas.microsoft.com/office/powerpoint/2010/main" val="18519868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sp>
        <p:nvSpPr>
          <p:cNvPr id="12" name="ZoneTexte 11"/>
          <p:cNvSpPr txBox="1"/>
          <p:nvPr/>
        </p:nvSpPr>
        <p:spPr>
          <a:xfrm>
            <a:off x="734946" y="6110475"/>
            <a:ext cx="10257262" cy="369332"/>
          </a:xfrm>
          <a:prstGeom prst="rect">
            <a:avLst/>
          </a:prstGeom>
          <a:noFill/>
        </p:spPr>
        <p:txBody>
          <a:bodyPr wrap="square" rtlCol="0">
            <a:spAutoFit/>
          </a:bodyPr>
          <a:lstStyle/>
          <a:p>
            <a:r>
              <a:rPr lang="fr-FR" b="1" dirty="0" smtClean="0">
                <a:solidFill>
                  <a:schemeClr val="accent1">
                    <a:lumMod val="75000"/>
                  </a:schemeClr>
                </a:solidFill>
              </a:rPr>
              <a:t>						</a:t>
            </a:r>
            <a:endParaRPr lang="fr-FR" b="1" dirty="0">
              <a:solidFill>
                <a:schemeClr val="accent1">
                  <a:lumMod val="75000"/>
                </a:schemeClr>
              </a:solidFill>
            </a:endParaRPr>
          </a:p>
        </p:txBody>
      </p:sp>
      <p:pic>
        <p:nvPicPr>
          <p:cNvPr id="2" name="Image 1"/>
          <p:cNvPicPr>
            <a:picLocks noChangeAspect="1"/>
          </p:cNvPicPr>
          <p:nvPr/>
        </p:nvPicPr>
        <p:blipFill>
          <a:blip r:embed="rId6"/>
          <a:stretch>
            <a:fillRect/>
          </a:stretch>
        </p:blipFill>
        <p:spPr>
          <a:xfrm>
            <a:off x="2127766" y="196457"/>
            <a:ext cx="4572396" cy="2737341"/>
          </a:xfrm>
          <a:prstGeom prst="rect">
            <a:avLst/>
          </a:prstGeom>
        </p:spPr>
      </p:pic>
      <p:sp>
        <p:nvSpPr>
          <p:cNvPr id="4" name="ZoneTexte 3"/>
          <p:cNvSpPr txBox="1"/>
          <p:nvPr/>
        </p:nvSpPr>
        <p:spPr>
          <a:xfrm>
            <a:off x="3945439" y="678373"/>
            <a:ext cx="6414174" cy="923330"/>
          </a:xfrm>
          <a:prstGeom prst="rect">
            <a:avLst/>
          </a:prstGeom>
          <a:noFill/>
        </p:spPr>
        <p:txBody>
          <a:bodyPr wrap="square" rtlCol="0">
            <a:spAutoFit/>
          </a:bodyPr>
          <a:lstStyle/>
          <a:p>
            <a:pPr algn="ctr"/>
            <a:r>
              <a:rPr lang="fr-FR" b="1" i="1" dirty="0">
                <a:solidFill>
                  <a:schemeClr val="accent1">
                    <a:lumMod val="75000"/>
                  </a:schemeClr>
                </a:solidFill>
                <a:latin typeface="Arial" panose="020B0604020202020204" pitchFamily="34" charset="0"/>
                <a:cs typeface="Arial" panose="020B0604020202020204" pitchFamily="34" charset="0"/>
              </a:rPr>
              <a:t>1/3</a:t>
            </a:r>
            <a:r>
              <a:rPr lang="fr-FR" b="1" i="1" dirty="0" smtClean="0">
                <a:latin typeface="Arial" panose="020B0604020202020204" pitchFamily="34" charset="0"/>
                <a:cs typeface="Arial" panose="020B0604020202020204" pitchFamily="34" charset="0"/>
              </a:rPr>
              <a:t> des bénéficiaires considèrent avoir reçu de l’aide par les formateurs sur des problématiques personnelles, principalement </a:t>
            </a:r>
            <a:r>
              <a:rPr lang="fr-FR" b="1" i="1" dirty="0">
                <a:latin typeface="Arial" panose="020B0604020202020204" pitchFamily="34" charset="0"/>
                <a:cs typeface="Arial" panose="020B0604020202020204" pitchFamily="34" charset="0"/>
              </a:rPr>
              <a:t>sur la mobilité</a:t>
            </a:r>
            <a:r>
              <a:rPr lang="fr-FR" b="1" i="1" dirty="0" smtClean="0">
                <a:latin typeface="Arial" panose="020B0604020202020204" pitchFamily="34" charset="0"/>
                <a:cs typeface="Arial" panose="020B0604020202020204" pitchFamily="34" charset="0"/>
              </a:rPr>
              <a:t> </a:t>
            </a:r>
            <a:endParaRPr lang="fr-FR" b="1" i="1" dirty="0">
              <a:latin typeface="Arial" panose="020B0604020202020204" pitchFamily="34" charset="0"/>
              <a:cs typeface="Arial" panose="020B0604020202020204" pitchFamily="34" charset="0"/>
            </a:endParaRPr>
          </a:p>
        </p:txBody>
      </p:sp>
      <p:pic>
        <p:nvPicPr>
          <p:cNvPr id="9" name="Image 8"/>
          <p:cNvPicPr>
            <a:picLocks noChangeAspect="1"/>
          </p:cNvPicPr>
          <p:nvPr/>
        </p:nvPicPr>
        <p:blipFill>
          <a:blip r:embed="rId7"/>
          <a:stretch>
            <a:fillRect/>
          </a:stretch>
        </p:blipFill>
        <p:spPr>
          <a:xfrm>
            <a:off x="5086734" y="3537972"/>
            <a:ext cx="6956139" cy="2914141"/>
          </a:xfrm>
          <a:prstGeom prst="rect">
            <a:avLst/>
          </a:prstGeom>
        </p:spPr>
      </p:pic>
      <p:sp>
        <p:nvSpPr>
          <p:cNvPr id="14" name="ZoneTexte 13"/>
          <p:cNvSpPr txBox="1"/>
          <p:nvPr/>
        </p:nvSpPr>
        <p:spPr>
          <a:xfrm>
            <a:off x="6700058" y="2913043"/>
            <a:ext cx="5231978" cy="1477328"/>
          </a:xfrm>
          <a:prstGeom prst="rect">
            <a:avLst/>
          </a:prstGeom>
          <a:noFill/>
        </p:spPr>
        <p:txBody>
          <a:bodyPr wrap="square" rtlCol="0">
            <a:spAutoFit/>
          </a:bodyPr>
          <a:lstStyle/>
          <a:p>
            <a:pPr algn="ctr"/>
            <a:r>
              <a:rPr lang="fr-FR" b="1" i="1" dirty="0" smtClean="0">
                <a:solidFill>
                  <a:schemeClr val="accent1">
                    <a:lumMod val="75000"/>
                  </a:schemeClr>
                </a:solidFill>
                <a:latin typeface="Arial" panose="020B0604020202020204" pitchFamily="34" charset="0"/>
                <a:cs typeface="Arial" panose="020B0604020202020204" pitchFamily="34" charset="0"/>
              </a:rPr>
              <a:t>85%</a:t>
            </a:r>
            <a:r>
              <a:rPr lang="fr-FR" b="1" i="1" dirty="0" smtClean="0">
                <a:latin typeface="Arial" panose="020B0604020202020204" pitchFamily="34" charset="0"/>
                <a:cs typeface="Arial" panose="020B0604020202020204" pitchFamily="34" charset="0"/>
              </a:rPr>
              <a:t> des bénéficiaires estiment avoir eu la possibilité d’établir un contact avec les entreprises</a:t>
            </a:r>
          </a:p>
          <a:p>
            <a:pPr algn="ctr"/>
            <a:endParaRPr lang="fr-FR" b="1" i="1" dirty="0" smtClean="0">
              <a:latin typeface="Arial" panose="020B0604020202020204" pitchFamily="34" charset="0"/>
              <a:cs typeface="Arial" panose="020B0604020202020204" pitchFamily="34" charset="0"/>
            </a:endParaRPr>
          </a:p>
          <a:p>
            <a:pPr algn="ctr"/>
            <a:r>
              <a:rPr lang="fr-FR" b="1" i="1" dirty="0" smtClean="0">
                <a:latin typeface="Arial" panose="020B0604020202020204" pitchFamily="34" charset="0"/>
                <a:cs typeface="Arial" panose="020B0604020202020204" pitchFamily="34" charset="0"/>
              </a:rPr>
              <a:t>Dans quels cadres ?</a:t>
            </a:r>
            <a:endParaRPr lang="fr-FR" b="1" i="1" dirty="0">
              <a:latin typeface="Arial" panose="020B0604020202020204" pitchFamily="34" charset="0"/>
              <a:cs typeface="Arial" panose="020B0604020202020204" pitchFamily="34" charset="0"/>
            </a:endParaRPr>
          </a:p>
        </p:txBody>
      </p:sp>
      <p:sp>
        <p:nvSpPr>
          <p:cNvPr id="16" name="ZoneTexte 15"/>
          <p:cNvSpPr txBox="1"/>
          <p:nvPr/>
        </p:nvSpPr>
        <p:spPr>
          <a:xfrm>
            <a:off x="2027301" y="6167511"/>
            <a:ext cx="3836276" cy="307777"/>
          </a:xfrm>
          <a:prstGeom prst="rect">
            <a:avLst/>
          </a:prstGeom>
          <a:noFill/>
        </p:spPr>
        <p:txBody>
          <a:bodyPr wrap="square" rtlCol="0">
            <a:spAutoFit/>
          </a:bodyPr>
          <a:lstStyle/>
          <a:p>
            <a:r>
              <a:rPr lang="fr-FR" sz="1400" i="1" dirty="0" smtClean="0"/>
              <a:t>Avertissement : plusieurs réponses possibles</a:t>
            </a:r>
            <a:endParaRPr lang="fr-FR" sz="1400" i="1" dirty="0"/>
          </a:p>
        </p:txBody>
      </p:sp>
      <p:sp>
        <p:nvSpPr>
          <p:cNvPr id="11" name="Espace réservé du numéro de diapositive 10"/>
          <p:cNvSpPr>
            <a:spLocks noGrp="1"/>
          </p:cNvSpPr>
          <p:nvPr>
            <p:ph type="sldNum" sz="quarter" idx="12"/>
          </p:nvPr>
        </p:nvSpPr>
        <p:spPr/>
        <p:txBody>
          <a:bodyPr/>
          <a:lstStyle/>
          <a:p>
            <a:fld id="{64E6FF48-4C1D-1E4E-ADA7-9346839D7540}" type="slidenum">
              <a:rPr lang="fr-FR" smtClean="0"/>
              <a:t>10</a:t>
            </a:fld>
            <a:endParaRPr lang="fr-FR"/>
          </a:p>
        </p:txBody>
      </p:sp>
    </p:spTree>
    <p:extLst>
      <p:ext uri="{BB962C8B-B14F-4D97-AF65-F5344CB8AC3E}">
        <p14:creationId xmlns:p14="http://schemas.microsoft.com/office/powerpoint/2010/main" val="42215074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sp>
        <p:nvSpPr>
          <p:cNvPr id="9" name="Rectangle 8"/>
          <p:cNvSpPr/>
          <p:nvPr/>
        </p:nvSpPr>
        <p:spPr>
          <a:xfrm>
            <a:off x="1894236" y="531292"/>
            <a:ext cx="10338262" cy="423514"/>
          </a:xfrm>
          <a:prstGeom prst="rect">
            <a:avLst/>
          </a:prstGeom>
        </p:spPr>
        <p:txBody>
          <a:bodyPr wrap="square">
            <a:spAutoFit/>
          </a:bodyPr>
          <a:lstStyle/>
          <a:p>
            <a:pPr algn="ctr">
              <a:lnSpc>
                <a:spcPct val="115000"/>
              </a:lnSpc>
              <a:spcAft>
                <a:spcPts val="0"/>
              </a:spcAft>
            </a:pPr>
            <a:r>
              <a:rPr lang="fr-FR" sz="2000" b="1" u="sng" dirty="0">
                <a:solidFill>
                  <a:srgbClr val="1F3864"/>
                </a:solidFill>
                <a:latin typeface="Arial" panose="020B0604020202020204" pitchFamily="34" charset="0"/>
                <a:ea typeface="Calibri" panose="020F0502020204030204" pitchFamily="34" charset="0"/>
              </a:rPr>
              <a:t>PARCOURS DU BENEFICIAIRE DEPUIS SA SORTIE DU DISPOSITIF DE FORMATION</a:t>
            </a:r>
            <a:endParaRPr lang="fr-FR" sz="2000" u="sng" dirty="0">
              <a:latin typeface="Calibri" panose="020F0502020204030204" pitchFamily="34" charset="0"/>
              <a:ea typeface="Calibri" panose="020F0502020204030204" pitchFamily="34" charset="0"/>
            </a:endParaRPr>
          </a:p>
        </p:txBody>
      </p:sp>
      <p:sp>
        <p:nvSpPr>
          <p:cNvPr id="12" name="ZoneTexte 11"/>
          <p:cNvSpPr txBox="1"/>
          <p:nvPr/>
        </p:nvSpPr>
        <p:spPr>
          <a:xfrm>
            <a:off x="3569412" y="1123424"/>
            <a:ext cx="8622587" cy="369332"/>
          </a:xfrm>
          <a:prstGeom prst="rect">
            <a:avLst/>
          </a:prstGeom>
          <a:noFill/>
        </p:spPr>
        <p:txBody>
          <a:bodyPr wrap="square" rtlCol="0">
            <a:spAutoFit/>
          </a:bodyPr>
          <a:lstStyle/>
          <a:p>
            <a:r>
              <a:rPr lang="fr-FR" b="1" dirty="0" smtClean="0">
                <a:latin typeface="Arial" panose="020B0604020202020204" pitchFamily="34" charset="0"/>
                <a:cs typeface="Arial" panose="020B0604020202020204" pitchFamily="34" charset="0"/>
                <a:sym typeface="Wingdings 3" panose="05040102010807070707" pitchFamily="18" charset="2"/>
              </a:rPr>
              <a:t></a:t>
            </a:r>
            <a:r>
              <a:rPr lang="fr-FR" b="1" dirty="0" smtClean="0">
                <a:latin typeface="Arial" panose="020B0604020202020204" pitchFamily="34" charset="0"/>
                <a:cs typeface="Arial" panose="020B0604020202020204" pitchFamily="34" charset="0"/>
              </a:rPr>
              <a:t>Immédiatement à la sortie du dispositif</a:t>
            </a:r>
            <a:endParaRPr lang="fr-FR" sz="1400" b="1" dirty="0" smtClean="0">
              <a:solidFill>
                <a:srgbClr val="FF0000"/>
              </a:solidFill>
              <a:latin typeface="Arial" panose="020B0604020202020204" pitchFamily="34" charset="0"/>
              <a:cs typeface="Arial" panose="020B0604020202020204" pitchFamily="34" charset="0"/>
            </a:endParaRPr>
          </a:p>
        </p:txBody>
      </p:sp>
      <p:sp>
        <p:nvSpPr>
          <p:cNvPr id="13" name="ZoneTexte 12"/>
          <p:cNvSpPr txBox="1"/>
          <p:nvPr/>
        </p:nvSpPr>
        <p:spPr>
          <a:xfrm>
            <a:off x="4104360" y="1576837"/>
            <a:ext cx="7604163" cy="646331"/>
          </a:xfrm>
          <a:prstGeom prst="rect">
            <a:avLst/>
          </a:prstGeom>
          <a:noFill/>
        </p:spPr>
        <p:txBody>
          <a:bodyPr wrap="square" rtlCol="0">
            <a:spAutoFit/>
          </a:bodyPr>
          <a:lstStyle/>
          <a:p>
            <a:pPr marL="285750" indent="-285750">
              <a:buFont typeface="Arial" panose="020B0604020202020204" pitchFamily="34" charset="0"/>
              <a:buChar char="•"/>
            </a:pPr>
            <a:r>
              <a:rPr lang="fr-FR" b="1" i="1" dirty="0" smtClean="0">
                <a:latin typeface="Arial" panose="020B0604020202020204" pitchFamily="34" charset="0"/>
                <a:cs typeface="Arial" panose="020B0604020202020204" pitchFamily="34" charset="0"/>
              </a:rPr>
              <a:t>Près </a:t>
            </a:r>
            <a:r>
              <a:rPr lang="fr-FR" b="1" i="1" dirty="0" smtClean="0">
                <a:solidFill>
                  <a:schemeClr val="accent1">
                    <a:lumMod val="75000"/>
                  </a:schemeClr>
                </a:solidFill>
                <a:latin typeface="Arial" panose="020B0604020202020204" pitchFamily="34" charset="0"/>
                <a:cs typeface="Arial" panose="020B0604020202020204" pitchFamily="34" charset="0"/>
              </a:rPr>
              <a:t>d’un bénéficiaire sur deux </a:t>
            </a:r>
            <a:r>
              <a:rPr lang="fr-FR" b="1" i="1" dirty="0" smtClean="0">
                <a:latin typeface="Arial" panose="020B0604020202020204" pitchFamily="34" charset="0"/>
                <a:cs typeface="Arial" panose="020B0604020202020204" pitchFamily="34" charset="0"/>
              </a:rPr>
              <a:t>a accédé à une</a:t>
            </a:r>
            <a:r>
              <a:rPr lang="fr-FR" b="1" i="1" dirty="0" smtClean="0">
                <a:solidFill>
                  <a:schemeClr val="accent1">
                    <a:lumMod val="75000"/>
                  </a:schemeClr>
                </a:solidFill>
                <a:latin typeface="Arial" panose="020B0604020202020204" pitchFamily="34" charset="0"/>
                <a:cs typeface="Arial" panose="020B0604020202020204" pitchFamily="34" charset="0"/>
              </a:rPr>
              <a:t> formation </a:t>
            </a:r>
            <a:r>
              <a:rPr lang="fr-FR" sz="1600" i="1" dirty="0" smtClean="0">
                <a:latin typeface="Arial" panose="020B0604020202020204" pitchFamily="34" charset="0"/>
                <a:cs typeface="Arial" panose="020B0604020202020204" pitchFamily="34" charset="0"/>
              </a:rPr>
              <a:t>(48%)</a:t>
            </a:r>
            <a:r>
              <a:rPr lang="fr-FR" b="1" i="1" dirty="0" smtClean="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fr-FR" b="1" i="1" dirty="0" smtClean="0">
                <a:solidFill>
                  <a:schemeClr val="accent1">
                    <a:lumMod val="75000"/>
                  </a:schemeClr>
                </a:solidFill>
                <a:latin typeface="Arial" panose="020B0604020202020204" pitchFamily="34" charset="0"/>
                <a:cs typeface="Arial" panose="020B0604020202020204" pitchFamily="34" charset="0"/>
              </a:rPr>
              <a:t>18%</a:t>
            </a:r>
            <a:r>
              <a:rPr lang="fr-FR" b="1" i="1" dirty="0" smtClean="0">
                <a:latin typeface="Arial" panose="020B0604020202020204" pitchFamily="34" charset="0"/>
                <a:cs typeface="Arial" panose="020B0604020202020204" pitchFamily="34" charset="0"/>
              </a:rPr>
              <a:t> a eu accès à un </a:t>
            </a:r>
            <a:r>
              <a:rPr lang="fr-FR" b="1" i="1" dirty="0" smtClean="0">
                <a:solidFill>
                  <a:schemeClr val="accent1">
                    <a:lumMod val="75000"/>
                  </a:schemeClr>
                </a:solidFill>
                <a:latin typeface="Arial" panose="020B0604020202020204" pitchFamily="34" charset="0"/>
                <a:cs typeface="Arial" panose="020B0604020202020204" pitchFamily="34" charset="0"/>
              </a:rPr>
              <a:t>emploi</a:t>
            </a:r>
            <a:endParaRPr lang="fr-FR" b="1" i="1" dirty="0">
              <a:solidFill>
                <a:schemeClr val="accent1">
                  <a:lumMod val="75000"/>
                </a:schemeClr>
              </a:solidFill>
              <a:latin typeface="Arial" panose="020B0604020202020204" pitchFamily="34" charset="0"/>
              <a:cs typeface="Arial" panose="020B0604020202020204" pitchFamily="34" charset="0"/>
            </a:endParaRPr>
          </a:p>
        </p:txBody>
      </p:sp>
      <p:pic>
        <p:nvPicPr>
          <p:cNvPr id="17" name="Image 16"/>
          <p:cNvPicPr>
            <a:picLocks noChangeAspect="1"/>
          </p:cNvPicPr>
          <p:nvPr/>
        </p:nvPicPr>
        <p:blipFill>
          <a:blip r:embed="rId6"/>
          <a:stretch>
            <a:fillRect/>
          </a:stretch>
        </p:blipFill>
        <p:spPr>
          <a:xfrm>
            <a:off x="2504498" y="2434711"/>
            <a:ext cx="9327688" cy="3981033"/>
          </a:xfrm>
          <a:prstGeom prst="rect">
            <a:avLst/>
          </a:prstGeom>
        </p:spPr>
      </p:pic>
      <p:sp>
        <p:nvSpPr>
          <p:cNvPr id="2" name="Espace réservé du numéro de diapositive 1"/>
          <p:cNvSpPr>
            <a:spLocks noGrp="1"/>
          </p:cNvSpPr>
          <p:nvPr>
            <p:ph type="sldNum" sz="quarter" idx="12"/>
          </p:nvPr>
        </p:nvSpPr>
        <p:spPr/>
        <p:txBody>
          <a:bodyPr/>
          <a:lstStyle/>
          <a:p>
            <a:fld id="{64E6FF48-4C1D-1E4E-ADA7-9346839D7540}" type="slidenum">
              <a:rPr lang="fr-FR" smtClean="0"/>
              <a:t>11</a:t>
            </a:fld>
            <a:endParaRPr lang="fr-FR"/>
          </a:p>
        </p:txBody>
      </p:sp>
    </p:spTree>
    <p:extLst>
      <p:ext uri="{BB962C8B-B14F-4D97-AF65-F5344CB8AC3E}">
        <p14:creationId xmlns:p14="http://schemas.microsoft.com/office/powerpoint/2010/main" val="26874386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graphicFrame>
        <p:nvGraphicFramePr>
          <p:cNvPr id="14" name="Tableau 13"/>
          <p:cNvGraphicFramePr>
            <a:graphicFrameLocks noGrp="1"/>
          </p:cNvGraphicFramePr>
          <p:nvPr>
            <p:extLst>
              <p:ext uri="{D42A27DB-BD31-4B8C-83A1-F6EECF244321}">
                <p14:modId xmlns:p14="http://schemas.microsoft.com/office/powerpoint/2010/main" val="3440277437"/>
              </p:ext>
            </p:extLst>
          </p:nvPr>
        </p:nvGraphicFramePr>
        <p:xfrm>
          <a:off x="2084769" y="2367859"/>
          <a:ext cx="9960086" cy="3789309"/>
        </p:xfrm>
        <a:graphic>
          <a:graphicData uri="http://schemas.openxmlformats.org/drawingml/2006/table">
            <a:tbl>
              <a:tblPr firstRow="1" bandRow="1">
                <a:tableStyleId>{5C22544A-7EE6-4342-B048-85BDC9FD1C3A}</a:tableStyleId>
              </a:tblPr>
              <a:tblGrid>
                <a:gridCol w="7490155">
                  <a:extLst>
                    <a:ext uri="{9D8B030D-6E8A-4147-A177-3AD203B41FA5}">
                      <a16:colId xmlns:a16="http://schemas.microsoft.com/office/drawing/2014/main" val="3123331971"/>
                    </a:ext>
                  </a:extLst>
                </a:gridCol>
                <a:gridCol w="1229710">
                  <a:extLst>
                    <a:ext uri="{9D8B030D-6E8A-4147-A177-3AD203B41FA5}">
                      <a16:colId xmlns:a16="http://schemas.microsoft.com/office/drawing/2014/main" val="3318398704"/>
                    </a:ext>
                  </a:extLst>
                </a:gridCol>
                <a:gridCol w="1240221">
                  <a:extLst>
                    <a:ext uri="{9D8B030D-6E8A-4147-A177-3AD203B41FA5}">
                      <a16:colId xmlns:a16="http://schemas.microsoft.com/office/drawing/2014/main" val="1983757161"/>
                    </a:ext>
                  </a:extLst>
                </a:gridCol>
              </a:tblGrid>
              <a:tr h="385752">
                <a:tc>
                  <a:txBody>
                    <a:bodyPr/>
                    <a:lstStyle/>
                    <a:p>
                      <a:pPr marL="0" algn="l" defTabSz="914400" rtl="0" eaLnBrk="1" fontAlgn="ctr" latinLnBrk="0" hangingPunct="1"/>
                      <a:endParaRPr lang="fr-FR" sz="1800" b="1" kern="1200" dirty="0">
                        <a:solidFill>
                          <a:schemeClr val="dk1"/>
                        </a:solidFill>
                        <a:latin typeface="Arial" panose="020B0604020202020204" pitchFamily="34" charset="0"/>
                        <a:ea typeface="+mn-ea"/>
                        <a:cs typeface="Arial" panose="020B0604020202020204" pitchFamily="34" charset="0"/>
                      </a:endParaRPr>
                    </a:p>
                  </a:txBody>
                  <a:tcPr marL="9525" marR="9525" marT="9525" marB="0" anchor="b"/>
                </a:tc>
                <a:tc>
                  <a:txBody>
                    <a:bodyPr/>
                    <a:lstStyle/>
                    <a:p>
                      <a:pPr algn="ctr"/>
                      <a:r>
                        <a:rPr lang="fr-FR" sz="1800" dirty="0" smtClean="0">
                          <a:latin typeface="Arial" panose="020B0604020202020204" pitchFamily="34" charset="0"/>
                          <a:cs typeface="Arial" panose="020B0604020202020204" pitchFamily="34" charset="0"/>
                        </a:rPr>
                        <a:t>CAQ</a:t>
                      </a:r>
                      <a:endParaRPr lang="fr-FR" sz="1800" dirty="0">
                        <a:latin typeface="Arial" panose="020B0604020202020204" pitchFamily="34" charset="0"/>
                        <a:cs typeface="Arial" panose="020B0604020202020204" pitchFamily="34" charset="0"/>
                      </a:endParaRPr>
                    </a:p>
                  </a:txBody>
                  <a:tcPr/>
                </a:tc>
                <a:tc>
                  <a:txBody>
                    <a:bodyPr/>
                    <a:lstStyle/>
                    <a:p>
                      <a:pPr algn="ctr"/>
                      <a:r>
                        <a:rPr lang="fr-FR" sz="1800" dirty="0" smtClean="0">
                          <a:latin typeface="Arial" panose="020B0604020202020204" pitchFamily="34" charset="0"/>
                          <a:cs typeface="Arial" panose="020B0604020202020204" pitchFamily="34" charset="0"/>
                        </a:rPr>
                        <a:t>Réussir</a:t>
                      </a:r>
                      <a:endParaRPr lang="fr-FR"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379140201"/>
                  </a:ext>
                </a:extLst>
              </a:tr>
              <a:tr h="390256">
                <a:tc>
                  <a:txBody>
                    <a:bodyPr/>
                    <a:lstStyle/>
                    <a:p>
                      <a:pPr marL="0" algn="l"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J’ai accédé à une formation qualifiante (formation visant l’obtention d’un diplôme ou d’une certification)</a:t>
                      </a:r>
                    </a:p>
                  </a:txBody>
                  <a:tcPr marL="9525" marR="9525" marT="9525" marB="0" anchor="ctr"/>
                </a:tc>
                <a:tc>
                  <a:txBody>
                    <a:bodyPr/>
                    <a:lstStyle/>
                    <a:p>
                      <a:pPr marL="0" algn="ctr" defTabSz="914400" rtl="0" eaLnBrk="1" fontAlgn="ctr"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44%</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tc>
                  <a:txBody>
                    <a:bodyPr/>
                    <a:lstStyle/>
                    <a:p>
                      <a:pPr marL="0" algn="ctr" defTabSz="914400" rtl="0" eaLnBrk="1" fontAlgn="ctr"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43%</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extLst>
                  <a:ext uri="{0D108BD9-81ED-4DB2-BD59-A6C34878D82A}">
                    <a16:rowId xmlns:a16="http://schemas.microsoft.com/office/drawing/2014/main" val="3556383817"/>
                  </a:ext>
                </a:extLst>
              </a:tr>
              <a:tr h="355058">
                <a:tc>
                  <a:txBody>
                    <a:bodyPr/>
                    <a:lstStyle/>
                    <a:p>
                      <a:pPr marL="0" algn="l"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J’ai accédé à un autre type de formation </a:t>
                      </a:r>
                      <a:r>
                        <a:rPr lang="fr-FR" sz="1800" b="1" kern="1200" dirty="0" smtClean="0">
                          <a:solidFill>
                            <a:schemeClr val="dk1"/>
                          </a:solidFill>
                          <a:latin typeface="Arial" panose="020B0604020202020204" pitchFamily="34" charset="0"/>
                          <a:ea typeface="+mn-ea"/>
                          <a:cs typeface="Arial" panose="020B0604020202020204" pitchFamily="34" charset="0"/>
                        </a:rPr>
                        <a:t>(formation pré qualifiante, de </a:t>
                      </a:r>
                      <a:r>
                        <a:rPr lang="fr-FR" sz="1800" b="1" kern="1200" dirty="0">
                          <a:solidFill>
                            <a:schemeClr val="dk1"/>
                          </a:solidFill>
                          <a:latin typeface="Arial" panose="020B0604020202020204" pitchFamily="34" charset="0"/>
                          <a:ea typeface="+mn-ea"/>
                          <a:cs typeface="Arial" panose="020B0604020202020204" pitchFamily="34" charset="0"/>
                        </a:rPr>
                        <a:t>remise à </a:t>
                      </a:r>
                      <a:r>
                        <a:rPr lang="fr-FR" sz="1800" b="1" kern="1200" dirty="0" smtClean="0">
                          <a:solidFill>
                            <a:schemeClr val="dk1"/>
                          </a:solidFill>
                          <a:latin typeface="Arial" panose="020B0604020202020204" pitchFamily="34" charset="0"/>
                          <a:ea typeface="+mn-ea"/>
                          <a:cs typeface="Arial" panose="020B0604020202020204" pitchFamily="34" charset="0"/>
                        </a:rPr>
                        <a:t>niveau, …)</a:t>
                      </a:r>
                      <a:endParaRPr lang="fr-FR" sz="1800" b="1" kern="1200" dirty="0">
                        <a:solidFill>
                          <a:schemeClr val="dk1"/>
                        </a:solidFill>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1%</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tc>
                  <a:txBody>
                    <a:bodyPr/>
                    <a:lstStyle/>
                    <a:p>
                      <a:pPr marL="0" algn="ctr" defTabSz="914400" rtl="0" eaLnBrk="1" fontAlgn="ctr"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8%</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extLst>
                  <a:ext uri="{0D108BD9-81ED-4DB2-BD59-A6C34878D82A}">
                    <a16:rowId xmlns:a16="http://schemas.microsoft.com/office/drawing/2014/main" val="3888069006"/>
                  </a:ext>
                </a:extLst>
              </a:tr>
              <a:tr h="222819">
                <a:tc>
                  <a:txBody>
                    <a:bodyPr/>
                    <a:lstStyle/>
                    <a:p>
                      <a:pPr marL="0" algn="l"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J’ai accédé à un emploi durable (en CDI, ou en CDD d’au moins 6 mois)</a:t>
                      </a:r>
                    </a:p>
                  </a:txBody>
                  <a:tcPr marL="9525" marR="9525" marT="9525" marB="0" anchor="ctr"/>
                </a:tc>
                <a:tc>
                  <a:txBody>
                    <a:bodyPr/>
                    <a:lstStyle/>
                    <a:p>
                      <a:pPr marL="0" algn="ctr" defTabSz="914400" rtl="0" eaLnBrk="1" fontAlgn="ctr"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7%</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tc>
                  <a:txBody>
                    <a:bodyPr/>
                    <a:lstStyle/>
                    <a:p>
                      <a:pPr marL="0" algn="ctr" defTabSz="914400" rtl="0" eaLnBrk="1" fontAlgn="ctr"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6%</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extLst>
                  <a:ext uri="{0D108BD9-81ED-4DB2-BD59-A6C34878D82A}">
                    <a16:rowId xmlns:a16="http://schemas.microsoft.com/office/drawing/2014/main" val="11081672"/>
                  </a:ext>
                </a:extLst>
              </a:tr>
              <a:tr h="382576">
                <a:tc>
                  <a:txBody>
                    <a:bodyPr/>
                    <a:lstStyle/>
                    <a:p>
                      <a:pPr marL="0" algn="l"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J’ai accédé à un autre emploi (contrat aidé, CDD de moins de 6 mois, emploi précaire ou intérim)</a:t>
                      </a:r>
                    </a:p>
                  </a:txBody>
                  <a:tcPr marL="9525" marR="9525" marT="9525" marB="0" anchor="ctr"/>
                </a:tc>
                <a:tc>
                  <a:txBody>
                    <a:bodyPr/>
                    <a:lstStyle/>
                    <a:p>
                      <a:pPr marL="0" algn="ctr" defTabSz="914400" rtl="0" eaLnBrk="1" fontAlgn="ctr"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12%</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tc>
                  <a:txBody>
                    <a:bodyPr/>
                    <a:lstStyle/>
                    <a:p>
                      <a:pPr marL="0" algn="ctr" defTabSz="914400" rtl="0" eaLnBrk="1" fontAlgn="ctr"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10%</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extLst>
                  <a:ext uri="{0D108BD9-81ED-4DB2-BD59-A6C34878D82A}">
                    <a16:rowId xmlns:a16="http://schemas.microsoft.com/office/drawing/2014/main" val="2034964173"/>
                  </a:ext>
                </a:extLst>
              </a:tr>
              <a:tr h="399393">
                <a:tc>
                  <a:txBody>
                    <a:bodyPr/>
                    <a:lstStyle/>
                    <a:p>
                      <a:pPr marL="0" algn="l"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Je me suis retrouvé sans emploi ou sans solution</a:t>
                      </a:r>
                    </a:p>
                  </a:txBody>
                  <a:tcPr marL="9525" marR="9525" marT="9525" marB="0" anchor="ctr"/>
                </a:tc>
                <a:tc>
                  <a:txBody>
                    <a:bodyPr/>
                    <a:lstStyle/>
                    <a:p>
                      <a:pPr marL="0" algn="ctr" defTabSz="914400" rtl="0" eaLnBrk="1" fontAlgn="ctr"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29%</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tc>
                  <a:txBody>
                    <a:bodyPr/>
                    <a:lstStyle/>
                    <a:p>
                      <a:pPr marL="0" algn="ctr" defTabSz="914400" rtl="0" eaLnBrk="1" fontAlgn="ctr"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26%</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extLst>
                  <a:ext uri="{0D108BD9-81ED-4DB2-BD59-A6C34878D82A}">
                    <a16:rowId xmlns:a16="http://schemas.microsoft.com/office/drawing/2014/main" val="3055482820"/>
                  </a:ext>
                </a:extLst>
              </a:tr>
              <a:tr h="385752">
                <a:tc>
                  <a:txBody>
                    <a:bodyPr/>
                    <a:lstStyle/>
                    <a:p>
                      <a:pPr marL="0" algn="l"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Autre</a:t>
                      </a:r>
                    </a:p>
                  </a:txBody>
                  <a:tcPr marL="9525" marR="9525" marT="9525" marB="0" anchor="ctr"/>
                </a:tc>
                <a:tc>
                  <a:txBody>
                    <a:bodyPr/>
                    <a:lstStyle/>
                    <a:p>
                      <a:pPr marL="0" algn="ctr" defTabSz="914400" rtl="0" eaLnBrk="1" fontAlgn="ctr"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6%</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tc>
                  <a:txBody>
                    <a:bodyPr/>
                    <a:lstStyle/>
                    <a:p>
                      <a:pPr marL="0" algn="ctr" defTabSz="914400" rtl="0" eaLnBrk="1" fontAlgn="ctr"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7%</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extLst>
                  <a:ext uri="{0D108BD9-81ED-4DB2-BD59-A6C34878D82A}">
                    <a16:rowId xmlns:a16="http://schemas.microsoft.com/office/drawing/2014/main" val="2994411152"/>
                  </a:ext>
                </a:extLst>
              </a:tr>
              <a:tr h="385752">
                <a:tc>
                  <a:txBody>
                    <a:bodyPr/>
                    <a:lstStyle/>
                    <a:p>
                      <a:pPr marL="0" algn="l" defTabSz="914400" rtl="0" eaLnBrk="1" fontAlgn="ctr" latinLnBrk="0" hangingPunct="1"/>
                      <a:r>
                        <a:rPr lang="fr-FR" sz="1800" b="1" kern="1200" dirty="0" smtClean="0">
                          <a:solidFill>
                            <a:schemeClr val="dk1"/>
                          </a:solidFill>
                          <a:latin typeface="Arial" panose="020B0604020202020204" pitchFamily="34" charset="0"/>
                          <a:ea typeface="+mn-ea"/>
                          <a:cs typeface="Arial" panose="020B0604020202020204" pitchFamily="34" charset="0"/>
                        </a:rPr>
                        <a:t>Total</a:t>
                      </a:r>
                      <a:endParaRPr lang="fr-FR" sz="1800" b="1" kern="1200" dirty="0">
                        <a:solidFill>
                          <a:schemeClr val="dk1"/>
                        </a:solidFill>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fr-FR" sz="1800" b="1" kern="1200" dirty="0" smtClean="0">
                          <a:solidFill>
                            <a:schemeClr val="dk1"/>
                          </a:solidFill>
                          <a:latin typeface="Arial" panose="020B0604020202020204" pitchFamily="34" charset="0"/>
                          <a:ea typeface="+mn-ea"/>
                          <a:cs typeface="Arial" panose="020B0604020202020204" pitchFamily="34" charset="0"/>
                        </a:rPr>
                        <a:t>100%</a:t>
                      </a:r>
                      <a:endParaRPr lang="fr-FR" sz="1800" b="1" kern="1200" dirty="0">
                        <a:solidFill>
                          <a:schemeClr val="dk1"/>
                        </a:solidFill>
                        <a:latin typeface="Arial" panose="020B0604020202020204" pitchFamily="34" charset="0"/>
                        <a:ea typeface="+mn-ea"/>
                        <a:cs typeface="Arial" panose="020B0604020202020204" pitchFamily="34" charset="0"/>
                      </a:endParaRPr>
                    </a:p>
                  </a:txBody>
                  <a:tcPr anchor="ctr"/>
                </a:tc>
                <a:tc>
                  <a:txBody>
                    <a:bodyPr/>
                    <a:lstStyle/>
                    <a:p>
                      <a:pPr marL="0" algn="ctr" defTabSz="914400" rtl="0" eaLnBrk="1" fontAlgn="ctr" latinLnBrk="0" hangingPunct="1"/>
                      <a:r>
                        <a:rPr lang="fr-FR" sz="1800" b="1" kern="1200" dirty="0" smtClean="0">
                          <a:solidFill>
                            <a:schemeClr val="dk1"/>
                          </a:solidFill>
                          <a:latin typeface="Arial" panose="020B0604020202020204" pitchFamily="34" charset="0"/>
                          <a:ea typeface="+mn-ea"/>
                          <a:cs typeface="Arial" panose="020B0604020202020204" pitchFamily="34" charset="0"/>
                        </a:rPr>
                        <a:t>100%</a:t>
                      </a:r>
                      <a:endParaRPr lang="fr-FR" sz="1800" b="1" kern="1200" dirty="0">
                        <a:solidFill>
                          <a:schemeClr val="dk1"/>
                        </a:solidFill>
                        <a:latin typeface="Arial" panose="020B0604020202020204" pitchFamily="34" charset="0"/>
                        <a:ea typeface="+mn-ea"/>
                        <a:cs typeface="Arial" panose="020B0604020202020204" pitchFamily="34" charset="0"/>
                      </a:endParaRPr>
                    </a:p>
                  </a:txBody>
                  <a:tcPr anchor="ctr"/>
                </a:tc>
                <a:extLst>
                  <a:ext uri="{0D108BD9-81ED-4DB2-BD59-A6C34878D82A}">
                    <a16:rowId xmlns:a16="http://schemas.microsoft.com/office/drawing/2014/main" val="716375044"/>
                  </a:ext>
                </a:extLst>
              </a:tr>
            </a:tbl>
          </a:graphicData>
        </a:graphic>
      </p:graphicFrame>
      <p:sp>
        <p:nvSpPr>
          <p:cNvPr id="2" name="Espace réservé du numéro de diapositive 1"/>
          <p:cNvSpPr>
            <a:spLocks noGrp="1"/>
          </p:cNvSpPr>
          <p:nvPr>
            <p:ph type="sldNum" sz="quarter" idx="12"/>
          </p:nvPr>
        </p:nvSpPr>
        <p:spPr/>
        <p:txBody>
          <a:bodyPr/>
          <a:lstStyle/>
          <a:p>
            <a:fld id="{64E6FF48-4C1D-1E4E-ADA7-9346839D7540}" type="slidenum">
              <a:rPr lang="fr-FR" smtClean="0"/>
              <a:t>12</a:t>
            </a:fld>
            <a:endParaRPr lang="fr-FR"/>
          </a:p>
        </p:txBody>
      </p:sp>
      <p:sp>
        <p:nvSpPr>
          <p:cNvPr id="4" name="Rectangle 3"/>
          <p:cNvSpPr/>
          <p:nvPr/>
        </p:nvSpPr>
        <p:spPr>
          <a:xfrm>
            <a:off x="4368201" y="1732103"/>
            <a:ext cx="6898888" cy="369332"/>
          </a:xfrm>
          <a:prstGeom prst="rect">
            <a:avLst/>
          </a:prstGeom>
        </p:spPr>
        <p:txBody>
          <a:bodyPr wrap="square">
            <a:spAutoFit/>
          </a:bodyPr>
          <a:lstStyle/>
          <a:p>
            <a:r>
              <a:rPr lang="fr-FR" b="1" i="1" dirty="0" smtClean="0">
                <a:latin typeface="Arial" panose="020B0604020202020204" pitchFamily="34" charset="0"/>
                <a:cs typeface="Arial" panose="020B0604020202020204" pitchFamily="34" charset="0"/>
              </a:rPr>
              <a:t>Des parcours assez similaires à la sortie des dispositifs</a:t>
            </a:r>
            <a:endParaRPr lang="fr-FR" b="1" i="1" dirty="0">
              <a:latin typeface="Arial" panose="020B0604020202020204" pitchFamily="34" charset="0"/>
              <a:cs typeface="Arial" panose="020B0604020202020204" pitchFamily="34" charset="0"/>
            </a:endParaRPr>
          </a:p>
        </p:txBody>
      </p:sp>
      <p:sp>
        <p:nvSpPr>
          <p:cNvPr id="13" name="ZoneTexte 12"/>
          <p:cNvSpPr txBox="1"/>
          <p:nvPr/>
        </p:nvSpPr>
        <p:spPr>
          <a:xfrm>
            <a:off x="3569412" y="1123424"/>
            <a:ext cx="8622587" cy="369332"/>
          </a:xfrm>
          <a:prstGeom prst="rect">
            <a:avLst/>
          </a:prstGeom>
          <a:noFill/>
        </p:spPr>
        <p:txBody>
          <a:bodyPr wrap="square" rtlCol="0">
            <a:spAutoFit/>
          </a:bodyPr>
          <a:lstStyle/>
          <a:p>
            <a:r>
              <a:rPr lang="fr-FR" b="1" dirty="0">
                <a:latin typeface="Arial" panose="020B0604020202020204" pitchFamily="34" charset="0"/>
                <a:cs typeface="Arial" panose="020B0604020202020204" pitchFamily="34" charset="0"/>
                <a:sym typeface="Wingdings 3" panose="05040102010807070707" pitchFamily="18" charset="2"/>
              </a:rPr>
              <a:t></a:t>
            </a:r>
            <a:r>
              <a:rPr lang="fr-FR" b="1" dirty="0">
                <a:latin typeface="Arial" panose="020B0604020202020204" pitchFamily="34" charset="0"/>
                <a:cs typeface="Arial" panose="020B0604020202020204" pitchFamily="34" charset="0"/>
              </a:rPr>
              <a:t>Immédiatement à la sortie du dispositif (Comparatif entre les dispositifs)</a:t>
            </a:r>
          </a:p>
        </p:txBody>
      </p:sp>
    </p:spTree>
    <p:extLst>
      <p:ext uri="{BB962C8B-B14F-4D97-AF65-F5344CB8AC3E}">
        <p14:creationId xmlns:p14="http://schemas.microsoft.com/office/powerpoint/2010/main" val="6059575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sp>
        <p:nvSpPr>
          <p:cNvPr id="9" name="ZoneTexte 8"/>
          <p:cNvSpPr txBox="1"/>
          <p:nvPr/>
        </p:nvSpPr>
        <p:spPr>
          <a:xfrm>
            <a:off x="3251722" y="462105"/>
            <a:ext cx="9055892" cy="369332"/>
          </a:xfrm>
          <a:prstGeom prst="rect">
            <a:avLst/>
          </a:prstGeom>
          <a:noFill/>
        </p:spPr>
        <p:txBody>
          <a:bodyPr wrap="square" rtlCol="0">
            <a:spAutoFit/>
          </a:bodyPr>
          <a:lstStyle/>
          <a:p>
            <a:r>
              <a:rPr lang="fr-FR" b="1" dirty="0">
                <a:latin typeface="Arial" panose="020B0604020202020204" pitchFamily="34" charset="0"/>
                <a:cs typeface="Arial" panose="020B0604020202020204" pitchFamily="34" charset="0"/>
                <a:sym typeface="Wingdings 3" panose="05040102010807070707" pitchFamily="18" charset="2"/>
              </a:rPr>
              <a:t> </a:t>
            </a:r>
            <a:r>
              <a:rPr lang="fr-FR" b="1" dirty="0" smtClean="0">
                <a:latin typeface="Arial" panose="020B0604020202020204" pitchFamily="34" charset="0"/>
                <a:cs typeface="Arial" panose="020B0604020202020204" pitchFamily="34" charset="0"/>
              </a:rPr>
              <a:t>Plus de 6 mois après la sortie du dispositif</a:t>
            </a:r>
            <a:endParaRPr lang="fr-FR" sz="1400" b="1" dirty="0">
              <a:latin typeface="Arial" panose="020B0604020202020204" pitchFamily="34" charset="0"/>
              <a:cs typeface="Arial" panose="020B0604020202020204" pitchFamily="34" charset="0"/>
            </a:endParaRPr>
          </a:p>
        </p:txBody>
      </p:sp>
      <p:sp>
        <p:nvSpPr>
          <p:cNvPr id="11" name="ZoneTexte 10"/>
          <p:cNvSpPr txBox="1"/>
          <p:nvPr/>
        </p:nvSpPr>
        <p:spPr>
          <a:xfrm>
            <a:off x="3569412" y="960675"/>
            <a:ext cx="6359775" cy="923330"/>
          </a:xfrm>
          <a:prstGeom prst="rect">
            <a:avLst/>
          </a:prstGeom>
          <a:noFill/>
        </p:spPr>
        <p:txBody>
          <a:bodyPr wrap="square" rtlCol="0">
            <a:spAutoFit/>
          </a:bodyPr>
          <a:lstStyle/>
          <a:p>
            <a:pPr marL="285750" indent="-285750">
              <a:buFont typeface="Arial" panose="020B0604020202020204" pitchFamily="34" charset="0"/>
              <a:buChar char="•"/>
            </a:pPr>
            <a:r>
              <a:rPr lang="fr-FR" b="1" i="1" dirty="0" smtClean="0">
                <a:solidFill>
                  <a:schemeClr val="accent1">
                    <a:lumMod val="75000"/>
                  </a:schemeClr>
                </a:solidFill>
                <a:latin typeface="Arial" panose="020B0604020202020204" pitchFamily="34" charset="0"/>
                <a:cs typeface="Arial" panose="020B0604020202020204" pitchFamily="34" charset="0"/>
              </a:rPr>
              <a:t>15%</a:t>
            </a:r>
            <a:r>
              <a:rPr lang="fr-FR" b="1" i="1" dirty="0" smtClean="0">
                <a:latin typeface="Arial" panose="020B0604020202020204" pitchFamily="34" charset="0"/>
                <a:cs typeface="Arial" panose="020B0604020202020204" pitchFamily="34" charset="0"/>
              </a:rPr>
              <a:t> des bénéficiaires sont en </a:t>
            </a:r>
            <a:r>
              <a:rPr lang="fr-FR" b="1" i="1" dirty="0" smtClean="0">
                <a:solidFill>
                  <a:schemeClr val="accent1">
                    <a:lumMod val="75000"/>
                  </a:schemeClr>
                </a:solidFill>
                <a:latin typeface="Arial" panose="020B0604020202020204" pitchFamily="34" charset="0"/>
                <a:cs typeface="Arial" panose="020B0604020202020204" pitchFamily="34" charset="0"/>
              </a:rPr>
              <a:t>formation</a:t>
            </a:r>
          </a:p>
          <a:p>
            <a:pPr marL="285750" indent="-285750">
              <a:buFont typeface="Arial" panose="020B0604020202020204" pitchFamily="34" charset="0"/>
              <a:buChar char="•"/>
            </a:pPr>
            <a:r>
              <a:rPr lang="fr-FR" b="1" i="1" dirty="0" smtClean="0">
                <a:solidFill>
                  <a:schemeClr val="accent1">
                    <a:lumMod val="75000"/>
                  </a:schemeClr>
                </a:solidFill>
                <a:latin typeface="Arial" panose="020B0604020202020204" pitchFamily="34" charset="0"/>
                <a:cs typeface="Arial" panose="020B0604020202020204" pitchFamily="34" charset="0"/>
              </a:rPr>
              <a:t>36%</a:t>
            </a:r>
            <a:r>
              <a:rPr lang="fr-FR" b="1" i="1" dirty="0" smtClean="0">
                <a:latin typeface="Arial" panose="020B0604020202020204" pitchFamily="34" charset="0"/>
                <a:cs typeface="Arial" panose="020B0604020202020204" pitchFamily="34" charset="0"/>
              </a:rPr>
              <a:t> sont en </a:t>
            </a:r>
            <a:r>
              <a:rPr lang="fr-FR" b="1" i="1" dirty="0" smtClean="0">
                <a:solidFill>
                  <a:schemeClr val="accent1">
                    <a:lumMod val="75000"/>
                  </a:schemeClr>
                </a:solidFill>
                <a:latin typeface="Arial" panose="020B0604020202020204" pitchFamily="34" charset="0"/>
                <a:cs typeface="Arial" panose="020B0604020202020204" pitchFamily="34" charset="0"/>
              </a:rPr>
              <a:t>emploi</a:t>
            </a:r>
            <a:r>
              <a:rPr lang="fr-FR" b="1" i="1" dirty="0" smtClean="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fr-FR" b="1" i="1" dirty="0" smtClean="0">
                <a:latin typeface="Arial" panose="020B0604020202020204" pitchFamily="34" charset="0"/>
                <a:cs typeface="Arial" panose="020B0604020202020204" pitchFamily="34" charset="0"/>
              </a:rPr>
              <a:t>Plus d’un tiers est sans emploi ou sans solution</a:t>
            </a:r>
            <a:endParaRPr lang="fr-FR" b="1" i="1" dirty="0">
              <a:latin typeface="Arial" panose="020B0604020202020204" pitchFamily="34" charset="0"/>
              <a:cs typeface="Arial" panose="020B0604020202020204" pitchFamily="34" charset="0"/>
            </a:endParaRPr>
          </a:p>
        </p:txBody>
      </p:sp>
      <p:pic>
        <p:nvPicPr>
          <p:cNvPr id="14" name="Image 13"/>
          <p:cNvPicPr>
            <a:picLocks noChangeAspect="1"/>
          </p:cNvPicPr>
          <p:nvPr/>
        </p:nvPicPr>
        <p:blipFill>
          <a:blip r:embed="rId6"/>
          <a:stretch>
            <a:fillRect/>
          </a:stretch>
        </p:blipFill>
        <p:spPr>
          <a:xfrm>
            <a:off x="2511973" y="2197909"/>
            <a:ext cx="9050972" cy="3905659"/>
          </a:xfrm>
          <a:prstGeom prst="rect">
            <a:avLst/>
          </a:prstGeom>
        </p:spPr>
      </p:pic>
      <p:sp>
        <p:nvSpPr>
          <p:cNvPr id="2" name="Espace réservé du numéro de diapositive 1"/>
          <p:cNvSpPr>
            <a:spLocks noGrp="1"/>
          </p:cNvSpPr>
          <p:nvPr>
            <p:ph type="sldNum" sz="quarter" idx="12"/>
          </p:nvPr>
        </p:nvSpPr>
        <p:spPr/>
        <p:txBody>
          <a:bodyPr/>
          <a:lstStyle/>
          <a:p>
            <a:fld id="{64E6FF48-4C1D-1E4E-ADA7-9346839D7540}" type="slidenum">
              <a:rPr lang="fr-FR" smtClean="0"/>
              <a:t>13</a:t>
            </a:fld>
            <a:endParaRPr lang="fr-FR"/>
          </a:p>
        </p:txBody>
      </p:sp>
    </p:spTree>
    <p:extLst>
      <p:ext uri="{BB962C8B-B14F-4D97-AF65-F5344CB8AC3E}">
        <p14:creationId xmlns:p14="http://schemas.microsoft.com/office/powerpoint/2010/main" val="10844225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graphicFrame>
        <p:nvGraphicFramePr>
          <p:cNvPr id="14" name="Tableau 13"/>
          <p:cNvGraphicFramePr>
            <a:graphicFrameLocks noGrp="1"/>
          </p:cNvGraphicFramePr>
          <p:nvPr>
            <p:extLst>
              <p:ext uri="{D42A27DB-BD31-4B8C-83A1-F6EECF244321}">
                <p14:modId xmlns:p14="http://schemas.microsoft.com/office/powerpoint/2010/main" val="3964566470"/>
              </p:ext>
            </p:extLst>
          </p:nvPr>
        </p:nvGraphicFramePr>
        <p:xfrm>
          <a:off x="1975240" y="2838366"/>
          <a:ext cx="10101145" cy="3228910"/>
        </p:xfrm>
        <a:graphic>
          <a:graphicData uri="http://schemas.openxmlformats.org/drawingml/2006/table">
            <a:tbl>
              <a:tblPr firstRow="1" bandRow="1">
                <a:tableStyleId>{5C22544A-7EE6-4342-B048-85BDC9FD1C3A}</a:tableStyleId>
              </a:tblPr>
              <a:tblGrid>
                <a:gridCol w="7451885">
                  <a:extLst>
                    <a:ext uri="{9D8B030D-6E8A-4147-A177-3AD203B41FA5}">
                      <a16:colId xmlns:a16="http://schemas.microsoft.com/office/drawing/2014/main" val="3123331971"/>
                    </a:ext>
                  </a:extLst>
                </a:gridCol>
                <a:gridCol w="1324629">
                  <a:extLst>
                    <a:ext uri="{9D8B030D-6E8A-4147-A177-3AD203B41FA5}">
                      <a16:colId xmlns:a16="http://schemas.microsoft.com/office/drawing/2014/main" val="3318398704"/>
                    </a:ext>
                  </a:extLst>
                </a:gridCol>
                <a:gridCol w="1324631">
                  <a:extLst>
                    <a:ext uri="{9D8B030D-6E8A-4147-A177-3AD203B41FA5}">
                      <a16:colId xmlns:a16="http://schemas.microsoft.com/office/drawing/2014/main" val="1983757161"/>
                    </a:ext>
                  </a:extLst>
                </a:gridCol>
              </a:tblGrid>
              <a:tr h="385752">
                <a:tc>
                  <a:txBody>
                    <a:bodyPr/>
                    <a:lstStyle/>
                    <a:p>
                      <a:pPr marL="0" algn="l" defTabSz="914400" rtl="0" eaLnBrk="1" fontAlgn="ctr" latinLnBrk="0" hangingPunct="1"/>
                      <a:endParaRPr lang="fr-FR" sz="1800" b="1" kern="1200" dirty="0">
                        <a:solidFill>
                          <a:schemeClr val="dk1"/>
                        </a:solidFill>
                        <a:latin typeface="Arial" panose="020B0604020202020204" pitchFamily="34" charset="0"/>
                        <a:ea typeface="+mn-ea"/>
                        <a:cs typeface="Arial" panose="020B0604020202020204" pitchFamily="34" charset="0"/>
                      </a:endParaRPr>
                    </a:p>
                  </a:txBody>
                  <a:tcPr marL="9525" marR="9525" marT="9525" marB="0" anchor="b"/>
                </a:tc>
                <a:tc>
                  <a:txBody>
                    <a:bodyPr/>
                    <a:lstStyle/>
                    <a:p>
                      <a:pPr algn="ctr"/>
                      <a:r>
                        <a:rPr lang="fr-FR" sz="1800" dirty="0" smtClean="0">
                          <a:latin typeface="Arial" panose="020B0604020202020204" pitchFamily="34" charset="0"/>
                          <a:cs typeface="Arial" panose="020B0604020202020204" pitchFamily="34" charset="0"/>
                        </a:rPr>
                        <a:t>CAQ</a:t>
                      </a:r>
                      <a:endParaRPr lang="fr-FR" sz="1800" dirty="0">
                        <a:latin typeface="Arial" panose="020B0604020202020204" pitchFamily="34" charset="0"/>
                        <a:cs typeface="Arial" panose="020B0604020202020204" pitchFamily="34" charset="0"/>
                      </a:endParaRPr>
                    </a:p>
                  </a:txBody>
                  <a:tcPr/>
                </a:tc>
                <a:tc>
                  <a:txBody>
                    <a:bodyPr/>
                    <a:lstStyle/>
                    <a:p>
                      <a:pPr algn="ctr"/>
                      <a:r>
                        <a:rPr lang="fr-FR" sz="1800" dirty="0" smtClean="0">
                          <a:latin typeface="Arial" panose="020B0604020202020204" pitchFamily="34" charset="0"/>
                          <a:cs typeface="Arial" panose="020B0604020202020204" pitchFamily="34" charset="0"/>
                        </a:rPr>
                        <a:t>Réussir</a:t>
                      </a:r>
                      <a:endParaRPr lang="fr-FR"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379140201"/>
                  </a:ext>
                </a:extLst>
              </a:tr>
              <a:tr h="390256">
                <a:tc>
                  <a:txBody>
                    <a:bodyPr/>
                    <a:lstStyle/>
                    <a:p>
                      <a:pPr marL="0" algn="l"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En formation qualifiante (formation visant l’obtention d’un diplôme ou d’une certification)</a:t>
                      </a:r>
                    </a:p>
                  </a:txBody>
                  <a:tcPr marL="9525" marR="9525" marT="9525" marB="0" anchor="ctr"/>
                </a:tc>
                <a:tc>
                  <a:txBody>
                    <a:bodyPr/>
                    <a:lstStyle/>
                    <a:p>
                      <a:pPr marL="0" algn="ctr" defTabSz="914400" rtl="0" eaLnBrk="1" fontAlgn="ctr"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16%</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tc>
                  <a:txBody>
                    <a:bodyPr/>
                    <a:lstStyle/>
                    <a:p>
                      <a:pPr marL="0" algn="ctr" defTabSz="914400" rtl="0" eaLnBrk="1"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11%</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extLst>
                  <a:ext uri="{0D108BD9-81ED-4DB2-BD59-A6C34878D82A}">
                    <a16:rowId xmlns:a16="http://schemas.microsoft.com/office/drawing/2014/main" val="3556383817"/>
                  </a:ext>
                </a:extLst>
              </a:tr>
              <a:tr h="355058">
                <a:tc>
                  <a:txBody>
                    <a:bodyPr/>
                    <a:lstStyle/>
                    <a:p>
                      <a:pPr marL="0" algn="l"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En formation d’un autre type (formation de remise à niveau…)</a:t>
                      </a:r>
                    </a:p>
                  </a:txBody>
                  <a:tcPr marL="9525" marR="9525" marT="9525" marB="0" anchor="ctr"/>
                </a:tc>
                <a:tc>
                  <a:txBody>
                    <a:bodyPr/>
                    <a:lstStyle/>
                    <a:p>
                      <a:pPr marL="0" algn="ctr" defTabSz="914400" rtl="0" eaLnBrk="1"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1%</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tc>
                  <a:txBody>
                    <a:bodyPr/>
                    <a:lstStyle/>
                    <a:p>
                      <a:pPr marL="0" algn="ctr" defTabSz="914400" rtl="0" eaLnBrk="1"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1%</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extLst>
                  <a:ext uri="{0D108BD9-81ED-4DB2-BD59-A6C34878D82A}">
                    <a16:rowId xmlns:a16="http://schemas.microsoft.com/office/drawing/2014/main" val="3888069006"/>
                  </a:ext>
                </a:extLst>
              </a:tr>
              <a:tr h="222819">
                <a:tc>
                  <a:txBody>
                    <a:bodyPr/>
                    <a:lstStyle/>
                    <a:p>
                      <a:pPr marL="0" algn="l"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En emploi durable (CDI ou CDD de plus de 6 mois)</a:t>
                      </a:r>
                    </a:p>
                  </a:txBody>
                  <a:tcPr marL="9525" marR="9525" marT="9525" marB="0" anchor="ctr"/>
                </a:tc>
                <a:tc>
                  <a:txBody>
                    <a:bodyPr/>
                    <a:lstStyle/>
                    <a:p>
                      <a:pPr marL="0" algn="ctr" defTabSz="914400" rtl="0" eaLnBrk="1"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14%</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tc>
                  <a:txBody>
                    <a:bodyPr/>
                    <a:lstStyle/>
                    <a:p>
                      <a:pPr marL="0" algn="ctr" defTabSz="914400" rtl="0" eaLnBrk="1" fontAlgn="ctr" latinLnBrk="0" hangingPunct="1"/>
                      <a:r>
                        <a:rPr lang="fr-FR" sz="1800" b="1" kern="1200" dirty="0" smtClean="0">
                          <a:solidFill>
                            <a:srgbClr val="FF0000"/>
                          </a:solidFill>
                          <a:latin typeface="Arial" panose="020B0604020202020204" pitchFamily="34" charset="0"/>
                          <a:ea typeface="+mn-ea"/>
                          <a:cs typeface="Arial" panose="020B0604020202020204" pitchFamily="34" charset="0"/>
                        </a:rPr>
                        <a:t>19%</a:t>
                      </a:r>
                      <a:endParaRPr lang="fr-FR" sz="1800" b="1" kern="1200" dirty="0">
                        <a:solidFill>
                          <a:srgbClr val="FF0000"/>
                        </a:solidFill>
                        <a:latin typeface="Arial" panose="020B0604020202020204" pitchFamily="34" charset="0"/>
                        <a:ea typeface="+mn-ea"/>
                        <a:cs typeface="Arial" panose="020B0604020202020204" pitchFamily="34" charset="0"/>
                      </a:endParaRPr>
                    </a:p>
                  </a:txBody>
                  <a:tcPr anchor="ctr"/>
                </a:tc>
                <a:extLst>
                  <a:ext uri="{0D108BD9-81ED-4DB2-BD59-A6C34878D82A}">
                    <a16:rowId xmlns:a16="http://schemas.microsoft.com/office/drawing/2014/main" val="11081672"/>
                  </a:ext>
                </a:extLst>
              </a:tr>
              <a:tr h="382576">
                <a:tc>
                  <a:txBody>
                    <a:bodyPr/>
                    <a:lstStyle/>
                    <a:p>
                      <a:pPr marL="0" algn="l"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Autre emploi (CDD de moins de 6 mois, contrat aidé, intérim)</a:t>
                      </a:r>
                    </a:p>
                  </a:txBody>
                  <a:tcPr marL="9525" marR="9525" marT="9525" marB="0" anchor="ctr"/>
                </a:tc>
                <a:tc>
                  <a:txBody>
                    <a:bodyPr/>
                    <a:lstStyle/>
                    <a:p>
                      <a:pPr marL="0" algn="ctr" defTabSz="914400" rtl="0" eaLnBrk="1" fontAlgn="ctr"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25%</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tc>
                  <a:txBody>
                    <a:bodyPr/>
                    <a:lstStyle/>
                    <a:p>
                      <a:pPr marL="0" algn="ctr" defTabSz="914400" rtl="0" eaLnBrk="1"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14%</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extLst>
                  <a:ext uri="{0D108BD9-81ED-4DB2-BD59-A6C34878D82A}">
                    <a16:rowId xmlns:a16="http://schemas.microsoft.com/office/drawing/2014/main" val="2034964173"/>
                  </a:ext>
                </a:extLst>
              </a:tr>
              <a:tr h="399393">
                <a:tc>
                  <a:txBody>
                    <a:bodyPr/>
                    <a:lstStyle/>
                    <a:p>
                      <a:pPr marL="0" algn="l"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Sans emploi ou sans solution</a:t>
                      </a:r>
                    </a:p>
                  </a:txBody>
                  <a:tcPr marL="9525" marR="9525" marT="9525" marB="0" anchor="ctr"/>
                </a:tc>
                <a:tc>
                  <a:txBody>
                    <a:bodyPr/>
                    <a:lstStyle/>
                    <a:p>
                      <a:pPr marL="0" algn="ctr" defTabSz="914400" rtl="0" eaLnBrk="1" fontAlgn="ctr"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31%</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tc>
                  <a:txBody>
                    <a:bodyPr/>
                    <a:lstStyle/>
                    <a:p>
                      <a:pPr marL="0" algn="ctr" defTabSz="914400" rtl="0" eaLnBrk="1" latinLnBrk="0" hangingPunct="1"/>
                      <a:r>
                        <a:rPr lang="fr-FR" sz="1800" b="1" kern="1200" dirty="0" smtClean="0">
                          <a:solidFill>
                            <a:srgbClr val="FF0000"/>
                          </a:solidFill>
                          <a:latin typeface="Arial" panose="020B0604020202020204" pitchFamily="34" charset="0"/>
                          <a:ea typeface="+mn-ea"/>
                          <a:cs typeface="Arial" panose="020B0604020202020204" pitchFamily="34" charset="0"/>
                        </a:rPr>
                        <a:t>41%</a:t>
                      </a:r>
                      <a:endParaRPr lang="fr-FR" sz="1800" b="1" kern="1200" dirty="0">
                        <a:solidFill>
                          <a:srgbClr val="FF0000"/>
                        </a:solidFill>
                        <a:latin typeface="Arial" panose="020B0604020202020204" pitchFamily="34" charset="0"/>
                        <a:ea typeface="+mn-ea"/>
                        <a:cs typeface="Arial" panose="020B0604020202020204" pitchFamily="34" charset="0"/>
                      </a:endParaRPr>
                    </a:p>
                  </a:txBody>
                  <a:tcPr anchor="ctr"/>
                </a:tc>
                <a:extLst>
                  <a:ext uri="{0D108BD9-81ED-4DB2-BD59-A6C34878D82A}">
                    <a16:rowId xmlns:a16="http://schemas.microsoft.com/office/drawing/2014/main" val="3055482820"/>
                  </a:ext>
                </a:extLst>
              </a:tr>
              <a:tr h="385752">
                <a:tc>
                  <a:txBody>
                    <a:bodyPr/>
                    <a:lstStyle/>
                    <a:p>
                      <a:pPr marL="0" algn="l"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Autre</a:t>
                      </a:r>
                    </a:p>
                  </a:txBody>
                  <a:tcPr marL="9525" marR="9525" marT="9525" marB="0" anchor="ctr"/>
                </a:tc>
                <a:tc>
                  <a:txBody>
                    <a:bodyPr/>
                    <a:lstStyle/>
                    <a:p>
                      <a:pPr marL="0" algn="ctr" defTabSz="914400" rtl="0" eaLnBrk="1"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13%</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tc>
                  <a:txBody>
                    <a:bodyPr/>
                    <a:lstStyle/>
                    <a:p>
                      <a:pPr marL="0" algn="ctr" defTabSz="914400" rtl="0" eaLnBrk="1"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13%</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extLst>
                  <a:ext uri="{0D108BD9-81ED-4DB2-BD59-A6C34878D82A}">
                    <a16:rowId xmlns:a16="http://schemas.microsoft.com/office/drawing/2014/main" val="2994411152"/>
                  </a:ext>
                </a:extLst>
              </a:tr>
              <a:tr h="385752">
                <a:tc>
                  <a:txBody>
                    <a:bodyPr/>
                    <a:lstStyle/>
                    <a:p>
                      <a:pPr marL="0" algn="l"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Total </a:t>
                      </a:r>
                    </a:p>
                  </a:txBody>
                  <a:tcPr marL="9525" marR="9525" marT="9525" marB="0" anchor="ctr"/>
                </a:tc>
                <a:tc>
                  <a:txBody>
                    <a:bodyPr/>
                    <a:lstStyle/>
                    <a:p>
                      <a:pPr marL="0" algn="ctr" defTabSz="914400" rtl="0" eaLnBrk="1" fontAlgn="ctr"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100%</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tc>
                  <a:txBody>
                    <a:bodyPr/>
                    <a:lstStyle/>
                    <a:p>
                      <a:pPr marL="0" algn="ctr" defTabSz="914400" rtl="0" eaLnBrk="1" fontAlgn="ctr" latinLnBrk="0" hangingPunct="1"/>
                      <a:r>
                        <a:rPr lang="fr-FR" sz="1800" b="1" kern="1200" dirty="0" smtClean="0">
                          <a:solidFill>
                            <a:schemeClr val="tx1"/>
                          </a:solidFill>
                          <a:latin typeface="Arial" panose="020B0604020202020204" pitchFamily="34" charset="0"/>
                          <a:ea typeface="+mn-ea"/>
                          <a:cs typeface="Arial" panose="020B0604020202020204" pitchFamily="34" charset="0"/>
                        </a:rPr>
                        <a:t>100%</a:t>
                      </a:r>
                      <a:endParaRPr lang="fr-FR" sz="1800" b="1" kern="1200" dirty="0">
                        <a:solidFill>
                          <a:schemeClr val="tx1"/>
                        </a:solidFill>
                        <a:latin typeface="Arial" panose="020B0604020202020204" pitchFamily="34" charset="0"/>
                        <a:ea typeface="+mn-ea"/>
                        <a:cs typeface="Arial" panose="020B0604020202020204" pitchFamily="34" charset="0"/>
                      </a:endParaRPr>
                    </a:p>
                  </a:txBody>
                  <a:tcPr anchor="ctr"/>
                </a:tc>
                <a:extLst>
                  <a:ext uri="{0D108BD9-81ED-4DB2-BD59-A6C34878D82A}">
                    <a16:rowId xmlns:a16="http://schemas.microsoft.com/office/drawing/2014/main" val="716375044"/>
                  </a:ext>
                </a:extLst>
              </a:tr>
            </a:tbl>
          </a:graphicData>
        </a:graphic>
      </p:graphicFrame>
      <p:sp>
        <p:nvSpPr>
          <p:cNvPr id="12" name="Rectangle 11"/>
          <p:cNvSpPr/>
          <p:nvPr/>
        </p:nvSpPr>
        <p:spPr>
          <a:xfrm>
            <a:off x="1975241" y="1123077"/>
            <a:ext cx="10216758" cy="1200329"/>
          </a:xfrm>
          <a:prstGeom prst="rect">
            <a:avLst/>
          </a:prstGeom>
        </p:spPr>
        <p:txBody>
          <a:bodyPr wrap="square">
            <a:spAutoFit/>
          </a:bodyPr>
          <a:lstStyle/>
          <a:p>
            <a:pPr marL="285750" indent="-285750">
              <a:buFont typeface="Arial" panose="020B0604020202020204" pitchFamily="34" charset="0"/>
              <a:buChar char="•"/>
            </a:pPr>
            <a:r>
              <a:rPr lang="fr-FR" b="1" i="1" dirty="0" smtClean="0">
                <a:latin typeface="Arial" panose="020B0604020202020204" pitchFamily="34" charset="0"/>
                <a:cs typeface="Arial" panose="020B0604020202020204" pitchFamily="34" charset="0"/>
                <a:sym typeface="Wingdings 2" panose="05020102010507070707" pitchFamily="18" charset="2"/>
              </a:rPr>
              <a:t>Une part plus importante de bénéficiaires sans emploi ou sans solution avec Réussir qu’avec le dispositif CAQ (10 points de différence)</a:t>
            </a:r>
          </a:p>
          <a:p>
            <a:pPr marL="285750" indent="-285750">
              <a:buFont typeface="Arial" panose="020B0604020202020204" pitchFamily="34" charset="0"/>
              <a:buChar char="•"/>
            </a:pPr>
            <a:r>
              <a:rPr lang="fr-FR" b="1" i="1" dirty="0" smtClean="0">
                <a:latin typeface="Arial" panose="020B0604020202020204" pitchFamily="34" charset="0"/>
                <a:cs typeface="Arial" panose="020B0604020202020204" pitchFamily="34" charset="0"/>
                <a:sym typeface="Wingdings 2" panose="05020102010507070707" pitchFamily="18" charset="2"/>
              </a:rPr>
              <a:t>Une insertion </a:t>
            </a:r>
            <a:r>
              <a:rPr lang="fr-FR" b="1" i="1" dirty="0">
                <a:latin typeface="Arial" panose="020B0604020202020204" pitchFamily="34" charset="0"/>
                <a:cs typeface="Arial" panose="020B0604020202020204" pitchFamily="34" charset="0"/>
                <a:sym typeface="Wingdings 2" panose="05020102010507070707" pitchFamily="18" charset="2"/>
              </a:rPr>
              <a:t>plus difficile </a:t>
            </a:r>
            <a:r>
              <a:rPr lang="fr-FR" b="1" i="1" dirty="0" smtClean="0">
                <a:latin typeface="Arial" panose="020B0604020202020204" pitchFamily="34" charset="0"/>
                <a:cs typeface="Arial" panose="020B0604020202020204" pitchFamily="34" charset="0"/>
                <a:sym typeface="Wingdings 2" panose="05020102010507070707" pitchFamily="18" charset="2"/>
              </a:rPr>
              <a:t>sur </a:t>
            </a:r>
            <a:r>
              <a:rPr lang="fr-FR" b="1" i="1" dirty="0">
                <a:latin typeface="Arial" panose="020B0604020202020204" pitchFamily="34" charset="0"/>
                <a:cs typeface="Arial" panose="020B0604020202020204" pitchFamily="34" charset="0"/>
                <a:sym typeface="Wingdings 2" panose="05020102010507070707" pitchFamily="18" charset="2"/>
              </a:rPr>
              <a:t>le dispositif </a:t>
            </a:r>
            <a:r>
              <a:rPr lang="fr-FR" b="1" i="1" dirty="0" smtClean="0">
                <a:latin typeface="Arial" panose="020B0604020202020204" pitchFamily="34" charset="0"/>
                <a:cs typeface="Arial" panose="020B0604020202020204" pitchFamily="34" charset="0"/>
                <a:sym typeface="Wingdings 2" panose="05020102010507070707" pitchFamily="18" charset="2"/>
              </a:rPr>
              <a:t>Réussir </a:t>
            </a:r>
            <a:r>
              <a:rPr lang="fr-FR" b="1" i="1" dirty="0">
                <a:latin typeface="Arial" panose="020B0604020202020204" pitchFamily="34" charset="0"/>
                <a:cs typeface="Arial" panose="020B0604020202020204" pitchFamily="34" charset="0"/>
                <a:sym typeface="Wingdings 2" panose="05020102010507070707" pitchFamily="18" charset="2"/>
              </a:rPr>
              <a:t>(</a:t>
            </a:r>
            <a:r>
              <a:rPr lang="fr-FR" b="1" i="1" dirty="0" smtClean="0">
                <a:latin typeface="Arial" panose="020B0604020202020204" pitchFamily="34" charset="0"/>
                <a:cs typeface="Arial" panose="020B0604020202020204" pitchFamily="34" charset="0"/>
                <a:sym typeface="Wingdings 2" panose="05020102010507070707" pitchFamily="18" charset="2"/>
              </a:rPr>
              <a:t>davantage de bénéficiaires reconnus </a:t>
            </a:r>
            <a:r>
              <a:rPr lang="fr-FR" b="1" i="1" dirty="0">
                <a:latin typeface="Arial" panose="020B0604020202020204" pitchFamily="34" charset="0"/>
                <a:cs typeface="Arial" panose="020B0604020202020204" pitchFamily="34" charset="0"/>
                <a:sym typeface="Wingdings 2" panose="05020102010507070707" pitchFamily="18" charset="2"/>
              </a:rPr>
              <a:t>travailleurs </a:t>
            </a:r>
            <a:r>
              <a:rPr lang="fr-FR" b="1" i="1" dirty="0" smtClean="0">
                <a:latin typeface="Arial" panose="020B0604020202020204" pitchFamily="34" charset="0"/>
                <a:cs typeface="Arial" panose="020B0604020202020204" pitchFamily="34" charset="0"/>
                <a:sym typeface="Wingdings 2" panose="05020102010507070707" pitchFamily="18" charset="2"/>
              </a:rPr>
              <a:t>handicapés)... mais de meilleure qualité (plus de contrats de plus de 6 mois)</a:t>
            </a:r>
            <a:endParaRPr lang="fr-FR" b="1" dirty="0">
              <a:latin typeface="Arial" panose="020B0604020202020204" pitchFamily="34" charset="0"/>
              <a:cs typeface="Arial" panose="020B0604020202020204" pitchFamily="34" charset="0"/>
            </a:endParaRPr>
          </a:p>
        </p:txBody>
      </p:sp>
      <p:sp>
        <p:nvSpPr>
          <p:cNvPr id="2" name="Espace réservé du numéro de diapositive 1"/>
          <p:cNvSpPr>
            <a:spLocks noGrp="1"/>
          </p:cNvSpPr>
          <p:nvPr>
            <p:ph type="sldNum" sz="quarter" idx="12"/>
          </p:nvPr>
        </p:nvSpPr>
        <p:spPr/>
        <p:txBody>
          <a:bodyPr/>
          <a:lstStyle/>
          <a:p>
            <a:fld id="{64E6FF48-4C1D-1E4E-ADA7-9346839D7540}" type="slidenum">
              <a:rPr lang="fr-FR" smtClean="0"/>
              <a:t>14</a:t>
            </a:fld>
            <a:endParaRPr lang="fr-FR"/>
          </a:p>
        </p:txBody>
      </p:sp>
      <p:sp>
        <p:nvSpPr>
          <p:cNvPr id="15" name="ZoneTexte 14"/>
          <p:cNvSpPr txBox="1"/>
          <p:nvPr/>
        </p:nvSpPr>
        <p:spPr>
          <a:xfrm>
            <a:off x="3251722" y="462105"/>
            <a:ext cx="9055892" cy="369332"/>
          </a:xfrm>
          <a:prstGeom prst="rect">
            <a:avLst/>
          </a:prstGeom>
          <a:noFill/>
        </p:spPr>
        <p:txBody>
          <a:bodyPr wrap="square" rtlCol="0">
            <a:spAutoFit/>
          </a:bodyPr>
          <a:lstStyle/>
          <a:p>
            <a:r>
              <a:rPr lang="fr-FR" b="1" dirty="0">
                <a:latin typeface="Arial" panose="020B0604020202020204" pitchFamily="34" charset="0"/>
                <a:cs typeface="Arial" panose="020B0604020202020204" pitchFamily="34" charset="0"/>
                <a:sym typeface="Wingdings 3" panose="05040102010807070707" pitchFamily="18" charset="2"/>
              </a:rPr>
              <a:t> </a:t>
            </a:r>
            <a:r>
              <a:rPr lang="fr-FR" b="1" dirty="0">
                <a:latin typeface="Arial" panose="020B0604020202020204" pitchFamily="34" charset="0"/>
                <a:cs typeface="Arial" panose="020B0604020202020204" pitchFamily="34" charset="0"/>
              </a:rPr>
              <a:t>Plus de 6 mois après la sortie du dispositif (Comparatif entre les dispositifs</a:t>
            </a:r>
            <a:r>
              <a:rPr lang="fr-FR" b="1" dirty="0" smtClean="0">
                <a:latin typeface="Arial" panose="020B0604020202020204" pitchFamily="34" charset="0"/>
                <a:cs typeface="Arial" panose="020B0604020202020204" pitchFamily="34" charset="0"/>
              </a:rPr>
              <a:t>)</a:t>
            </a:r>
            <a:endParaRPr lang="fr-FR"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65916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sp>
        <p:nvSpPr>
          <p:cNvPr id="4" name="ZoneTexte 3"/>
          <p:cNvSpPr txBox="1"/>
          <p:nvPr/>
        </p:nvSpPr>
        <p:spPr>
          <a:xfrm>
            <a:off x="3000896" y="1566567"/>
            <a:ext cx="4982754" cy="923330"/>
          </a:xfrm>
          <a:prstGeom prst="rect">
            <a:avLst/>
          </a:prstGeom>
          <a:noFill/>
        </p:spPr>
        <p:txBody>
          <a:bodyPr wrap="square" rtlCol="0">
            <a:spAutoFit/>
          </a:bodyPr>
          <a:lstStyle/>
          <a:p>
            <a:pPr algn="just"/>
            <a:r>
              <a:rPr lang="fr-FR" b="1" dirty="0" smtClean="0">
                <a:latin typeface="Arial" panose="020B0604020202020204" pitchFamily="34" charset="0"/>
                <a:cs typeface="Arial" panose="020B0604020202020204" pitchFamily="34" charset="0"/>
              </a:rPr>
              <a:t>…la distance entre domicile et centre de formation est majoritairement inférieure à 15 km (62%)</a:t>
            </a:r>
            <a:endParaRPr lang="fr-FR" b="1" dirty="0">
              <a:latin typeface="Arial" panose="020B0604020202020204" pitchFamily="34" charset="0"/>
              <a:cs typeface="Arial" panose="020B0604020202020204" pitchFamily="34" charset="0"/>
            </a:endParaRPr>
          </a:p>
        </p:txBody>
      </p:sp>
      <p:sp>
        <p:nvSpPr>
          <p:cNvPr id="12" name="ZoneTexte 11"/>
          <p:cNvSpPr txBox="1"/>
          <p:nvPr/>
        </p:nvSpPr>
        <p:spPr>
          <a:xfrm>
            <a:off x="2994287" y="745982"/>
            <a:ext cx="8138160" cy="646331"/>
          </a:xfrm>
          <a:prstGeom prst="rect">
            <a:avLst/>
          </a:prstGeom>
          <a:noFill/>
        </p:spPr>
        <p:txBody>
          <a:bodyPr wrap="square" rtlCol="0">
            <a:spAutoFit/>
          </a:bodyPr>
          <a:lstStyle/>
          <a:p>
            <a:pPr algn="just"/>
            <a:r>
              <a:rPr lang="fr-FR" b="1" dirty="0">
                <a:latin typeface="Arial" panose="020B0604020202020204" pitchFamily="34" charset="0"/>
                <a:cs typeface="Arial" panose="020B0604020202020204" pitchFamily="34" charset="0"/>
              </a:rPr>
              <a:t>…pour 90% des </a:t>
            </a:r>
            <a:r>
              <a:rPr lang="fr-FR" b="1" dirty="0" smtClean="0">
                <a:latin typeface="Arial" panose="020B0604020202020204" pitchFamily="34" charset="0"/>
                <a:cs typeface="Arial" panose="020B0604020202020204" pitchFamily="34" charset="0"/>
              </a:rPr>
              <a:t>cas la formation est en lien avec le projet professionnel travaillé dans le dispositif</a:t>
            </a:r>
            <a:endParaRPr lang="fr-FR" b="1" dirty="0">
              <a:latin typeface="Arial" panose="020B0604020202020204" pitchFamily="34" charset="0"/>
              <a:cs typeface="Arial" panose="020B0604020202020204" pitchFamily="34" charset="0"/>
            </a:endParaRPr>
          </a:p>
        </p:txBody>
      </p:sp>
      <p:sp>
        <p:nvSpPr>
          <p:cNvPr id="13" name="Rectangle 12"/>
          <p:cNvSpPr/>
          <p:nvPr/>
        </p:nvSpPr>
        <p:spPr>
          <a:xfrm>
            <a:off x="1934737" y="141807"/>
            <a:ext cx="10257262" cy="410882"/>
          </a:xfrm>
          <a:prstGeom prst="rect">
            <a:avLst/>
          </a:prstGeom>
        </p:spPr>
        <p:txBody>
          <a:bodyPr wrap="square">
            <a:spAutoFit/>
          </a:bodyPr>
          <a:lstStyle/>
          <a:p>
            <a:pPr algn="ctr">
              <a:lnSpc>
                <a:spcPct val="115000"/>
              </a:lnSpc>
              <a:spcAft>
                <a:spcPts val="0"/>
              </a:spcAft>
            </a:pPr>
            <a:r>
              <a:rPr lang="fr-FR" b="1" dirty="0" smtClean="0">
                <a:solidFill>
                  <a:srgbClr val="1F3864"/>
                </a:solidFill>
                <a:latin typeface="Arial" panose="020B0604020202020204" pitchFamily="34" charset="0"/>
                <a:ea typeface="Calibri" panose="020F0502020204030204" pitchFamily="34" charset="0"/>
              </a:rPr>
              <a:t>Les bénéficiaires </a:t>
            </a:r>
            <a:r>
              <a:rPr lang="fr-FR" sz="1200" b="1" dirty="0" smtClean="0">
                <a:solidFill>
                  <a:srgbClr val="1F3864"/>
                </a:solidFill>
                <a:latin typeface="Arial" panose="020B0604020202020204" pitchFamily="34" charset="0"/>
                <a:ea typeface="Calibri" panose="020F0502020204030204" pitchFamily="34" charset="0"/>
              </a:rPr>
              <a:t>(141 au total) </a:t>
            </a:r>
            <a:r>
              <a:rPr lang="fr-FR" b="1" dirty="0" smtClean="0">
                <a:solidFill>
                  <a:srgbClr val="1F3864"/>
                </a:solidFill>
                <a:latin typeface="Arial" panose="020B0604020202020204" pitchFamily="34" charset="0"/>
                <a:ea typeface="Calibri" panose="020F0502020204030204" pitchFamily="34" charset="0"/>
              </a:rPr>
              <a:t>ayant poursuivi leur parcours par une formation </a:t>
            </a:r>
            <a:endParaRPr lang="fr-FR" dirty="0">
              <a:latin typeface="Calibri" panose="020F0502020204030204" pitchFamily="34" charset="0"/>
              <a:ea typeface="Calibri" panose="020F0502020204030204" pitchFamily="34" charset="0"/>
            </a:endParaRPr>
          </a:p>
        </p:txBody>
      </p:sp>
      <p:pic>
        <p:nvPicPr>
          <p:cNvPr id="9" name="Image 8"/>
          <p:cNvPicPr>
            <a:picLocks noChangeAspect="1"/>
          </p:cNvPicPr>
          <p:nvPr/>
        </p:nvPicPr>
        <p:blipFill>
          <a:blip r:embed="rId6"/>
          <a:stretch>
            <a:fillRect/>
          </a:stretch>
        </p:blipFill>
        <p:spPr>
          <a:xfrm>
            <a:off x="8100029" y="1104786"/>
            <a:ext cx="3147091" cy="1943501"/>
          </a:xfrm>
          <a:prstGeom prst="rect">
            <a:avLst/>
          </a:prstGeom>
        </p:spPr>
      </p:pic>
      <p:sp>
        <p:nvSpPr>
          <p:cNvPr id="15" name="Rectangle 14"/>
          <p:cNvSpPr/>
          <p:nvPr/>
        </p:nvSpPr>
        <p:spPr>
          <a:xfrm>
            <a:off x="1934738" y="2931809"/>
            <a:ext cx="10257262" cy="410882"/>
          </a:xfrm>
          <a:prstGeom prst="rect">
            <a:avLst/>
          </a:prstGeom>
        </p:spPr>
        <p:txBody>
          <a:bodyPr wrap="square">
            <a:spAutoFit/>
          </a:bodyPr>
          <a:lstStyle/>
          <a:p>
            <a:pPr algn="ctr">
              <a:lnSpc>
                <a:spcPct val="115000"/>
              </a:lnSpc>
              <a:spcAft>
                <a:spcPts val="0"/>
              </a:spcAft>
            </a:pPr>
            <a:r>
              <a:rPr lang="fr-FR" b="1" dirty="0" smtClean="0">
                <a:solidFill>
                  <a:srgbClr val="1F3864"/>
                </a:solidFill>
                <a:latin typeface="Arial" panose="020B0604020202020204" pitchFamily="34" charset="0"/>
                <a:ea typeface="Calibri" panose="020F0502020204030204" pitchFamily="34" charset="0"/>
              </a:rPr>
              <a:t>Les autres bénéficiaires </a:t>
            </a:r>
            <a:r>
              <a:rPr lang="fr-FR" sz="1200" b="1" dirty="0" smtClean="0">
                <a:solidFill>
                  <a:srgbClr val="1F3864"/>
                </a:solidFill>
                <a:latin typeface="Arial" panose="020B0604020202020204" pitchFamily="34" charset="0"/>
                <a:ea typeface="Calibri" panose="020F0502020204030204" pitchFamily="34" charset="0"/>
              </a:rPr>
              <a:t>(78 au total) </a:t>
            </a:r>
            <a:r>
              <a:rPr lang="fr-FR" b="1" dirty="0" smtClean="0">
                <a:solidFill>
                  <a:srgbClr val="1F3864"/>
                </a:solidFill>
                <a:latin typeface="Arial" panose="020B0604020202020204" pitchFamily="34" charset="0"/>
                <a:ea typeface="Calibri" panose="020F0502020204030204" pitchFamily="34" charset="0"/>
              </a:rPr>
              <a:t>: pourquoi n’ont-ils pas poursuivi par une formation ?</a:t>
            </a:r>
            <a:endParaRPr lang="fr-FR" dirty="0">
              <a:latin typeface="Calibri" panose="020F0502020204030204" pitchFamily="34" charset="0"/>
              <a:ea typeface="Calibri" panose="020F0502020204030204" pitchFamily="34" charset="0"/>
            </a:endParaRPr>
          </a:p>
        </p:txBody>
      </p:sp>
      <p:pic>
        <p:nvPicPr>
          <p:cNvPr id="14" name="Image 13"/>
          <p:cNvPicPr>
            <a:picLocks noChangeAspect="1"/>
          </p:cNvPicPr>
          <p:nvPr/>
        </p:nvPicPr>
        <p:blipFill>
          <a:blip r:embed="rId7"/>
          <a:stretch>
            <a:fillRect/>
          </a:stretch>
        </p:blipFill>
        <p:spPr>
          <a:xfrm>
            <a:off x="3708268" y="3281384"/>
            <a:ext cx="7362965" cy="3250940"/>
          </a:xfrm>
          <a:prstGeom prst="rect">
            <a:avLst/>
          </a:prstGeom>
        </p:spPr>
      </p:pic>
      <p:sp>
        <p:nvSpPr>
          <p:cNvPr id="16" name="Espace réservé du numéro de diapositive 15"/>
          <p:cNvSpPr>
            <a:spLocks noGrp="1"/>
          </p:cNvSpPr>
          <p:nvPr>
            <p:ph type="sldNum" sz="quarter" idx="12"/>
          </p:nvPr>
        </p:nvSpPr>
        <p:spPr/>
        <p:txBody>
          <a:bodyPr/>
          <a:lstStyle/>
          <a:p>
            <a:fld id="{64E6FF48-4C1D-1E4E-ADA7-9346839D7540}" type="slidenum">
              <a:rPr lang="fr-FR" smtClean="0"/>
              <a:t>15</a:t>
            </a:fld>
            <a:endParaRPr lang="fr-FR"/>
          </a:p>
        </p:txBody>
      </p:sp>
    </p:spTree>
    <p:extLst>
      <p:ext uri="{BB962C8B-B14F-4D97-AF65-F5344CB8AC3E}">
        <p14:creationId xmlns:p14="http://schemas.microsoft.com/office/powerpoint/2010/main" val="41779016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graphicFrame>
        <p:nvGraphicFramePr>
          <p:cNvPr id="2" name="Tableau 1"/>
          <p:cNvGraphicFramePr>
            <a:graphicFrameLocks noGrp="1"/>
          </p:cNvGraphicFramePr>
          <p:nvPr>
            <p:extLst>
              <p:ext uri="{D42A27DB-BD31-4B8C-83A1-F6EECF244321}">
                <p14:modId xmlns:p14="http://schemas.microsoft.com/office/powerpoint/2010/main" val="2845862472"/>
              </p:ext>
            </p:extLst>
          </p:nvPr>
        </p:nvGraphicFramePr>
        <p:xfrm>
          <a:off x="1995056" y="1723300"/>
          <a:ext cx="9966958" cy="3528695"/>
        </p:xfrm>
        <a:graphic>
          <a:graphicData uri="http://schemas.openxmlformats.org/drawingml/2006/table">
            <a:tbl>
              <a:tblPr firstRow="1" bandRow="1">
                <a:tableStyleId>{5C22544A-7EE6-4342-B048-85BDC9FD1C3A}</a:tableStyleId>
              </a:tblPr>
              <a:tblGrid>
                <a:gridCol w="6259482">
                  <a:extLst>
                    <a:ext uri="{9D8B030D-6E8A-4147-A177-3AD203B41FA5}">
                      <a16:colId xmlns:a16="http://schemas.microsoft.com/office/drawing/2014/main" val="745945049"/>
                    </a:ext>
                  </a:extLst>
                </a:gridCol>
                <a:gridCol w="931026">
                  <a:extLst>
                    <a:ext uri="{9D8B030D-6E8A-4147-A177-3AD203B41FA5}">
                      <a16:colId xmlns:a16="http://schemas.microsoft.com/office/drawing/2014/main" val="2392937549"/>
                    </a:ext>
                  </a:extLst>
                </a:gridCol>
                <a:gridCol w="773083">
                  <a:extLst>
                    <a:ext uri="{9D8B030D-6E8A-4147-A177-3AD203B41FA5}">
                      <a16:colId xmlns:a16="http://schemas.microsoft.com/office/drawing/2014/main" val="3937147457"/>
                    </a:ext>
                  </a:extLst>
                </a:gridCol>
                <a:gridCol w="1080655">
                  <a:extLst>
                    <a:ext uri="{9D8B030D-6E8A-4147-A177-3AD203B41FA5}">
                      <a16:colId xmlns:a16="http://schemas.microsoft.com/office/drawing/2014/main" val="805237854"/>
                    </a:ext>
                  </a:extLst>
                </a:gridCol>
                <a:gridCol w="922712">
                  <a:extLst>
                    <a:ext uri="{9D8B030D-6E8A-4147-A177-3AD203B41FA5}">
                      <a16:colId xmlns:a16="http://schemas.microsoft.com/office/drawing/2014/main" val="1953869223"/>
                    </a:ext>
                  </a:extLst>
                </a:gridCol>
              </a:tblGrid>
              <a:tr h="37084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b="1" dirty="0" smtClean="0"/>
                        <a:t>Avec le recul le passage sur le dispositif vous </a:t>
                      </a:r>
                      <a:r>
                        <a:rPr lang="fr-FR" b="1" dirty="0" err="1" smtClean="0"/>
                        <a:t>a-t-il</a:t>
                      </a:r>
                      <a:r>
                        <a:rPr lang="fr-FR" b="1" dirty="0" smtClean="0"/>
                        <a:t> permis ? :</a:t>
                      </a:r>
                    </a:p>
                    <a:p>
                      <a:pPr marL="0" algn="ctr" defTabSz="914400" rtl="0" eaLnBrk="1" fontAlgn="ctr" latinLnBrk="0" hangingPunct="1"/>
                      <a:r>
                        <a:rPr lang="fr-FR" sz="1800" kern="1200" dirty="0">
                          <a:solidFill>
                            <a:schemeClr val="dk1"/>
                          </a:solidFill>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ctr" defTabSz="914400" rtl="0" eaLnBrk="1" fontAlgn="ctr" latinLnBrk="0" hangingPunct="1"/>
                      <a:r>
                        <a:rPr lang="fr-FR" sz="1600" kern="1200" dirty="0">
                          <a:solidFill>
                            <a:schemeClr val="bg1"/>
                          </a:solidFill>
                          <a:latin typeface="Arial" panose="020B0604020202020204" pitchFamily="34" charset="0"/>
                          <a:ea typeface="+mn-ea"/>
                          <a:cs typeface="Arial" panose="020B0604020202020204" pitchFamily="34" charset="0"/>
                        </a:rPr>
                        <a:t>Oui, tout à fait</a:t>
                      </a:r>
                    </a:p>
                  </a:txBody>
                  <a:tcPr marL="9525" marR="9525" marT="9525" marB="0" anchor="ctr"/>
                </a:tc>
                <a:tc>
                  <a:txBody>
                    <a:bodyPr/>
                    <a:lstStyle/>
                    <a:p>
                      <a:pPr marL="0" algn="ctr" defTabSz="914400" rtl="0" eaLnBrk="1" fontAlgn="ctr" latinLnBrk="0" hangingPunct="1"/>
                      <a:r>
                        <a:rPr lang="fr-FR" sz="1600" kern="1200" dirty="0">
                          <a:solidFill>
                            <a:schemeClr val="bg1"/>
                          </a:solidFill>
                          <a:latin typeface="Arial" panose="020B0604020202020204" pitchFamily="34" charset="0"/>
                          <a:ea typeface="+mn-ea"/>
                          <a:cs typeface="Arial" panose="020B0604020202020204" pitchFamily="34" charset="0"/>
                        </a:rPr>
                        <a:t>Oui, plutôt</a:t>
                      </a:r>
                    </a:p>
                  </a:txBody>
                  <a:tcPr marL="9525" marR="9525" marT="9525" marB="0" anchor="ctr"/>
                </a:tc>
                <a:tc>
                  <a:txBody>
                    <a:bodyPr/>
                    <a:lstStyle/>
                    <a:p>
                      <a:pPr marL="0" algn="ctr" defTabSz="914400" rtl="0" eaLnBrk="1" fontAlgn="ctr" latinLnBrk="0" hangingPunct="1"/>
                      <a:r>
                        <a:rPr lang="fr-FR" sz="1600" kern="1200" dirty="0">
                          <a:solidFill>
                            <a:schemeClr val="bg1"/>
                          </a:solidFill>
                          <a:latin typeface="Arial" panose="020B0604020202020204" pitchFamily="34" charset="0"/>
                          <a:ea typeface="+mn-ea"/>
                          <a:cs typeface="Arial" panose="020B0604020202020204" pitchFamily="34" charset="0"/>
                        </a:rPr>
                        <a:t>Non, pas vraiment</a:t>
                      </a:r>
                    </a:p>
                  </a:txBody>
                  <a:tcPr marL="9525" marR="9525" marT="9525" marB="0" anchor="ctr"/>
                </a:tc>
                <a:tc>
                  <a:txBody>
                    <a:bodyPr/>
                    <a:lstStyle/>
                    <a:p>
                      <a:pPr marL="0" algn="ctr" defTabSz="914400" rtl="0" eaLnBrk="1" fontAlgn="ctr" latinLnBrk="0" hangingPunct="1"/>
                      <a:r>
                        <a:rPr lang="fr-FR" sz="1600" kern="1200" dirty="0">
                          <a:solidFill>
                            <a:schemeClr val="bg1"/>
                          </a:solidFill>
                          <a:latin typeface="Arial" panose="020B0604020202020204" pitchFamily="34" charset="0"/>
                          <a:ea typeface="+mn-ea"/>
                          <a:cs typeface="Arial" panose="020B0604020202020204" pitchFamily="34" charset="0"/>
                        </a:rPr>
                        <a:t>Non, pas du tout</a:t>
                      </a:r>
                    </a:p>
                  </a:txBody>
                  <a:tcPr marL="9525" marR="9525" marT="9525" marB="0" anchor="ctr"/>
                </a:tc>
                <a:extLst>
                  <a:ext uri="{0D108BD9-81ED-4DB2-BD59-A6C34878D82A}">
                    <a16:rowId xmlns:a16="http://schemas.microsoft.com/office/drawing/2014/main" val="298246425"/>
                  </a:ext>
                </a:extLst>
              </a:tr>
              <a:tr h="370840">
                <a:tc>
                  <a:txBody>
                    <a:bodyPr/>
                    <a:lstStyle/>
                    <a:p>
                      <a:pPr marL="0" algn="l"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De reprendre confiance en moi</a:t>
                      </a:r>
                    </a:p>
                  </a:txBody>
                  <a:tcPr marL="9525" marR="9525" marT="9525" marB="0" anchor="ctr"/>
                </a:tc>
                <a:tc>
                  <a:txBody>
                    <a:bodyPr/>
                    <a:lstStyle/>
                    <a:p>
                      <a:pPr marL="0" algn="ctr" defTabSz="914400" rtl="0" eaLnBrk="1" fontAlgn="ctr" latinLnBrk="0" hangingPunct="1"/>
                      <a:r>
                        <a:rPr lang="fr-FR" sz="1800" kern="1200" dirty="0">
                          <a:solidFill>
                            <a:schemeClr val="dk1"/>
                          </a:solidFill>
                          <a:latin typeface="Arial" panose="020B0604020202020204" pitchFamily="34" charset="0"/>
                          <a:ea typeface="+mn-ea"/>
                          <a:cs typeface="Arial" panose="020B0604020202020204" pitchFamily="34" charset="0"/>
                        </a:rPr>
                        <a:t>60%</a:t>
                      </a:r>
                    </a:p>
                  </a:txBody>
                  <a:tcPr marL="9525" marR="9525" marT="9525" marB="0" anchor="ctr">
                    <a:solidFill>
                      <a:schemeClr val="accent6">
                        <a:lumMod val="60000"/>
                        <a:lumOff val="40000"/>
                      </a:schemeClr>
                    </a:solidFill>
                  </a:tcPr>
                </a:tc>
                <a:tc>
                  <a:txBody>
                    <a:bodyPr/>
                    <a:lstStyle/>
                    <a:p>
                      <a:pPr marL="0" algn="ctr" defTabSz="914400" rtl="0" eaLnBrk="1" fontAlgn="ctr" latinLnBrk="0" hangingPunct="1"/>
                      <a:r>
                        <a:rPr lang="fr-FR" sz="1800" kern="1200" dirty="0">
                          <a:solidFill>
                            <a:schemeClr val="dk1"/>
                          </a:solidFill>
                          <a:latin typeface="Arial" panose="020B0604020202020204" pitchFamily="34" charset="0"/>
                          <a:ea typeface="+mn-ea"/>
                          <a:cs typeface="Arial" panose="020B0604020202020204" pitchFamily="34" charset="0"/>
                        </a:rPr>
                        <a:t>20%</a:t>
                      </a:r>
                    </a:p>
                  </a:txBody>
                  <a:tcPr marL="9525" marR="9525" marT="9525" marB="0" anchor="ctr">
                    <a:solidFill>
                      <a:schemeClr val="accent6">
                        <a:lumMod val="60000"/>
                        <a:lumOff val="40000"/>
                      </a:schemeClr>
                    </a:solidFill>
                  </a:tcPr>
                </a:tc>
                <a:tc>
                  <a:txBody>
                    <a:bodyPr/>
                    <a:lstStyle/>
                    <a:p>
                      <a:pPr marL="0" algn="ctr" defTabSz="914400" rtl="0" eaLnBrk="1" fontAlgn="ctr" latinLnBrk="0" hangingPunct="1"/>
                      <a:r>
                        <a:rPr lang="fr-FR" sz="1800" kern="1200" dirty="0">
                          <a:solidFill>
                            <a:schemeClr val="dk1"/>
                          </a:solidFill>
                          <a:latin typeface="Arial" panose="020B0604020202020204" pitchFamily="34" charset="0"/>
                          <a:ea typeface="+mn-ea"/>
                          <a:cs typeface="Arial" panose="020B0604020202020204" pitchFamily="34" charset="0"/>
                        </a:rPr>
                        <a:t>15%</a:t>
                      </a:r>
                    </a:p>
                  </a:txBody>
                  <a:tcPr marL="9525" marR="9525" marT="9525" marB="0" anchor="ctr"/>
                </a:tc>
                <a:tc>
                  <a:txBody>
                    <a:bodyPr/>
                    <a:lstStyle/>
                    <a:p>
                      <a:pPr marL="0" algn="ctr" defTabSz="914400" rtl="0" eaLnBrk="1" fontAlgn="ctr" latinLnBrk="0" hangingPunct="1"/>
                      <a:r>
                        <a:rPr lang="fr-FR" sz="1800" kern="1200" dirty="0">
                          <a:solidFill>
                            <a:schemeClr val="dk1"/>
                          </a:solidFill>
                          <a:latin typeface="Arial" panose="020B0604020202020204" pitchFamily="34" charset="0"/>
                          <a:ea typeface="+mn-ea"/>
                          <a:cs typeface="Arial" panose="020B0604020202020204" pitchFamily="34" charset="0"/>
                        </a:rPr>
                        <a:t>6%</a:t>
                      </a:r>
                    </a:p>
                  </a:txBody>
                  <a:tcPr marL="9525" marR="9525" marT="9525" marB="0" anchor="ctr"/>
                </a:tc>
                <a:extLst>
                  <a:ext uri="{0D108BD9-81ED-4DB2-BD59-A6C34878D82A}">
                    <a16:rowId xmlns:a16="http://schemas.microsoft.com/office/drawing/2014/main" val="518090888"/>
                  </a:ext>
                </a:extLst>
              </a:tr>
              <a:tr h="370840">
                <a:tc>
                  <a:txBody>
                    <a:bodyPr/>
                    <a:lstStyle/>
                    <a:p>
                      <a:pPr marL="0" algn="l"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De choisir un métier</a:t>
                      </a:r>
                    </a:p>
                  </a:txBody>
                  <a:tcPr marL="9525" marR="9525" marT="9525" marB="0" anchor="ctr"/>
                </a:tc>
                <a:tc>
                  <a:txBody>
                    <a:bodyPr/>
                    <a:lstStyle/>
                    <a:p>
                      <a:pPr marL="0" algn="ctr" defTabSz="914400" rtl="0" eaLnBrk="1" fontAlgn="ctr" latinLnBrk="0" hangingPunct="1"/>
                      <a:r>
                        <a:rPr lang="fr-FR" sz="1800" kern="1200" dirty="0">
                          <a:solidFill>
                            <a:schemeClr val="dk1"/>
                          </a:solidFill>
                          <a:latin typeface="Arial" panose="020B0604020202020204" pitchFamily="34" charset="0"/>
                          <a:ea typeface="+mn-ea"/>
                          <a:cs typeface="Arial" panose="020B0604020202020204" pitchFamily="34" charset="0"/>
                        </a:rPr>
                        <a:t>54%</a:t>
                      </a:r>
                    </a:p>
                  </a:txBody>
                  <a:tcPr marL="9525" marR="9525" marT="9525" marB="0" anchor="ctr"/>
                </a:tc>
                <a:tc>
                  <a:txBody>
                    <a:bodyPr/>
                    <a:lstStyle/>
                    <a:p>
                      <a:pPr marL="0" algn="ctr" defTabSz="914400" rtl="0" eaLnBrk="1" fontAlgn="ctr" latinLnBrk="0" hangingPunct="1"/>
                      <a:r>
                        <a:rPr lang="fr-FR" sz="1800" kern="1200">
                          <a:solidFill>
                            <a:schemeClr val="dk1"/>
                          </a:solidFill>
                          <a:latin typeface="Arial" panose="020B0604020202020204" pitchFamily="34" charset="0"/>
                          <a:ea typeface="+mn-ea"/>
                          <a:cs typeface="Arial" panose="020B0604020202020204" pitchFamily="34" charset="0"/>
                        </a:rPr>
                        <a:t>20%</a:t>
                      </a:r>
                    </a:p>
                  </a:txBody>
                  <a:tcPr marL="9525" marR="9525" marT="9525" marB="0" anchor="ctr"/>
                </a:tc>
                <a:tc>
                  <a:txBody>
                    <a:bodyPr/>
                    <a:lstStyle/>
                    <a:p>
                      <a:pPr marL="0" algn="ctr" defTabSz="914400" rtl="0" eaLnBrk="1" fontAlgn="ctr" latinLnBrk="0" hangingPunct="1"/>
                      <a:r>
                        <a:rPr lang="fr-FR" sz="1800" kern="1200">
                          <a:solidFill>
                            <a:schemeClr val="dk1"/>
                          </a:solidFill>
                          <a:latin typeface="Arial" panose="020B0604020202020204" pitchFamily="34" charset="0"/>
                          <a:ea typeface="+mn-ea"/>
                          <a:cs typeface="Arial" panose="020B0604020202020204" pitchFamily="34" charset="0"/>
                        </a:rPr>
                        <a:t>16%</a:t>
                      </a:r>
                    </a:p>
                  </a:txBody>
                  <a:tcPr marL="9525" marR="9525" marT="9525" marB="0" anchor="ctr"/>
                </a:tc>
                <a:tc>
                  <a:txBody>
                    <a:bodyPr/>
                    <a:lstStyle/>
                    <a:p>
                      <a:pPr marL="0" algn="ctr" defTabSz="914400" rtl="0" eaLnBrk="1" fontAlgn="ctr" latinLnBrk="0" hangingPunct="1"/>
                      <a:r>
                        <a:rPr lang="fr-FR" sz="1800" kern="1200" dirty="0">
                          <a:solidFill>
                            <a:schemeClr val="dk1"/>
                          </a:solidFill>
                          <a:latin typeface="Arial" panose="020B0604020202020204" pitchFamily="34" charset="0"/>
                          <a:ea typeface="+mn-ea"/>
                          <a:cs typeface="Arial" panose="020B0604020202020204" pitchFamily="34" charset="0"/>
                        </a:rPr>
                        <a:t>11%</a:t>
                      </a:r>
                    </a:p>
                  </a:txBody>
                  <a:tcPr marL="9525" marR="9525" marT="9525" marB="0" anchor="ctr"/>
                </a:tc>
                <a:extLst>
                  <a:ext uri="{0D108BD9-81ED-4DB2-BD59-A6C34878D82A}">
                    <a16:rowId xmlns:a16="http://schemas.microsoft.com/office/drawing/2014/main" val="1534799053"/>
                  </a:ext>
                </a:extLst>
              </a:tr>
              <a:tr h="370840">
                <a:tc>
                  <a:txBody>
                    <a:bodyPr/>
                    <a:lstStyle/>
                    <a:p>
                      <a:pPr marL="0" algn="l"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D’identifier la formation nécessaire au métier </a:t>
                      </a:r>
                      <a:r>
                        <a:rPr lang="fr-FR" sz="1800" b="1" kern="1200" dirty="0" smtClean="0">
                          <a:solidFill>
                            <a:schemeClr val="dk1"/>
                          </a:solidFill>
                          <a:latin typeface="Arial" panose="020B0604020202020204" pitchFamily="34" charset="0"/>
                          <a:ea typeface="+mn-ea"/>
                          <a:cs typeface="Arial" panose="020B0604020202020204" pitchFamily="34" charset="0"/>
                        </a:rPr>
                        <a:t>souhaité</a:t>
                      </a:r>
                      <a:endParaRPr lang="fr-FR" sz="1800" b="1" kern="1200" dirty="0">
                        <a:solidFill>
                          <a:schemeClr val="dk1"/>
                        </a:solidFill>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fr-FR" sz="1800" kern="1200" dirty="0">
                          <a:solidFill>
                            <a:schemeClr val="dk1"/>
                          </a:solidFill>
                          <a:latin typeface="Arial" panose="020B0604020202020204" pitchFamily="34" charset="0"/>
                          <a:ea typeface="+mn-ea"/>
                          <a:cs typeface="Arial" panose="020B0604020202020204" pitchFamily="34" charset="0"/>
                        </a:rPr>
                        <a:t>53%</a:t>
                      </a:r>
                    </a:p>
                  </a:txBody>
                  <a:tcPr marL="9525" marR="9525" marT="9525" marB="0" anchor="ctr"/>
                </a:tc>
                <a:tc>
                  <a:txBody>
                    <a:bodyPr/>
                    <a:lstStyle/>
                    <a:p>
                      <a:pPr marL="0" algn="ctr" defTabSz="914400" rtl="0" eaLnBrk="1" fontAlgn="ctr" latinLnBrk="0" hangingPunct="1"/>
                      <a:r>
                        <a:rPr lang="fr-FR" sz="1800" kern="1200" dirty="0">
                          <a:solidFill>
                            <a:schemeClr val="dk1"/>
                          </a:solidFill>
                          <a:latin typeface="Arial" panose="020B0604020202020204" pitchFamily="34" charset="0"/>
                          <a:ea typeface="+mn-ea"/>
                          <a:cs typeface="Arial" panose="020B0604020202020204" pitchFamily="34" charset="0"/>
                        </a:rPr>
                        <a:t>21%</a:t>
                      </a:r>
                    </a:p>
                  </a:txBody>
                  <a:tcPr marL="9525" marR="9525" marT="9525" marB="0" anchor="ctr"/>
                </a:tc>
                <a:tc>
                  <a:txBody>
                    <a:bodyPr/>
                    <a:lstStyle/>
                    <a:p>
                      <a:pPr marL="0" algn="ctr" defTabSz="914400" rtl="0" eaLnBrk="1" fontAlgn="ctr" latinLnBrk="0" hangingPunct="1"/>
                      <a:r>
                        <a:rPr lang="fr-FR" sz="1800" kern="1200" dirty="0">
                          <a:solidFill>
                            <a:schemeClr val="dk1"/>
                          </a:solidFill>
                          <a:latin typeface="Arial" panose="020B0604020202020204" pitchFamily="34" charset="0"/>
                          <a:ea typeface="+mn-ea"/>
                          <a:cs typeface="Arial" panose="020B0604020202020204" pitchFamily="34" charset="0"/>
                        </a:rPr>
                        <a:t>15%</a:t>
                      </a:r>
                    </a:p>
                  </a:txBody>
                  <a:tcPr marL="9525" marR="9525" marT="9525" marB="0" anchor="ctr"/>
                </a:tc>
                <a:tc>
                  <a:txBody>
                    <a:bodyPr/>
                    <a:lstStyle/>
                    <a:p>
                      <a:pPr marL="0" algn="ctr" defTabSz="914400" rtl="0" eaLnBrk="1" fontAlgn="ctr" latinLnBrk="0" hangingPunct="1"/>
                      <a:r>
                        <a:rPr lang="fr-FR" sz="1800" kern="1200" dirty="0">
                          <a:solidFill>
                            <a:schemeClr val="dk1"/>
                          </a:solidFill>
                          <a:latin typeface="Arial" panose="020B0604020202020204" pitchFamily="34" charset="0"/>
                          <a:ea typeface="+mn-ea"/>
                          <a:cs typeface="Arial" panose="020B0604020202020204" pitchFamily="34" charset="0"/>
                        </a:rPr>
                        <a:t>11%</a:t>
                      </a:r>
                    </a:p>
                  </a:txBody>
                  <a:tcPr marL="9525" marR="9525" marT="9525" marB="0" anchor="ctr"/>
                </a:tc>
                <a:extLst>
                  <a:ext uri="{0D108BD9-81ED-4DB2-BD59-A6C34878D82A}">
                    <a16:rowId xmlns:a16="http://schemas.microsoft.com/office/drawing/2014/main" val="2113975644"/>
                  </a:ext>
                </a:extLst>
              </a:tr>
              <a:tr h="370840">
                <a:tc>
                  <a:txBody>
                    <a:bodyPr/>
                    <a:lstStyle/>
                    <a:p>
                      <a:pPr marL="0" algn="l"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D’acquérir des prérequis d’entrée en formation </a:t>
                      </a:r>
                      <a:r>
                        <a:rPr lang="fr-FR" sz="1800" b="1" kern="1200" dirty="0" smtClean="0">
                          <a:solidFill>
                            <a:schemeClr val="dk1"/>
                          </a:solidFill>
                          <a:latin typeface="Arial" panose="020B0604020202020204" pitchFamily="34" charset="0"/>
                          <a:ea typeface="+mn-ea"/>
                          <a:cs typeface="Arial" panose="020B0604020202020204" pitchFamily="34" charset="0"/>
                        </a:rPr>
                        <a:t>qualifiante</a:t>
                      </a:r>
                      <a:endParaRPr lang="fr-FR" sz="1800" b="1" kern="1200" dirty="0">
                        <a:solidFill>
                          <a:schemeClr val="dk1"/>
                        </a:solidFill>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fr-FR" sz="1800" kern="1200">
                          <a:solidFill>
                            <a:schemeClr val="dk1"/>
                          </a:solidFill>
                          <a:latin typeface="Arial" panose="020B0604020202020204" pitchFamily="34" charset="0"/>
                          <a:ea typeface="+mn-ea"/>
                          <a:cs typeface="Arial" panose="020B0604020202020204" pitchFamily="34" charset="0"/>
                        </a:rPr>
                        <a:t>50%</a:t>
                      </a:r>
                    </a:p>
                  </a:txBody>
                  <a:tcPr marL="9525" marR="9525" marT="9525" marB="0" anchor="ctr"/>
                </a:tc>
                <a:tc>
                  <a:txBody>
                    <a:bodyPr/>
                    <a:lstStyle/>
                    <a:p>
                      <a:pPr marL="0" algn="ctr" defTabSz="914400" rtl="0" eaLnBrk="1" fontAlgn="ctr" latinLnBrk="0" hangingPunct="1"/>
                      <a:r>
                        <a:rPr lang="fr-FR" sz="1800" kern="1200">
                          <a:solidFill>
                            <a:schemeClr val="dk1"/>
                          </a:solidFill>
                          <a:latin typeface="Arial" panose="020B0604020202020204" pitchFamily="34" charset="0"/>
                          <a:ea typeface="+mn-ea"/>
                          <a:cs typeface="Arial" panose="020B0604020202020204" pitchFamily="34" charset="0"/>
                        </a:rPr>
                        <a:t>24%</a:t>
                      </a:r>
                    </a:p>
                  </a:txBody>
                  <a:tcPr marL="9525" marR="9525" marT="9525" marB="0" anchor="ctr"/>
                </a:tc>
                <a:tc>
                  <a:txBody>
                    <a:bodyPr/>
                    <a:lstStyle/>
                    <a:p>
                      <a:pPr marL="0" algn="ctr" defTabSz="914400" rtl="0" eaLnBrk="1" fontAlgn="ctr" latinLnBrk="0" hangingPunct="1"/>
                      <a:r>
                        <a:rPr lang="fr-FR" sz="1800" kern="1200" dirty="0">
                          <a:solidFill>
                            <a:schemeClr val="dk1"/>
                          </a:solidFill>
                          <a:latin typeface="Arial" panose="020B0604020202020204" pitchFamily="34" charset="0"/>
                          <a:ea typeface="+mn-ea"/>
                          <a:cs typeface="Arial" panose="020B0604020202020204" pitchFamily="34" charset="0"/>
                        </a:rPr>
                        <a:t>13%</a:t>
                      </a:r>
                    </a:p>
                  </a:txBody>
                  <a:tcPr marL="9525" marR="9525" marT="9525" marB="0" anchor="ctr"/>
                </a:tc>
                <a:tc>
                  <a:txBody>
                    <a:bodyPr/>
                    <a:lstStyle/>
                    <a:p>
                      <a:pPr marL="0" algn="ctr" defTabSz="914400" rtl="0" eaLnBrk="1" fontAlgn="ctr" latinLnBrk="0" hangingPunct="1"/>
                      <a:r>
                        <a:rPr lang="fr-FR" sz="1800" kern="1200" dirty="0">
                          <a:solidFill>
                            <a:schemeClr val="dk1"/>
                          </a:solidFill>
                          <a:latin typeface="Arial" panose="020B0604020202020204" pitchFamily="34" charset="0"/>
                          <a:ea typeface="+mn-ea"/>
                          <a:cs typeface="Arial" panose="020B0604020202020204" pitchFamily="34" charset="0"/>
                        </a:rPr>
                        <a:t>13%</a:t>
                      </a:r>
                    </a:p>
                  </a:txBody>
                  <a:tcPr marL="9525" marR="9525" marT="9525" marB="0" anchor="ctr"/>
                </a:tc>
                <a:extLst>
                  <a:ext uri="{0D108BD9-81ED-4DB2-BD59-A6C34878D82A}">
                    <a16:rowId xmlns:a16="http://schemas.microsoft.com/office/drawing/2014/main" val="1815069422"/>
                  </a:ext>
                </a:extLst>
              </a:tr>
              <a:tr h="370840">
                <a:tc>
                  <a:txBody>
                    <a:bodyPr/>
                    <a:lstStyle/>
                    <a:p>
                      <a:pPr marL="0" algn="l"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D’engager une action de formation </a:t>
                      </a:r>
                      <a:r>
                        <a:rPr lang="fr-FR" sz="1800" b="1" kern="1200" dirty="0" smtClean="0">
                          <a:solidFill>
                            <a:schemeClr val="dk1"/>
                          </a:solidFill>
                          <a:latin typeface="Arial" panose="020B0604020202020204" pitchFamily="34" charset="0"/>
                          <a:ea typeface="+mn-ea"/>
                          <a:cs typeface="Arial" panose="020B0604020202020204" pitchFamily="34" charset="0"/>
                        </a:rPr>
                        <a:t>qualifiante</a:t>
                      </a:r>
                      <a:endParaRPr lang="fr-FR" sz="1800" b="1" kern="1200" dirty="0">
                        <a:solidFill>
                          <a:schemeClr val="dk1"/>
                        </a:solidFill>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fr-FR" sz="1800" kern="1200">
                          <a:solidFill>
                            <a:schemeClr val="dk1"/>
                          </a:solidFill>
                          <a:latin typeface="Arial" panose="020B0604020202020204" pitchFamily="34" charset="0"/>
                          <a:ea typeface="+mn-ea"/>
                          <a:cs typeface="Arial" panose="020B0604020202020204" pitchFamily="34" charset="0"/>
                        </a:rPr>
                        <a:t>51%</a:t>
                      </a:r>
                    </a:p>
                  </a:txBody>
                  <a:tcPr marL="9525" marR="9525" marT="9525" marB="0" anchor="ctr"/>
                </a:tc>
                <a:tc>
                  <a:txBody>
                    <a:bodyPr/>
                    <a:lstStyle/>
                    <a:p>
                      <a:pPr marL="0" algn="ctr" defTabSz="914400" rtl="0" eaLnBrk="1" fontAlgn="ctr" latinLnBrk="0" hangingPunct="1"/>
                      <a:r>
                        <a:rPr lang="fr-FR" sz="1800" kern="1200" dirty="0">
                          <a:solidFill>
                            <a:schemeClr val="dk1"/>
                          </a:solidFill>
                          <a:latin typeface="Arial" panose="020B0604020202020204" pitchFamily="34" charset="0"/>
                          <a:ea typeface="+mn-ea"/>
                          <a:cs typeface="Arial" panose="020B0604020202020204" pitchFamily="34" charset="0"/>
                        </a:rPr>
                        <a:t>18%</a:t>
                      </a:r>
                    </a:p>
                  </a:txBody>
                  <a:tcPr marL="9525" marR="9525" marT="9525" marB="0" anchor="ctr"/>
                </a:tc>
                <a:tc>
                  <a:txBody>
                    <a:bodyPr/>
                    <a:lstStyle/>
                    <a:p>
                      <a:pPr marL="0" algn="ctr" defTabSz="914400" rtl="0" eaLnBrk="1" fontAlgn="ctr" latinLnBrk="0" hangingPunct="1"/>
                      <a:r>
                        <a:rPr lang="fr-FR" sz="1800" kern="1200" dirty="0">
                          <a:solidFill>
                            <a:schemeClr val="dk1"/>
                          </a:solidFill>
                          <a:latin typeface="Arial" panose="020B0604020202020204" pitchFamily="34" charset="0"/>
                          <a:ea typeface="+mn-ea"/>
                          <a:cs typeface="Arial" panose="020B0604020202020204" pitchFamily="34" charset="0"/>
                        </a:rPr>
                        <a:t>17%</a:t>
                      </a:r>
                    </a:p>
                  </a:txBody>
                  <a:tcPr marL="9525" marR="9525" marT="9525" marB="0" anchor="ctr"/>
                </a:tc>
                <a:tc>
                  <a:txBody>
                    <a:bodyPr/>
                    <a:lstStyle/>
                    <a:p>
                      <a:pPr marL="0" algn="ctr" defTabSz="914400" rtl="0" eaLnBrk="1" fontAlgn="ctr" latinLnBrk="0" hangingPunct="1"/>
                      <a:r>
                        <a:rPr lang="fr-FR" sz="1800" kern="1200">
                          <a:solidFill>
                            <a:schemeClr val="dk1"/>
                          </a:solidFill>
                          <a:latin typeface="Arial" panose="020B0604020202020204" pitchFamily="34" charset="0"/>
                          <a:ea typeface="+mn-ea"/>
                          <a:cs typeface="Arial" panose="020B0604020202020204" pitchFamily="34" charset="0"/>
                        </a:rPr>
                        <a:t>14%</a:t>
                      </a:r>
                    </a:p>
                  </a:txBody>
                  <a:tcPr marL="9525" marR="9525" marT="9525" marB="0" anchor="ctr"/>
                </a:tc>
                <a:extLst>
                  <a:ext uri="{0D108BD9-81ED-4DB2-BD59-A6C34878D82A}">
                    <a16:rowId xmlns:a16="http://schemas.microsoft.com/office/drawing/2014/main" val="1567258369"/>
                  </a:ext>
                </a:extLst>
              </a:tr>
              <a:tr h="370840">
                <a:tc>
                  <a:txBody>
                    <a:bodyPr/>
                    <a:lstStyle/>
                    <a:p>
                      <a:pPr marL="0" algn="l"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De retrouver un emploi plus facilement </a:t>
                      </a:r>
                    </a:p>
                  </a:txBody>
                  <a:tcPr marL="9525" marR="9525" marT="9525" marB="0" anchor="ctr"/>
                </a:tc>
                <a:tc>
                  <a:txBody>
                    <a:bodyPr/>
                    <a:lstStyle/>
                    <a:p>
                      <a:pPr marL="0" algn="ctr" defTabSz="914400" rtl="0" eaLnBrk="1" fontAlgn="ctr" latinLnBrk="0" hangingPunct="1"/>
                      <a:r>
                        <a:rPr lang="fr-FR" sz="1800" kern="1200">
                          <a:solidFill>
                            <a:schemeClr val="dk1"/>
                          </a:solidFill>
                          <a:latin typeface="Arial" panose="020B0604020202020204" pitchFamily="34" charset="0"/>
                          <a:ea typeface="+mn-ea"/>
                          <a:cs typeface="Arial" panose="020B0604020202020204" pitchFamily="34" charset="0"/>
                        </a:rPr>
                        <a:t>43%</a:t>
                      </a:r>
                    </a:p>
                  </a:txBody>
                  <a:tcPr marL="9525" marR="9525" marT="9525" marB="0" anchor="ctr"/>
                </a:tc>
                <a:tc>
                  <a:txBody>
                    <a:bodyPr/>
                    <a:lstStyle/>
                    <a:p>
                      <a:pPr marL="0" algn="ctr" defTabSz="914400" rtl="0" eaLnBrk="1" fontAlgn="ctr" latinLnBrk="0" hangingPunct="1"/>
                      <a:r>
                        <a:rPr lang="fr-FR" sz="1800" kern="1200" dirty="0">
                          <a:solidFill>
                            <a:schemeClr val="dk1"/>
                          </a:solidFill>
                          <a:latin typeface="Arial" panose="020B0604020202020204" pitchFamily="34" charset="0"/>
                          <a:ea typeface="+mn-ea"/>
                          <a:cs typeface="Arial" panose="020B0604020202020204" pitchFamily="34" charset="0"/>
                        </a:rPr>
                        <a:t>16%</a:t>
                      </a:r>
                    </a:p>
                  </a:txBody>
                  <a:tcPr marL="9525" marR="9525" marT="9525" marB="0" anchor="ctr"/>
                </a:tc>
                <a:tc>
                  <a:txBody>
                    <a:bodyPr/>
                    <a:lstStyle/>
                    <a:p>
                      <a:pPr marL="0" algn="ctr" defTabSz="914400" rtl="0" eaLnBrk="1" fontAlgn="ctr" latinLnBrk="0" hangingPunct="1"/>
                      <a:r>
                        <a:rPr lang="fr-FR" sz="1800" kern="1200">
                          <a:solidFill>
                            <a:schemeClr val="dk1"/>
                          </a:solidFill>
                          <a:latin typeface="Arial" panose="020B0604020202020204" pitchFamily="34" charset="0"/>
                          <a:ea typeface="+mn-ea"/>
                          <a:cs typeface="Arial" panose="020B0604020202020204" pitchFamily="34" charset="0"/>
                        </a:rPr>
                        <a:t>22%</a:t>
                      </a:r>
                    </a:p>
                  </a:txBody>
                  <a:tcPr marL="9525" marR="9525" marT="9525" marB="0" anchor="ctr"/>
                </a:tc>
                <a:tc>
                  <a:txBody>
                    <a:bodyPr/>
                    <a:lstStyle/>
                    <a:p>
                      <a:pPr marL="0" algn="ctr" defTabSz="914400" rtl="0" eaLnBrk="1" fontAlgn="ctr" latinLnBrk="0" hangingPunct="1"/>
                      <a:r>
                        <a:rPr lang="fr-FR" sz="1800" kern="1200">
                          <a:solidFill>
                            <a:schemeClr val="dk1"/>
                          </a:solidFill>
                          <a:latin typeface="Arial" panose="020B0604020202020204" pitchFamily="34" charset="0"/>
                          <a:ea typeface="+mn-ea"/>
                          <a:cs typeface="Arial" panose="020B0604020202020204" pitchFamily="34" charset="0"/>
                        </a:rPr>
                        <a:t>19%</a:t>
                      </a:r>
                    </a:p>
                  </a:txBody>
                  <a:tcPr marL="9525" marR="9525" marT="9525" marB="0" anchor="ctr"/>
                </a:tc>
                <a:extLst>
                  <a:ext uri="{0D108BD9-81ED-4DB2-BD59-A6C34878D82A}">
                    <a16:rowId xmlns:a16="http://schemas.microsoft.com/office/drawing/2014/main" val="1932009470"/>
                  </a:ext>
                </a:extLst>
              </a:tr>
              <a:tr h="370840">
                <a:tc>
                  <a:txBody>
                    <a:bodyPr/>
                    <a:lstStyle/>
                    <a:p>
                      <a:pPr marL="0" algn="l"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De résoudre certaines difficultés </a:t>
                      </a:r>
                      <a:r>
                        <a:rPr lang="fr-FR" sz="1800" b="0" kern="1200" dirty="0">
                          <a:solidFill>
                            <a:schemeClr val="dk1"/>
                          </a:solidFill>
                          <a:latin typeface="Arial" panose="020B0604020202020204" pitchFamily="34" charset="0"/>
                          <a:ea typeface="+mn-ea"/>
                          <a:cs typeface="Arial" panose="020B0604020202020204" pitchFamily="34" charset="0"/>
                        </a:rPr>
                        <a:t>(financement, logement, transport, etc.)</a:t>
                      </a:r>
                    </a:p>
                  </a:txBody>
                  <a:tcPr marL="9525" marR="9525" marT="9525" marB="0" anchor="ctr"/>
                </a:tc>
                <a:tc>
                  <a:txBody>
                    <a:bodyPr/>
                    <a:lstStyle/>
                    <a:p>
                      <a:pPr marL="0" algn="ctr" defTabSz="914400" rtl="0" eaLnBrk="1" fontAlgn="ctr" latinLnBrk="0" hangingPunct="1"/>
                      <a:r>
                        <a:rPr lang="fr-FR" sz="1800" kern="1200" dirty="0">
                          <a:solidFill>
                            <a:schemeClr val="dk1"/>
                          </a:solidFill>
                          <a:latin typeface="Arial" panose="020B0604020202020204" pitchFamily="34" charset="0"/>
                          <a:ea typeface="+mn-ea"/>
                          <a:cs typeface="Arial" panose="020B0604020202020204" pitchFamily="34" charset="0"/>
                        </a:rPr>
                        <a:t>18%</a:t>
                      </a:r>
                    </a:p>
                  </a:txBody>
                  <a:tcPr marL="9525" marR="9525" marT="9525" marB="0" anchor="ctr"/>
                </a:tc>
                <a:tc>
                  <a:txBody>
                    <a:bodyPr/>
                    <a:lstStyle/>
                    <a:p>
                      <a:pPr marL="0" algn="ctr" defTabSz="914400" rtl="0" eaLnBrk="1" fontAlgn="ctr" latinLnBrk="0" hangingPunct="1"/>
                      <a:r>
                        <a:rPr lang="fr-FR" sz="1800" kern="1200" dirty="0">
                          <a:solidFill>
                            <a:schemeClr val="dk1"/>
                          </a:solidFill>
                          <a:latin typeface="Arial" panose="020B0604020202020204" pitchFamily="34" charset="0"/>
                          <a:ea typeface="+mn-ea"/>
                          <a:cs typeface="Arial" panose="020B0604020202020204" pitchFamily="34" charset="0"/>
                        </a:rPr>
                        <a:t>25%</a:t>
                      </a:r>
                    </a:p>
                  </a:txBody>
                  <a:tcPr marL="9525" marR="9525" marT="9525" marB="0" anchor="ctr"/>
                </a:tc>
                <a:tc>
                  <a:txBody>
                    <a:bodyPr/>
                    <a:lstStyle/>
                    <a:p>
                      <a:pPr marL="0" algn="ctr" defTabSz="914400" rtl="0" eaLnBrk="1" fontAlgn="ctr" latinLnBrk="0" hangingPunct="1"/>
                      <a:r>
                        <a:rPr lang="fr-FR" sz="1800" kern="1200" dirty="0">
                          <a:solidFill>
                            <a:schemeClr val="dk1"/>
                          </a:solidFill>
                          <a:latin typeface="Arial" panose="020B0604020202020204" pitchFamily="34" charset="0"/>
                          <a:ea typeface="+mn-ea"/>
                          <a:cs typeface="Arial" panose="020B0604020202020204" pitchFamily="34" charset="0"/>
                        </a:rPr>
                        <a:t>27%</a:t>
                      </a:r>
                    </a:p>
                  </a:txBody>
                  <a:tcPr marL="9525" marR="9525" marT="9525" marB="0" anchor="ctr"/>
                </a:tc>
                <a:tc>
                  <a:txBody>
                    <a:bodyPr/>
                    <a:lstStyle/>
                    <a:p>
                      <a:pPr marL="0" algn="ctr" defTabSz="914400" rtl="0" eaLnBrk="1" fontAlgn="ctr" latinLnBrk="0" hangingPunct="1"/>
                      <a:r>
                        <a:rPr lang="fr-FR" sz="1800" kern="1200" dirty="0">
                          <a:solidFill>
                            <a:schemeClr val="dk1"/>
                          </a:solidFill>
                          <a:latin typeface="Arial" panose="020B0604020202020204" pitchFamily="34" charset="0"/>
                          <a:ea typeface="+mn-ea"/>
                          <a:cs typeface="Arial" panose="020B0604020202020204" pitchFamily="34" charset="0"/>
                        </a:rPr>
                        <a:t>31%</a:t>
                      </a:r>
                    </a:p>
                  </a:txBody>
                  <a:tcPr marL="9525" marR="9525" marT="9525" marB="0" anchor="ctr"/>
                </a:tc>
                <a:extLst>
                  <a:ext uri="{0D108BD9-81ED-4DB2-BD59-A6C34878D82A}">
                    <a16:rowId xmlns:a16="http://schemas.microsoft.com/office/drawing/2014/main" val="1517051289"/>
                  </a:ext>
                </a:extLst>
              </a:tr>
            </a:tbl>
          </a:graphicData>
        </a:graphic>
      </p:graphicFrame>
      <p:sp>
        <p:nvSpPr>
          <p:cNvPr id="4" name="ZoneTexte 3"/>
          <p:cNvSpPr txBox="1"/>
          <p:nvPr/>
        </p:nvSpPr>
        <p:spPr>
          <a:xfrm>
            <a:off x="4769202" y="155221"/>
            <a:ext cx="4191917" cy="400110"/>
          </a:xfrm>
          <a:prstGeom prst="rect">
            <a:avLst/>
          </a:prstGeom>
          <a:noFill/>
        </p:spPr>
        <p:txBody>
          <a:bodyPr wrap="square" rtlCol="0">
            <a:spAutoFit/>
          </a:bodyPr>
          <a:lstStyle/>
          <a:p>
            <a:r>
              <a:rPr lang="fr-FR" sz="2000" b="1" u="sng" dirty="0" smtClean="0">
                <a:solidFill>
                  <a:schemeClr val="accent5">
                    <a:lumMod val="50000"/>
                  </a:schemeClr>
                </a:solidFill>
                <a:latin typeface="Arial" panose="020B0604020202020204" pitchFamily="34" charset="0"/>
                <a:cs typeface="Arial" panose="020B0604020202020204" pitchFamily="34" charset="0"/>
              </a:rPr>
              <a:t>LES APPORTS DU DISPOSITIF</a:t>
            </a:r>
            <a:endParaRPr lang="fr-FR" sz="2000" b="1" u="sng" dirty="0">
              <a:solidFill>
                <a:schemeClr val="accent5">
                  <a:lumMod val="50000"/>
                </a:schemeClr>
              </a:solidFill>
              <a:latin typeface="Arial" panose="020B0604020202020204" pitchFamily="34" charset="0"/>
              <a:cs typeface="Arial" panose="020B0604020202020204" pitchFamily="34" charset="0"/>
            </a:endParaRPr>
          </a:p>
        </p:txBody>
      </p:sp>
      <p:sp>
        <p:nvSpPr>
          <p:cNvPr id="9" name="ZoneTexte 8"/>
          <p:cNvSpPr txBox="1"/>
          <p:nvPr/>
        </p:nvSpPr>
        <p:spPr>
          <a:xfrm>
            <a:off x="3569412" y="726980"/>
            <a:ext cx="7624105" cy="646331"/>
          </a:xfrm>
          <a:prstGeom prst="rect">
            <a:avLst/>
          </a:prstGeom>
          <a:noFill/>
        </p:spPr>
        <p:txBody>
          <a:bodyPr wrap="square" rtlCol="0">
            <a:spAutoFit/>
          </a:bodyPr>
          <a:lstStyle/>
          <a:p>
            <a:pPr algn="ctr"/>
            <a:r>
              <a:rPr lang="fr-FR" b="1" i="1" dirty="0" smtClean="0">
                <a:solidFill>
                  <a:schemeClr val="accent1">
                    <a:lumMod val="75000"/>
                  </a:schemeClr>
                </a:solidFill>
                <a:latin typeface="Arial" panose="020B0604020202020204" pitchFamily="34" charset="0"/>
                <a:cs typeface="Arial" panose="020B0604020202020204" pitchFamily="34" charset="0"/>
              </a:rPr>
              <a:t>80%</a:t>
            </a:r>
            <a:r>
              <a:rPr lang="fr-FR" b="1" i="1" dirty="0" smtClean="0">
                <a:latin typeface="Arial" panose="020B0604020202020204" pitchFamily="34" charset="0"/>
                <a:cs typeface="Arial" panose="020B0604020202020204" pitchFamily="34" charset="0"/>
              </a:rPr>
              <a:t> des bénéficiaires reconnaissent que le dispositif leur a permis de </a:t>
            </a:r>
            <a:r>
              <a:rPr lang="fr-FR" b="1" i="1" dirty="0" smtClean="0">
                <a:solidFill>
                  <a:schemeClr val="accent1">
                    <a:lumMod val="75000"/>
                  </a:schemeClr>
                </a:solidFill>
                <a:latin typeface="Arial" panose="020B0604020202020204" pitchFamily="34" charset="0"/>
                <a:cs typeface="Arial" panose="020B0604020202020204" pitchFamily="34" charset="0"/>
              </a:rPr>
              <a:t>reprendre confiance</a:t>
            </a:r>
            <a:r>
              <a:rPr lang="fr-FR" b="1" i="1" dirty="0" smtClean="0">
                <a:latin typeface="Arial" panose="020B0604020202020204" pitchFamily="34" charset="0"/>
                <a:cs typeface="Arial" panose="020B0604020202020204" pitchFamily="34" charset="0"/>
              </a:rPr>
              <a:t> en eux</a:t>
            </a:r>
            <a:endParaRPr lang="fr-FR" b="1" i="1" dirty="0">
              <a:latin typeface="Arial" panose="020B0604020202020204" pitchFamily="34" charset="0"/>
              <a:cs typeface="Arial" panose="020B0604020202020204" pitchFamily="34" charset="0"/>
            </a:endParaRPr>
          </a:p>
        </p:txBody>
      </p:sp>
      <p:sp>
        <p:nvSpPr>
          <p:cNvPr id="11" name="ZoneTexte 10"/>
          <p:cNvSpPr txBox="1"/>
          <p:nvPr/>
        </p:nvSpPr>
        <p:spPr>
          <a:xfrm>
            <a:off x="3344439" y="5490166"/>
            <a:ext cx="6825894" cy="646331"/>
          </a:xfrm>
          <a:prstGeom prst="rect">
            <a:avLst/>
          </a:prstGeom>
          <a:noFill/>
        </p:spPr>
        <p:txBody>
          <a:bodyPr wrap="square" rtlCol="0">
            <a:spAutoFit/>
          </a:bodyPr>
          <a:lstStyle/>
          <a:p>
            <a:pPr algn="ctr"/>
            <a:r>
              <a:rPr lang="fr-FR" b="1" i="1" dirty="0" smtClean="0">
                <a:latin typeface="Arial" panose="020B0604020202020204" pitchFamily="34" charset="0"/>
                <a:cs typeface="Arial" panose="020B0604020202020204" pitchFamily="34" charset="0"/>
              </a:rPr>
              <a:t>Au final les bénéficiaires ont donné </a:t>
            </a:r>
            <a:r>
              <a:rPr lang="fr-FR" b="1" i="1" dirty="0" smtClean="0">
                <a:solidFill>
                  <a:schemeClr val="accent1">
                    <a:lumMod val="75000"/>
                  </a:schemeClr>
                </a:solidFill>
                <a:latin typeface="Arial" panose="020B0604020202020204" pitchFamily="34" charset="0"/>
                <a:cs typeface="Arial" panose="020B0604020202020204" pitchFamily="34" charset="0"/>
              </a:rPr>
              <a:t>une note de 7,9/10 </a:t>
            </a:r>
            <a:r>
              <a:rPr lang="fr-FR" b="1" i="1" dirty="0" smtClean="0">
                <a:latin typeface="Arial" panose="020B0604020202020204" pitchFamily="34" charset="0"/>
                <a:cs typeface="Arial" panose="020B0604020202020204" pitchFamily="34" charset="0"/>
              </a:rPr>
              <a:t>à l’accompagnement de leurs parcours</a:t>
            </a:r>
            <a:endParaRPr lang="fr-FR" b="1" i="1" dirty="0">
              <a:latin typeface="Arial" panose="020B0604020202020204" pitchFamily="34" charset="0"/>
              <a:cs typeface="Arial" panose="020B0604020202020204" pitchFamily="34" charset="0"/>
            </a:endParaRPr>
          </a:p>
        </p:txBody>
      </p:sp>
      <p:sp>
        <p:nvSpPr>
          <p:cNvPr id="12" name="Espace réservé du numéro de diapositive 11"/>
          <p:cNvSpPr>
            <a:spLocks noGrp="1"/>
          </p:cNvSpPr>
          <p:nvPr>
            <p:ph type="sldNum" sz="quarter" idx="12"/>
          </p:nvPr>
        </p:nvSpPr>
        <p:spPr/>
        <p:txBody>
          <a:bodyPr/>
          <a:lstStyle/>
          <a:p>
            <a:fld id="{64E6FF48-4C1D-1E4E-ADA7-9346839D7540}" type="slidenum">
              <a:rPr lang="fr-FR" smtClean="0"/>
              <a:t>16</a:t>
            </a:fld>
            <a:endParaRPr lang="fr-FR"/>
          </a:p>
        </p:txBody>
      </p:sp>
    </p:spTree>
    <p:extLst>
      <p:ext uri="{BB962C8B-B14F-4D97-AF65-F5344CB8AC3E}">
        <p14:creationId xmlns:p14="http://schemas.microsoft.com/office/powerpoint/2010/main" val="38968981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sp>
        <p:nvSpPr>
          <p:cNvPr id="4" name="ZoneTexte 3"/>
          <p:cNvSpPr txBox="1"/>
          <p:nvPr/>
        </p:nvSpPr>
        <p:spPr>
          <a:xfrm>
            <a:off x="1934736" y="246661"/>
            <a:ext cx="10257263" cy="400110"/>
          </a:xfrm>
          <a:prstGeom prst="rect">
            <a:avLst/>
          </a:prstGeom>
          <a:noFill/>
        </p:spPr>
        <p:txBody>
          <a:bodyPr wrap="square" rtlCol="0">
            <a:spAutoFit/>
          </a:bodyPr>
          <a:lstStyle/>
          <a:p>
            <a:pPr algn="ctr"/>
            <a:r>
              <a:rPr lang="fr-FR" sz="2000" b="1" u="sng" dirty="0" smtClean="0">
                <a:solidFill>
                  <a:schemeClr val="accent5">
                    <a:lumMod val="50000"/>
                  </a:schemeClr>
                </a:solidFill>
                <a:latin typeface="Arial" panose="020B0604020202020204" pitchFamily="34" charset="0"/>
                <a:cs typeface="Arial" panose="020B0604020202020204" pitchFamily="34" charset="0"/>
              </a:rPr>
              <a:t>EN RESUME…</a:t>
            </a:r>
            <a:endParaRPr lang="fr-FR" sz="2000" b="1" u="sng" dirty="0">
              <a:solidFill>
                <a:schemeClr val="accent5">
                  <a:lumMod val="50000"/>
                </a:schemeClr>
              </a:solidFill>
              <a:latin typeface="Arial" panose="020B0604020202020204" pitchFamily="34" charset="0"/>
              <a:cs typeface="Arial" panose="020B0604020202020204" pitchFamily="34" charset="0"/>
            </a:endParaRPr>
          </a:p>
        </p:txBody>
      </p:sp>
      <p:sp>
        <p:nvSpPr>
          <p:cNvPr id="12" name="Espace réservé du numéro de diapositive 11"/>
          <p:cNvSpPr>
            <a:spLocks noGrp="1"/>
          </p:cNvSpPr>
          <p:nvPr>
            <p:ph type="sldNum" sz="quarter" idx="12"/>
          </p:nvPr>
        </p:nvSpPr>
        <p:spPr/>
        <p:txBody>
          <a:bodyPr/>
          <a:lstStyle/>
          <a:p>
            <a:fld id="{64E6FF48-4C1D-1E4E-ADA7-9346839D7540}" type="slidenum">
              <a:rPr lang="fr-FR" smtClean="0"/>
              <a:t>17</a:t>
            </a:fld>
            <a:endParaRPr lang="fr-FR"/>
          </a:p>
        </p:txBody>
      </p:sp>
      <p:sp>
        <p:nvSpPr>
          <p:cNvPr id="13" name="ZoneTexte 12"/>
          <p:cNvSpPr txBox="1"/>
          <p:nvPr/>
        </p:nvSpPr>
        <p:spPr>
          <a:xfrm>
            <a:off x="1934737" y="823222"/>
            <a:ext cx="10257262" cy="369332"/>
          </a:xfrm>
          <a:prstGeom prst="rect">
            <a:avLst/>
          </a:prstGeom>
          <a:noFill/>
        </p:spPr>
        <p:txBody>
          <a:bodyPr wrap="square" rtlCol="0">
            <a:spAutoFit/>
          </a:bodyPr>
          <a:lstStyle/>
          <a:p>
            <a:pPr algn="ctr"/>
            <a:r>
              <a:rPr lang="fr-FR" b="1" dirty="0" smtClean="0">
                <a:latin typeface="Arial" panose="020B0604020202020204" pitchFamily="34" charset="0"/>
                <a:cs typeface="Arial" panose="020B0604020202020204" pitchFamily="34" charset="0"/>
              </a:rPr>
              <a:t>302 bénéficiaires ont répondu à l’enquête (100%)</a:t>
            </a:r>
            <a:endParaRPr lang="fr-FR" b="1" dirty="0">
              <a:latin typeface="Arial" panose="020B0604020202020204" pitchFamily="34" charset="0"/>
              <a:cs typeface="Arial" panose="020B0604020202020204" pitchFamily="34" charset="0"/>
            </a:endParaRPr>
          </a:p>
        </p:txBody>
      </p:sp>
      <p:sp>
        <p:nvSpPr>
          <p:cNvPr id="14" name="ZoneTexte 13"/>
          <p:cNvSpPr txBox="1"/>
          <p:nvPr/>
        </p:nvSpPr>
        <p:spPr>
          <a:xfrm>
            <a:off x="2438400" y="1858384"/>
            <a:ext cx="3039735" cy="923330"/>
          </a:xfrm>
          <a:prstGeom prst="rect">
            <a:avLst/>
          </a:prstGeom>
          <a:noFill/>
        </p:spPr>
        <p:txBody>
          <a:bodyPr wrap="square" rtlCol="0">
            <a:spAutoFit/>
          </a:bodyPr>
          <a:lstStyle/>
          <a:p>
            <a:pPr algn="ctr"/>
            <a:r>
              <a:rPr lang="fr-FR" b="1" dirty="0" smtClean="0">
                <a:latin typeface="Arial" panose="020B0604020202020204" pitchFamily="34" charset="0"/>
                <a:cs typeface="Arial" panose="020B0604020202020204" pitchFamily="34" charset="0"/>
              </a:rPr>
              <a:t>72 bénéficiaires ont interrompu leur formation avant son terme (24%)</a:t>
            </a:r>
          </a:p>
        </p:txBody>
      </p:sp>
      <p:sp>
        <p:nvSpPr>
          <p:cNvPr id="15" name="ZoneTexte 14"/>
          <p:cNvSpPr txBox="1"/>
          <p:nvPr/>
        </p:nvSpPr>
        <p:spPr>
          <a:xfrm>
            <a:off x="8292403" y="1935898"/>
            <a:ext cx="2733205" cy="923330"/>
          </a:xfrm>
          <a:prstGeom prst="rect">
            <a:avLst/>
          </a:prstGeom>
          <a:noFill/>
        </p:spPr>
        <p:txBody>
          <a:bodyPr wrap="square" rtlCol="0">
            <a:spAutoFit/>
          </a:bodyPr>
          <a:lstStyle/>
          <a:p>
            <a:pPr algn="ctr"/>
            <a:r>
              <a:rPr lang="fr-FR" b="1" dirty="0" smtClean="0">
                <a:latin typeface="Arial" panose="020B0604020202020204" pitchFamily="34" charset="0"/>
                <a:cs typeface="Arial" panose="020B0604020202020204" pitchFamily="34" charset="0"/>
              </a:rPr>
              <a:t>230 bénéficiaires sont allés au terme de leur formation (76%)</a:t>
            </a:r>
            <a:endParaRPr lang="fr-FR" b="1" dirty="0">
              <a:latin typeface="Arial" panose="020B0604020202020204" pitchFamily="34" charset="0"/>
              <a:cs typeface="Arial" panose="020B0604020202020204" pitchFamily="34" charset="0"/>
            </a:endParaRPr>
          </a:p>
        </p:txBody>
      </p:sp>
      <p:sp>
        <p:nvSpPr>
          <p:cNvPr id="17" name="ZoneTexte 16"/>
          <p:cNvSpPr txBox="1"/>
          <p:nvPr/>
        </p:nvSpPr>
        <p:spPr>
          <a:xfrm>
            <a:off x="2054936" y="4997759"/>
            <a:ext cx="5112712" cy="1477328"/>
          </a:xfrm>
          <a:prstGeom prst="rect">
            <a:avLst/>
          </a:prstGeom>
          <a:noFill/>
        </p:spPr>
        <p:txBody>
          <a:bodyPr wrap="square" rtlCol="0">
            <a:spAutoFit/>
          </a:bodyPr>
          <a:lstStyle/>
          <a:p>
            <a:r>
              <a:rPr lang="fr-FR" b="1" dirty="0" smtClean="0">
                <a:latin typeface="Arial" panose="020B0604020202020204" pitchFamily="34" charset="0"/>
                <a:cs typeface="Arial" panose="020B0604020202020204" pitchFamily="34" charset="0"/>
                <a:sym typeface="Wingdings 3" panose="05040102010807070707" pitchFamily="18" charset="2"/>
              </a:rPr>
              <a:t> </a:t>
            </a:r>
            <a:r>
              <a:rPr lang="fr-FR" b="1" dirty="0" smtClean="0">
                <a:latin typeface="Arial" panose="020B0604020202020204" pitchFamily="34" charset="0"/>
                <a:cs typeface="Arial" panose="020B0604020202020204" pitchFamily="34" charset="0"/>
              </a:rPr>
              <a:t>Immédiatement à la sortie du dispositif</a:t>
            </a:r>
          </a:p>
          <a:p>
            <a:pPr marL="285750" indent="-285750">
              <a:buFont typeface="Arial" panose="020B0604020202020204" pitchFamily="34" charset="0"/>
              <a:buChar char="•"/>
            </a:pPr>
            <a:r>
              <a:rPr lang="fr-FR" b="1" i="1" dirty="0">
                <a:solidFill>
                  <a:schemeClr val="accent1">
                    <a:lumMod val="75000"/>
                  </a:schemeClr>
                </a:solidFill>
                <a:latin typeface="Arial" panose="020B0604020202020204" pitchFamily="34" charset="0"/>
                <a:cs typeface="Arial" panose="020B0604020202020204" pitchFamily="34" charset="0"/>
              </a:rPr>
              <a:t>En formation : 48%</a:t>
            </a:r>
          </a:p>
          <a:p>
            <a:pPr marL="285750" indent="-285750">
              <a:buFont typeface="Arial" panose="020B0604020202020204" pitchFamily="34" charset="0"/>
              <a:buChar char="•"/>
            </a:pPr>
            <a:r>
              <a:rPr lang="fr-FR" b="1" i="1" dirty="0">
                <a:solidFill>
                  <a:schemeClr val="accent1">
                    <a:lumMod val="75000"/>
                  </a:schemeClr>
                </a:solidFill>
                <a:latin typeface="Arial" panose="020B0604020202020204" pitchFamily="34" charset="0"/>
                <a:cs typeface="Arial" panose="020B0604020202020204" pitchFamily="34" charset="0"/>
              </a:rPr>
              <a:t>En emploi : 18%</a:t>
            </a:r>
          </a:p>
          <a:p>
            <a:pPr marL="285750" indent="-285750">
              <a:buFont typeface="Arial" panose="020B0604020202020204" pitchFamily="34" charset="0"/>
              <a:buChar char="•"/>
            </a:pPr>
            <a:r>
              <a:rPr lang="fr-FR" b="1" i="1" dirty="0">
                <a:solidFill>
                  <a:schemeClr val="accent1">
                    <a:lumMod val="75000"/>
                  </a:schemeClr>
                </a:solidFill>
                <a:latin typeface="Arial" panose="020B0604020202020204" pitchFamily="34" charset="0"/>
                <a:cs typeface="Arial" panose="020B0604020202020204" pitchFamily="34" charset="0"/>
              </a:rPr>
              <a:t>Sans solution : 28%</a:t>
            </a:r>
          </a:p>
          <a:p>
            <a:pPr marL="285750" indent="-285750">
              <a:buFont typeface="Arial" panose="020B0604020202020204" pitchFamily="34" charset="0"/>
              <a:buChar char="•"/>
            </a:pPr>
            <a:r>
              <a:rPr lang="fr-FR" b="1" i="1" dirty="0">
                <a:solidFill>
                  <a:schemeClr val="accent1">
                    <a:lumMod val="75000"/>
                  </a:schemeClr>
                </a:solidFill>
                <a:latin typeface="Arial" panose="020B0604020202020204" pitchFamily="34" charset="0"/>
                <a:cs typeface="Arial" panose="020B0604020202020204" pitchFamily="34" charset="0"/>
              </a:rPr>
              <a:t>Autre : 7%</a:t>
            </a:r>
          </a:p>
        </p:txBody>
      </p:sp>
      <p:sp>
        <p:nvSpPr>
          <p:cNvPr id="18" name="ZoneTexte 17"/>
          <p:cNvSpPr txBox="1"/>
          <p:nvPr/>
        </p:nvSpPr>
        <p:spPr>
          <a:xfrm>
            <a:off x="6962140" y="4971300"/>
            <a:ext cx="5229859" cy="1477328"/>
          </a:xfrm>
          <a:prstGeom prst="rect">
            <a:avLst/>
          </a:prstGeom>
          <a:noFill/>
        </p:spPr>
        <p:txBody>
          <a:bodyPr wrap="square" rtlCol="0">
            <a:spAutoFit/>
          </a:bodyPr>
          <a:lstStyle/>
          <a:p>
            <a:pPr marL="285750" indent="-285750">
              <a:buFont typeface="Wingdings 3" panose="05040102010807070707" pitchFamily="18" charset="2"/>
              <a:buChar char=""/>
            </a:pPr>
            <a:r>
              <a:rPr lang="fr-FR" b="1" dirty="0" smtClean="0">
                <a:latin typeface="Arial" panose="020B0604020202020204" pitchFamily="34" charset="0"/>
                <a:cs typeface="Arial" panose="020B0604020202020204" pitchFamily="34" charset="0"/>
              </a:rPr>
              <a:t>Plus de 6 mois après la sortie du dispositif</a:t>
            </a:r>
          </a:p>
          <a:p>
            <a:pPr marL="285750" indent="-285750">
              <a:buFont typeface="Arial" panose="020B0604020202020204" pitchFamily="34" charset="0"/>
              <a:buChar char="•"/>
            </a:pPr>
            <a:r>
              <a:rPr lang="fr-FR" b="1" i="1" dirty="0">
                <a:solidFill>
                  <a:schemeClr val="accent1">
                    <a:lumMod val="75000"/>
                  </a:schemeClr>
                </a:solidFill>
                <a:latin typeface="Arial" panose="020B0604020202020204" pitchFamily="34" charset="0"/>
                <a:cs typeface="Arial" panose="020B0604020202020204" pitchFamily="34" charset="0"/>
              </a:rPr>
              <a:t>En formation : 15%</a:t>
            </a:r>
          </a:p>
          <a:p>
            <a:pPr marL="285750" indent="-285750">
              <a:buFont typeface="Arial" panose="020B0604020202020204" pitchFamily="34" charset="0"/>
              <a:buChar char="•"/>
            </a:pPr>
            <a:r>
              <a:rPr lang="fr-FR" b="1" i="1" dirty="0">
                <a:solidFill>
                  <a:schemeClr val="accent1">
                    <a:lumMod val="75000"/>
                  </a:schemeClr>
                </a:solidFill>
                <a:latin typeface="Arial" panose="020B0604020202020204" pitchFamily="34" charset="0"/>
                <a:cs typeface="Arial" panose="020B0604020202020204" pitchFamily="34" charset="0"/>
              </a:rPr>
              <a:t>En emploi : 36%</a:t>
            </a:r>
          </a:p>
          <a:p>
            <a:pPr marL="285750" indent="-285750">
              <a:buFont typeface="Arial" panose="020B0604020202020204" pitchFamily="34" charset="0"/>
              <a:buChar char="•"/>
            </a:pPr>
            <a:r>
              <a:rPr lang="fr-FR" b="1" i="1" dirty="0">
                <a:solidFill>
                  <a:schemeClr val="accent1">
                    <a:lumMod val="75000"/>
                  </a:schemeClr>
                </a:solidFill>
                <a:latin typeface="Arial" panose="020B0604020202020204" pitchFamily="34" charset="0"/>
                <a:cs typeface="Arial" panose="020B0604020202020204" pitchFamily="34" charset="0"/>
              </a:rPr>
              <a:t>Sans solution : 36%</a:t>
            </a:r>
          </a:p>
          <a:p>
            <a:pPr marL="285750" indent="-285750">
              <a:buFont typeface="Arial" panose="020B0604020202020204" pitchFamily="34" charset="0"/>
              <a:buChar char="•"/>
            </a:pPr>
            <a:r>
              <a:rPr lang="fr-FR" b="1" i="1" dirty="0">
                <a:solidFill>
                  <a:schemeClr val="accent1">
                    <a:lumMod val="75000"/>
                  </a:schemeClr>
                </a:solidFill>
                <a:latin typeface="Arial" panose="020B0604020202020204" pitchFamily="34" charset="0"/>
                <a:cs typeface="Arial" panose="020B0604020202020204" pitchFamily="34" charset="0"/>
              </a:rPr>
              <a:t>Autre : 13%</a:t>
            </a:r>
          </a:p>
        </p:txBody>
      </p:sp>
      <p:sp>
        <p:nvSpPr>
          <p:cNvPr id="19" name="ZoneTexte 18"/>
          <p:cNvSpPr txBox="1"/>
          <p:nvPr/>
        </p:nvSpPr>
        <p:spPr>
          <a:xfrm>
            <a:off x="2240719" y="2998536"/>
            <a:ext cx="5112712" cy="1107996"/>
          </a:xfrm>
          <a:prstGeom prst="rect">
            <a:avLst/>
          </a:prstGeom>
          <a:noFill/>
        </p:spPr>
        <p:txBody>
          <a:bodyPr wrap="square" rtlCol="0">
            <a:spAutoFit/>
          </a:bodyPr>
          <a:lstStyle/>
          <a:p>
            <a:r>
              <a:rPr lang="fr-FR" b="1" dirty="0" smtClean="0">
                <a:latin typeface="Arial" panose="020B0604020202020204" pitchFamily="34" charset="0"/>
                <a:cs typeface="Arial" panose="020B0604020202020204" pitchFamily="34" charset="0"/>
                <a:sym typeface="Wingdings 3" panose="05040102010807070707" pitchFamily="18" charset="2"/>
              </a:rPr>
              <a:t>… </a:t>
            </a:r>
            <a:r>
              <a:rPr lang="fr-FR" sz="1600" b="1" dirty="0" smtClean="0">
                <a:latin typeface="Arial" panose="020B0604020202020204" pitchFamily="34" charset="0"/>
                <a:cs typeface="Arial" panose="020B0604020202020204" pitchFamily="34" charset="0"/>
              </a:rPr>
              <a:t>Pour quelles raison ?</a:t>
            </a:r>
          </a:p>
          <a:p>
            <a:pPr marL="285750" indent="-285750">
              <a:buFont typeface="Arial" panose="020B0604020202020204" pitchFamily="34" charset="0"/>
              <a:buChar char="•"/>
            </a:pPr>
            <a:r>
              <a:rPr lang="fr-FR" sz="1600" b="1" i="1" dirty="0">
                <a:solidFill>
                  <a:schemeClr val="accent1">
                    <a:lumMod val="75000"/>
                  </a:schemeClr>
                </a:solidFill>
                <a:latin typeface="Arial" panose="020B0604020202020204" pitchFamily="34" charset="0"/>
                <a:cs typeface="Arial" panose="020B0604020202020204" pitchFamily="34" charset="0"/>
              </a:rPr>
              <a:t>Sortie anticipée pour un emploi : 34%</a:t>
            </a:r>
          </a:p>
          <a:p>
            <a:pPr marL="285750" indent="-285750">
              <a:buFont typeface="Arial" panose="020B0604020202020204" pitchFamily="34" charset="0"/>
              <a:buChar char="•"/>
            </a:pPr>
            <a:r>
              <a:rPr lang="fr-FR" sz="1600" b="1" i="1" dirty="0">
                <a:solidFill>
                  <a:schemeClr val="accent1">
                    <a:lumMod val="75000"/>
                  </a:schemeClr>
                </a:solidFill>
                <a:latin typeface="Arial" panose="020B0604020202020204" pitchFamily="34" charset="0"/>
                <a:cs typeface="Arial" panose="020B0604020202020204" pitchFamily="34" charset="0"/>
              </a:rPr>
              <a:t>Sortie anticipée pour une formation : 18%</a:t>
            </a:r>
          </a:p>
          <a:p>
            <a:pPr marL="285750" indent="-285750">
              <a:buFont typeface="Arial" panose="020B0604020202020204" pitchFamily="34" charset="0"/>
              <a:buChar char="•"/>
            </a:pPr>
            <a:r>
              <a:rPr lang="fr-FR" sz="1600" b="1" i="1" dirty="0">
                <a:solidFill>
                  <a:schemeClr val="accent1">
                    <a:lumMod val="75000"/>
                  </a:schemeClr>
                </a:solidFill>
                <a:latin typeface="Arial" panose="020B0604020202020204" pitchFamily="34" charset="0"/>
                <a:cs typeface="Arial" panose="020B0604020202020204" pitchFamily="34" charset="0"/>
              </a:rPr>
              <a:t>…</a:t>
            </a:r>
          </a:p>
        </p:txBody>
      </p:sp>
      <p:cxnSp>
        <p:nvCxnSpPr>
          <p:cNvPr id="21" name="Connecteur droit avec flèche 20"/>
          <p:cNvCxnSpPr>
            <a:stCxn id="13" idx="2"/>
            <a:endCxn id="14" idx="0"/>
          </p:cNvCxnSpPr>
          <p:nvPr/>
        </p:nvCxnSpPr>
        <p:spPr>
          <a:xfrm flipH="1">
            <a:off x="3958268" y="1192554"/>
            <a:ext cx="3105100" cy="6658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3" name="Connecteur droit avec flèche 22"/>
          <p:cNvCxnSpPr>
            <a:stCxn id="13" idx="2"/>
            <a:endCxn id="15" idx="0"/>
          </p:cNvCxnSpPr>
          <p:nvPr/>
        </p:nvCxnSpPr>
        <p:spPr>
          <a:xfrm>
            <a:off x="7063368" y="1192554"/>
            <a:ext cx="2595638" cy="74334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42" name="ZoneTexte 41"/>
          <p:cNvSpPr txBox="1"/>
          <p:nvPr/>
        </p:nvSpPr>
        <p:spPr>
          <a:xfrm>
            <a:off x="1934736" y="4470881"/>
            <a:ext cx="10257263" cy="369332"/>
          </a:xfrm>
          <a:prstGeom prst="rect">
            <a:avLst/>
          </a:prstGeom>
          <a:noFill/>
        </p:spPr>
        <p:txBody>
          <a:bodyPr wrap="square" rtlCol="0">
            <a:spAutoFit/>
          </a:bodyPr>
          <a:lstStyle/>
          <a:p>
            <a:pPr algn="ctr"/>
            <a:r>
              <a:rPr lang="fr-FR" b="1" dirty="0" smtClean="0">
                <a:latin typeface="Arial" panose="020B0604020202020204" pitchFamily="34" charset="0"/>
                <a:cs typeface="Arial" panose="020B0604020202020204" pitchFamily="34" charset="0"/>
              </a:rPr>
              <a:t>PARCOURS DES BENEFICIAIRES</a:t>
            </a:r>
            <a:endParaRPr lang="fr-F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34300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sp>
        <p:nvSpPr>
          <p:cNvPr id="12" name="Rectangle 11"/>
          <p:cNvSpPr/>
          <p:nvPr/>
        </p:nvSpPr>
        <p:spPr>
          <a:xfrm>
            <a:off x="2084769" y="409908"/>
            <a:ext cx="9769180" cy="5867760"/>
          </a:xfrm>
          <a:prstGeom prst="rect">
            <a:avLst/>
          </a:prstGeom>
        </p:spPr>
        <p:txBody>
          <a:bodyPr wrap="square">
            <a:spAutoFit/>
          </a:bodyPr>
          <a:lstStyle/>
          <a:p>
            <a:pPr algn="ctr">
              <a:lnSpc>
                <a:spcPct val="115000"/>
              </a:lnSpc>
              <a:spcAft>
                <a:spcPts val="0"/>
              </a:spcAft>
            </a:pPr>
            <a:r>
              <a:rPr lang="fr-FR" sz="2800" b="1" dirty="0" smtClean="0">
                <a:solidFill>
                  <a:srgbClr val="1F3864"/>
                </a:solidFill>
                <a:latin typeface="Arial" panose="020B0604020202020204" pitchFamily="34" charset="0"/>
                <a:ea typeface="Calibri" panose="020F0502020204030204" pitchFamily="34" charset="0"/>
                <a:cs typeface="Arial" panose="020B0604020202020204" pitchFamily="34" charset="0"/>
              </a:rPr>
              <a:t>Synthèse des réunions de groupes de bénéficiaires des dispositifs CAQ et Réussir</a:t>
            </a:r>
          </a:p>
          <a:p>
            <a:pPr algn="ctr">
              <a:lnSpc>
                <a:spcPct val="115000"/>
              </a:lnSpc>
              <a:spcAft>
                <a:spcPts val="0"/>
              </a:spcAft>
            </a:pPr>
            <a:endParaRPr lang="fr-FR" b="1" dirty="0">
              <a:solidFill>
                <a:srgbClr val="1F3864"/>
              </a:solidFill>
              <a:latin typeface="Arial" panose="020B0604020202020204" pitchFamily="34" charset="0"/>
              <a:ea typeface="Calibri" panose="020F0502020204030204" pitchFamily="34" charset="0"/>
              <a:cs typeface="Arial" panose="020B0604020202020204" pitchFamily="34" charset="0"/>
            </a:endParaRPr>
          </a:p>
          <a:p>
            <a:r>
              <a:rPr lang="fr-FR" dirty="0">
                <a:latin typeface="Arial" panose="020B0604020202020204" pitchFamily="34" charset="0"/>
                <a:cs typeface="Arial" panose="020B0604020202020204" pitchFamily="34" charset="0"/>
              </a:rPr>
              <a:t> </a:t>
            </a:r>
            <a:endParaRPr lang="fr-FR" dirty="0" smtClean="0">
              <a:latin typeface="Arial" panose="020B0604020202020204" pitchFamily="34" charset="0"/>
              <a:cs typeface="Arial" panose="020B0604020202020204" pitchFamily="34" charset="0"/>
            </a:endParaRPr>
          </a:p>
          <a:p>
            <a:endParaRPr lang="fr-FR"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fr-FR" b="1" dirty="0" smtClean="0">
                <a:latin typeface="Arial" panose="020B0604020202020204" pitchFamily="34" charset="0"/>
                <a:cs typeface="Arial" panose="020B0604020202020204" pitchFamily="34" charset="0"/>
              </a:rPr>
              <a:t>Lisieux </a:t>
            </a:r>
            <a:r>
              <a:rPr lang="fr-FR" sz="1400" b="1" dirty="0" smtClean="0">
                <a:latin typeface="Arial" panose="020B0604020202020204" pitchFamily="34" charset="0"/>
                <a:cs typeface="Arial" panose="020B0604020202020204" pitchFamily="34" charset="0"/>
              </a:rPr>
              <a:t>(25/4/2018) </a:t>
            </a:r>
            <a:r>
              <a:rPr lang="fr-FR" b="1" dirty="0" smtClean="0">
                <a:latin typeface="Arial" panose="020B0604020202020204" pitchFamily="34" charset="0"/>
                <a:cs typeface="Arial" panose="020B0604020202020204" pitchFamily="34" charset="0"/>
              </a:rPr>
              <a:t>: 5 bénéficiaires (2 sortis de formation et 3 en cours de formation)</a:t>
            </a:r>
          </a:p>
          <a:p>
            <a:pPr marL="285750" indent="-285750" algn="just">
              <a:buFontTx/>
              <a:buChar char="-"/>
            </a:pPr>
            <a:endParaRPr lang="fr-FR"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fr-FR" b="1" dirty="0" smtClean="0">
                <a:latin typeface="Arial" panose="020B0604020202020204" pitchFamily="34" charset="0"/>
                <a:cs typeface="Arial" panose="020B0604020202020204" pitchFamily="34" charset="0"/>
              </a:rPr>
              <a:t>Hérouville-Saint-Clair </a:t>
            </a:r>
            <a:r>
              <a:rPr lang="fr-FR" sz="1400" b="1" dirty="0" smtClean="0">
                <a:latin typeface="Arial" panose="020B0604020202020204" pitchFamily="34" charset="0"/>
                <a:cs typeface="Arial" panose="020B0604020202020204" pitchFamily="34" charset="0"/>
              </a:rPr>
              <a:t>(2/5/2018) </a:t>
            </a:r>
            <a:r>
              <a:rPr lang="fr-FR" b="1" dirty="0" smtClean="0">
                <a:latin typeface="Arial" panose="020B0604020202020204" pitchFamily="34" charset="0"/>
                <a:cs typeface="Arial" panose="020B0604020202020204" pitchFamily="34" charset="0"/>
              </a:rPr>
              <a:t>: 5 bénéficiaires (tous sortis de formation)</a:t>
            </a:r>
          </a:p>
          <a:p>
            <a:pPr marL="285750" indent="-285750" algn="just">
              <a:buFontTx/>
              <a:buChar char="-"/>
            </a:pPr>
            <a:endParaRPr lang="fr-FR" b="1"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fr-FR" b="1" dirty="0" smtClean="0">
                <a:latin typeface="Arial" panose="020B0604020202020204" pitchFamily="34" charset="0"/>
                <a:cs typeface="Arial" panose="020B0604020202020204" pitchFamily="34" charset="0"/>
              </a:rPr>
              <a:t>Vernon </a:t>
            </a:r>
            <a:r>
              <a:rPr lang="fr-FR" sz="1400" b="1" dirty="0" smtClean="0">
                <a:latin typeface="Arial" panose="020B0604020202020204" pitchFamily="34" charset="0"/>
                <a:cs typeface="Arial" panose="020B0604020202020204" pitchFamily="34" charset="0"/>
              </a:rPr>
              <a:t>(14/05/2018) </a:t>
            </a:r>
            <a:r>
              <a:rPr lang="fr-FR" b="1" dirty="0" smtClean="0">
                <a:latin typeface="Arial" panose="020B0604020202020204" pitchFamily="34" charset="0"/>
                <a:cs typeface="Arial" panose="020B0604020202020204" pitchFamily="34" charset="0"/>
              </a:rPr>
              <a:t>: 5 bénéficiaires (tous sortis de formation)</a:t>
            </a:r>
          </a:p>
          <a:p>
            <a:pPr marL="285750" indent="-285750" algn="just">
              <a:buFontTx/>
              <a:buChar char="-"/>
            </a:pPr>
            <a:endParaRPr lang="fr-FR" b="1"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fr-FR" b="1" dirty="0" smtClean="0">
                <a:latin typeface="Arial" panose="020B0604020202020204" pitchFamily="34" charset="0"/>
                <a:cs typeface="Arial" panose="020B0604020202020204" pitchFamily="34" charset="0"/>
              </a:rPr>
              <a:t>Bernay </a:t>
            </a:r>
            <a:r>
              <a:rPr lang="fr-FR" sz="1400" b="1" dirty="0" smtClean="0">
                <a:latin typeface="Arial" panose="020B0604020202020204" pitchFamily="34" charset="0"/>
                <a:cs typeface="Arial" panose="020B0604020202020204" pitchFamily="34" charset="0"/>
              </a:rPr>
              <a:t>(15/05/2018) </a:t>
            </a:r>
            <a:r>
              <a:rPr lang="fr-FR" b="1" dirty="0" smtClean="0">
                <a:latin typeface="Arial" panose="020B0604020202020204" pitchFamily="34" charset="0"/>
                <a:cs typeface="Arial" panose="020B0604020202020204" pitchFamily="34" charset="0"/>
              </a:rPr>
              <a:t>: 12 bénéficiaires (3 sortis de formation et 9 en cours de formation)</a:t>
            </a:r>
          </a:p>
          <a:p>
            <a:pPr marL="285750" indent="-285750" algn="just">
              <a:buFont typeface="Arial" panose="020B0604020202020204" pitchFamily="34" charset="0"/>
              <a:buChar char="•"/>
            </a:pPr>
            <a:endParaRPr lang="fr-FR" b="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fr-FR" b="1" dirty="0" smtClean="0">
                <a:latin typeface="Arial" panose="020B0604020202020204" pitchFamily="34" charset="0"/>
                <a:cs typeface="Arial" panose="020B0604020202020204" pitchFamily="34" charset="0"/>
              </a:rPr>
              <a:t>Le Havre </a:t>
            </a:r>
            <a:r>
              <a:rPr lang="fr-FR" sz="1400" b="1" dirty="0" smtClean="0">
                <a:latin typeface="Arial" panose="020B0604020202020204" pitchFamily="34" charset="0"/>
                <a:cs typeface="Arial" panose="020B0604020202020204" pitchFamily="34" charset="0"/>
              </a:rPr>
              <a:t>(25/05/2018) </a:t>
            </a:r>
            <a:r>
              <a:rPr lang="fr-FR" b="1" dirty="0" smtClean="0">
                <a:latin typeface="Arial" panose="020B0604020202020204" pitchFamily="34" charset="0"/>
                <a:cs typeface="Arial" panose="020B0604020202020204" pitchFamily="34" charset="0"/>
              </a:rPr>
              <a:t>: 3 bénéficiaires (tous sortis de formation)</a:t>
            </a:r>
          </a:p>
          <a:p>
            <a:pPr marL="285750" indent="-285750" algn="just">
              <a:buFont typeface="Arial" panose="020B0604020202020204" pitchFamily="34" charset="0"/>
              <a:buChar char="•"/>
            </a:pPr>
            <a:endParaRPr lang="fr-FR" b="1" dirty="0" smtClean="0">
              <a:latin typeface="Arial" panose="020B0604020202020204" pitchFamily="34" charset="0"/>
              <a:cs typeface="Arial" panose="020B0604020202020204" pitchFamily="34" charset="0"/>
            </a:endParaRPr>
          </a:p>
          <a:p>
            <a:pPr marL="285750" indent="-285750" algn="just">
              <a:buFontTx/>
              <a:buChar char="-"/>
            </a:pPr>
            <a:endParaRPr lang="fr-FR" b="1" dirty="0">
              <a:latin typeface="Arial" panose="020B0604020202020204" pitchFamily="34" charset="0"/>
              <a:cs typeface="Arial" panose="020B0604020202020204" pitchFamily="34" charset="0"/>
            </a:endParaRPr>
          </a:p>
          <a:p>
            <a:pPr algn="ctr"/>
            <a:r>
              <a:rPr lang="fr-FR" b="1" dirty="0" smtClean="0">
                <a:latin typeface="Arial" panose="020B0604020202020204" pitchFamily="34" charset="0"/>
                <a:cs typeface="Arial" panose="020B0604020202020204" pitchFamily="34" charset="0"/>
                <a:sym typeface="Wingdings" panose="05000000000000000000" pitchFamily="2" charset="2"/>
              </a:rPr>
              <a:t>	</a:t>
            </a:r>
            <a:r>
              <a:rPr lang="fr-FR" b="1" dirty="0" smtClean="0">
                <a:latin typeface="Arial" panose="020B0604020202020204" pitchFamily="34" charset="0"/>
                <a:cs typeface="Arial" panose="020B0604020202020204" pitchFamily="34" charset="0"/>
              </a:rPr>
              <a:t>Au total : 30 bénéficiaires (18 sortis de formation et 12 en cours de formation)</a:t>
            </a:r>
            <a:endParaRPr lang="fr-FR" b="1" dirty="0">
              <a:latin typeface="Arial" panose="020B0604020202020204" pitchFamily="34" charset="0"/>
              <a:cs typeface="Arial" panose="020B0604020202020204" pitchFamily="34" charset="0"/>
            </a:endParaRPr>
          </a:p>
          <a:p>
            <a:pPr algn="ctr">
              <a:lnSpc>
                <a:spcPct val="115000"/>
              </a:lnSpc>
              <a:spcAft>
                <a:spcPts val="0"/>
              </a:spcAft>
            </a:pPr>
            <a:endParaRPr lang="fr-FR" dirty="0">
              <a:latin typeface="Arial" panose="020B0604020202020204" pitchFamily="34" charset="0"/>
              <a:ea typeface="Calibri" panose="020F0502020204030204" pitchFamily="34" charset="0"/>
              <a:cs typeface="Arial" panose="020B0604020202020204" pitchFamily="34" charset="0"/>
            </a:endParaRPr>
          </a:p>
          <a:p>
            <a:pPr marL="457200" algn="just">
              <a:lnSpc>
                <a:spcPct val="125000"/>
              </a:lnSpc>
              <a:spcAft>
                <a:spcPts val="0"/>
              </a:spcAft>
            </a:pPr>
            <a:r>
              <a:rPr lang="fr-FR" sz="1400" dirty="0">
                <a:solidFill>
                  <a:srgbClr val="1F3864"/>
                </a:solidFill>
                <a:latin typeface="Arial" panose="020B0604020202020204" pitchFamily="34" charset="0"/>
                <a:ea typeface="Times New Roman" panose="02020603050405020304" pitchFamily="18" charset="0"/>
                <a:cs typeface="Arial" panose="020B0604020202020204" pitchFamily="34" charset="0"/>
              </a:rPr>
              <a:t> </a:t>
            </a:r>
            <a:endParaRPr lang="fr-FR" sz="14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2" name="Espace réservé du numéro de diapositive 1"/>
          <p:cNvSpPr>
            <a:spLocks noGrp="1"/>
          </p:cNvSpPr>
          <p:nvPr>
            <p:ph type="sldNum" sz="quarter" idx="12"/>
          </p:nvPr>
        </p:nvSpPr>
        <p:spPr/>
        <p:txBody>
          <a:bodyPr/>
          <a:lstStyle/>
          <a:p>
            <a:fld id="{64E6FF48-4C1D-1E4E-ADA7-9346839D7540}" type="slidenum">
              <a:rPr lang="fr-FR" smtClean="0"/>
              <a:t>18</a:t>
            </a:fld>
            <a:endParaRPr lang="fr-FR"/>
          </a:p>
        </p:txBody>
      </p:sp>
    </p:spTree>
    <p:extLst>
      <p:ext uri="{BB962C8B-B14F-4D97-AF65-F5344CB8AC3E}">
        <p14:creationId xmlns:p14="http://schemas.microsoft.com/office/powerpoint/2010/main" val="4233560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sp>
        <p:nvSpPr>
          <p:cNvPr id="9" name="Rectangle 8"/>
          <p:cNvSpPr/>
          <p:nvPr/>
        </p:nvSpPr>
        <p:spPr>
          <a:xfrm>
            <a:off x="1934737" y="427516"/>
            <a:ext cx="10257262" cy="416204"/>
          </a:xfrm>
          <a:prstGeom prst="rect">
            <a:avLst/>
          </a:prstGeom>
        </p:spPr>
        <p:txBody>
          <a:bodyPr wrap="square">
            <a:spAutoFit/>
          </a:bodyPr>
          <a:lstStyle/>
          <a:p>
            <a:pPr algn="ctr">
              <a:lnSpc>
                <a:spcPct val="115000"/>
              </a:lnSpc>
            </a:pPr>
            <a:r>
              <a:rPr lang="fr-FR" sz="2000" b="1" u="sng" dirty="0" smtClean="0">
                <a:solidFill>
                  <a:srgbClr val="1F3864"/>
                </a:solidFill>
                <a:latin typeface="Arial" panose="020B0604020202020204" pitchFamily="34" charset="0"/>
                <a:ea typeface="Calibri" panose="020F0502020204030204" pitchFamily="34" charset="0"/>
              </a:rPr>
              <a:t>L’ACCOMPAGNEMENT PENDANT LA FORMATION</a:t>
            </a:r>
            <a:endParaRPr lang="fr-FR" sz="2000" b="1" u="sng" dirty="0">
              <a:solidFill>
                <a:srgbClr val="1F3864"/>
              </a:solidFill>
              <a:latin typeface="Arial" panose="020B0604020202020204" pitchFamily="34" charset="0"/>
              <a:ea typeface="Calibri" panose="020F0502020204030204" pitchFamily="34" charset="0"/>
            </a:endParaRPr>
          </a:p>
        </p:txBody>
      </p:sp>
      <p:sp>
        <p:nvSpPr>
          <p:cNvPr id="2" name="ZoneTexte 1"/>
          <p:cNvSpPr txBox="1"/>
          <p:nvPr/>
        </p:nvSpPr>
        <p:spPr>
          <a:xfrm>
            <a:off x="2084769" y="1818290"/>
            <a:ext cx="10012638" cy="3139321"/>
          </a:xfrm>
          <a:prstGeom prst="rect">
            <a:avLst/>
          </a:prstGeom>
          <a:noFill/>
        </p:spPr>
        <p:txBody>
          <a:bodyPr wrap="square" rtlCol="0">
            <a:spAutoFit/>
          </a:bodyPr>
          <a:lstStyle/>
          <a:p>
            <a:pPr marL="285750" indent="-285750">
              <a:buFont typeface="Arial" panose="020B0604020202020204" pitchFamily="34" charset="0"/>
              <a:buChar char="•"/>
            </a:pPr>
            <a:r>
              <a:rPr lang="fr-FR" b="1" dirty="0" smtClean="0">
                <a:latin typeface="Arial" panose="020B0604020202020204" pitchFamily="34" charset="0"/>
                <a:cs typeface="Arial" panose="020B0604020202020204" pitchFamily="34" charset="0"/>
              </a:rPr>
              <a:t>Les bénéficiaires sont satisfaits de l’accompagnement du référent pédagogique pendant leur formation</a:t>
            </a:r>
          </a:p>
          <a:p>
            <a:pPr marL="285750" indent="-285750">
              <a:buFont typeface="Arial" panose="020B0604020202020204" pitchFamily="34" charset="0"/>
              <a:buChar char="•"/>
            </a:pPr>
            <a:endParaRPr lang="fr-FR" b="1"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r-FR" b="1" dirty="0" smtClean="0">
                <a:latin typeface="Arial" panose="020B0604020202020204" pitchFamily="34" charset="0"/>
                <a:cs typeface="Arial" panose="020B0604020202020204" pitchFamily="34" charset="0"/>
              </a:rPr>
              <a:t>Création d’une véritable relation de proximité et de confiance avec le référent pédagogique</a:t>
            </a:r>
          </a:p>
          <a:p>
            <a:pPr marL="285750" indent="-285750">
              <a:buFont typeface="Arial" panose="020B0604020202020204" pitchFamily="34" charset="0"/>
              <a:buChar char="•"/>
            </a:pPr>
            <a:endParaRPr lang="fr-FR"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r-FR" b="1" dirty="0" smtClean="0">
                <a:latin typeface="Arial" panose="020B0604020202020204" pitchFamily="34" charset="0"/>
                <a:cs typeface="Arial" panose="020B0604020202020204" pitchFamily="34" charset="0"/>
              </a:rPr>
              <a:t>Des liens avec les prescripteurs à l’inverse plus distendus principalement avec pôle emploi</a:t>
            </a:r>
          </a:p>
          <a:p>
            <a:pPr marL="285750" indent="-285750">
              <a:buFont typeface="Arial" panose="020B0604020202020204" pitchFamily="34" charset="0"/>
              <a:buChar char="•"/>
            </a:pPr>
            <a:endParaRPr lang="fr-FR"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fr-FR"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fr-FR" dirty="0">
              <a:latin typeface="Arial" panose="020B0604020202020204" pitchFamily="34" charset="0"/>
              <a:cs typeface="Arial" panose="020B0604020202020204" pitchFamily="34" charset="0"/>
            </a:endParaRPr>
          </a:p>
        </p:txBody>
      </p:sp>
      <p:sp>
        <p:nvSpPr>
          <p:cNvPr id="4" name="Espace réservé du numéro de diapositive 3"/>
          <p:cNvSpPr>
            <a:spLocks noGrp="1"/>
          </p:cNvSpPr>
          <p:nvPr>
            <p:ph type="sldNum" sz="quarter" idx="12"/>
          </p:nvPr>
        </p:nvSpPr>
        <p:spPr/>
        <p:txBody>
          <a:bodyPr/>
          <a:lstStyle/>
          <a:p>
            <a:fld id="{64E6FF48-4C1D-1E4E-ADA7-9346839D7540}" type="slidenum">
              <a:rPr lang="fr-FR" smtClean="0"/>
              <a:t>19</a:t>
            </a:fld>
            <a:endParaRPr lang="fr-FR"/>
          </a:p>
        </p:txBody>
      </p:sp>
    </p:spTree>
    <p:extLst>
      <p:ext uri="{BB962C8B-B14F-4D97-AF65-F5344CB8AC3E}">
        <p14:creationId xmlns:p14="http://schemas.microsoft.com/office/powerpoint/2010/main" val="12360320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sp>
        <p:nvSpPr>
          <p:cNvPr id="9" name="Rectangle 8"/>
          <p:cNvSpPr/>
          <p:nvPr/>
        </p:nvSpPr>
        <p:spPr>
          <a:xfrm>
            <a:off x="2084769" y="409908"/>
            <a:ext cx="9769180" cy="1469633"/>
          </a:xfrm>
          <a:prstGeom prst="rect">
            <a:avLst/>
          </a:prstGeom>
        </p:spPr>
        <p:txBody>
          <a:bodyPr wrap="square">
            <a:spAutoFit/>
          </a:bodyPr>
          <a:lstStyle/>
          <a:p>
            <a:r>
              <a:rPr lang="fr-FR" dirty="0"/>
              <a:t> </a:t>
            </a:r>
            <a:endParaRPr lang="fr-FR" dirty="0" smtClean="0"/>
          </a:p>
          <a:p>
            <a:endParaRPr lang="fr-FR" dirty="0"/>
          </a:p>
          <a:p>
            <a:endParaRPr lang="fr-FR" dirty="0" smtClean="0"/>
          </a:p>
          <a:p>
            <a:endParaRPr lang="fr-FR" dirty="0">
              <a:latin typeface="Arial" panose="020B0604020202020204" pitchFamily="34" charset="0"/>
              <a:cs typeface="Arial" panose="020B0604020202020204" pitchFamily="34" charset="0"/>
            </a:endParaRPr>
          </a:p>
          <a:p>
            <a:pPr marL="457200" algn="just">
              <a:lnSpc>
                <a:spcPct val="125000"/>
              </a:lnSpc>
              <a:spcAft>
                <a:spcPts val="0"/>
              </a:spcAft>
            </a:pPr>
            <a:r>
              <a:rPr lang="fr-FR" sz="1400" dirty="0">
                <a:solidFill>
                  <a:srgbClr val="1F3864"/>
                </a:solidFill>
                <a:latin typeface="Arial" panose="020B0604020202020204" pitchFamily="34" charset="0"/>
                <a:ea typeface="Times New Roman" panose="02020603050405020304" pitchFamily="18" charset="0"/>
                <a:cs typeface="Times New Roman" panose="02020603050405020304" pitchFamily="18" charset="0"/>
              </a:rPr>
              <a:t> </a:t>
            </a:r>
            <a:endParaRPr lang="fr-FR" sz="14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
        <p:nvSpPr>
          <p:cNvPr id="2" name="ZoneTexte 1"/>
          <p:cNvSpPr txBox="1"/>
          <p:nvPr/>
        </p:nvSpPr>
        <p:spPr>
          <a:xfrm>
            <a:off x="1897420" y="415232"/>
            <a:ext cx="10257262" cy="5663089"/>
          </a:xfrm>
          <a:prstGeom prst="rect">
            <a:avLst/>
          </a:prstGeom>
          <a:noFill/>
        </p:spPr>
        <p:txBody>
          <a:bodyPr wrap="square" rtlCol="0">
            <a:spAutoFit/>
          </a:bodyPr>
          <a:lstStyle/>
          <a:p>
            <a:pPr algn="ctr"/>
            <a:r>
              <a:rPr lang="fr-FR" sz="2000" b="1" u="sng" dirty="0" smtClean="0">
                <a:solidFill>
                  <a:srgbClr val="1F3864"/>
                </a:solidFill>
                <a:latin typeface="Arial" panose="020B0604020202020204" pitchFamily="34" charset="0"/>
                <a:ea typeface="Calibri" panose="020F0502020204030204" pitchFamily="34" charset="0"/>
              </a:rPr>
              <a:t>OBJET DE L’ÉVALUATION</a:t>
            </a:r>
            <a:endParaRPr lang="fr-FR" sz="2000" dirty="0" smtClean="0"/>
          </a:p>
          <a:p>
            <a:endParaRPr lang="fr-FR" dirty="0"/>
          </a:p>
          <a:p>
            <a:pPr marL="285750" indent="-285750">
              <a:buFont typeface="Arial" panose="020B0604020202020204" pitchFamily="34" charset="0"/>
              <a:buChar char="•"/>
            </a:pPr>
            <a:r>
              <a:rPr lang="fr-FR" dirty="0" smtClean="0">
                <a:latin typeface="Arial" panose="020B0604020202020204" pitchFamily="34" charset="0"/>
                <a:cs typeface="Arial" panose="020B0604020202020204" pitchFamily="34" charset="0"/>
              </a:rPr>
              <a:t>Une évaluation à la fois quantitative et qualitative.</a:t>
            </a:r>
          </a:p>
          <a:p>
            <a:endParaRPr lang="fr-FR"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r-FR" dirty="0" smtClean="0">
                <a:latin typeface="Arial" panose="020B0604020202020204" pitchFamily="34" charset="0"/>
                <a:cs typeface="Arial" panose="020B0604020202020204" pitchFamily="34" charset="0"/>
              </a:rPr>
              <a:t>L’objet </a:t>
            </a:r>
            <a:r>
              <a:rPr lang="fr-FR" dirty="0">
                <a:latin typeface="Arial" panose="020B0604020202020204" pitchFamily="34" charset="0"/>
                <a:cs typeface="Arial" panose="020B0604020202020204" pitchFamily="34" charset="0"/>
              </a:rPr>
              <a:t>de l’évaluation porte sur la mesure de l’impact des dispositifs CAQ et Réussir sur les parcours d’insertion professionnelle des </a:t>
            </a:r>
            <a:r>
              <a:rPr lang="fr-FR" dirty="0" smtClean="0">
                <a:latin typeface="Arial" panose="020B0604020202020204" pitchFamily="34" charset="0"/>
                <a:cs typeface="Arial" panose="020B0604020202020204" pitchFamily="34" charset="0"/>
              </a:rPr>
              <a:t>stagiaires accueillis.</a:t>
            </a:r>
            <a:endParaRPr lang="fr-FR" dirty="0">
              <a:latin typeface="Arial" panose="020B0604020202020204" pitchFamily="34" charset="0"/>
              <a:cs typeface="Arial" panose="020B0604020202020204" pitchFamily="34" charset="0"/>
            </a:endParaRPr>
          </a:p>
          <a:p>
            <a:r>
              <a:rPr lang="fr-FR" dirty="0">
                <a:latin typeface="Arial" panose="020B0604020202020204" pitchFamily="34" charset="0"/>
                <a:cs typeface="Arial" panose="020B0604020202020204" pitchFamily="34" charset="0"/>
              </a:rPr>
              <a:t> </a:t>
            </a:r>
          </a:p>
          <a:p>
            <a:r>
              <a:rPr lang="fr-FR" dirty="0" smtClean="0">
                <a:latin typeface="Arial" panose="020B0604020202020204" pitchFamily="34" charset="0"/>
                <a:cs typeface="Arial" panose="020B0604020202020204" pitchFamily="34" charset="0"/>
              </a:rPr>
              <a:t>	Elle </a:t>
            </a:r>
            <a:r>
              <a:rPr lang="fr-FR" dirty="0">
                <a:latin typeface="Arial" panose="020B0604020202020204" pitchFamily="34" charset="0"/>
                <a:cs typeface="Arial" panose="020B0604020202020204" pitchFamily="34" charset="0"/>
              </a:rPr>
              <a:t>doit </a:t>
            </a:r>
            <a:r>
              <a:rPr lang="fr-FR" dirty="0" smtClean="0">
                <a:latin typeface="Arial" panose="020B0604020202020204" pitchFamily="34" charset="0"/>
                <a:cs typeface="Arial" panose="020B0604020202020204" pitchFamily="34" charset="0"/>
              </a:rPr>
              <a:t>notamment permettre</a:t>
            </a:r>
            <a:r>
              <a:rPr lang="fr-FR" dirty="0">
                <a:latin typeface="Arial" panose="020B0604020202020204" pitchFamily="34" charset="0"/>
                <a:cs typeface="Arial" panose="020B0604020202020204" pitchFamily="34" charset="0"/>
              </a:rPr>
              <a:t> </a:t>
            </a:r>
            <a:r>
              <a:rPr lang="fr-FR" dirty="0" smtClean="0">
                <a:latin typeface="Arial" panose="020B0604020202020204" pitchFamily="34" charset="0"/>
                <a:cs typeface="Arial" panose="020B0604020202020204" pitchFamily="34" charset="0"/>
              </a:rPr>
              <a:t>:</a:t>
            </a:r>
          </a:p>
          <a:p>
            <a:endParaRPr lang="fr-FR" dirty="0">
              <a:latin typeface="Arial" panose="020B0604020202020204" pitchFamily="34" charset="0"/>
              <a:cs typeface="Arial" panose="020B0604020202020204" pitchFamily="34" charset="0"/>
            </a:endParaRPr>
          </a:p>
          <a:p>
            <a:pPr marL="742950" lvl="1" indent="-285750">
              <a:buFontTx/>
              <a:buChar char="-"/>
            </a:pPr>
            <a:r>
              <a:rPr lang="fr-FR" dirty="0" smtClean="0">
                <a:latin typeface="Arial" panose="020B0604020202020204" pitchFamily="34" charset="0"/>
                <a:cs typeface="Arial" panose="020B0604020202020204" pitchFamily="34" charset="0"/>
              </a:rPr>
              <a:t>de </a:t>
            </a:r>
            <a:r>
              <a:rPr lang="fr-FR" dirty="0">
                <a:latin typeface="Arial" panose="020B0604020202020204" pitchFamily="34" charset="0"/>
                <a:cs typeface="Arial" panose="020B0604020202020204" pitchFamily="34" charset="0"/>
              </a:rPr>
              <a:t>renseigner la Région sur les types de parcours mis en place à la sortie des dispositifs CAQ et Réussir pour les bénéficiaires, et sur leur cohérence avec le projet professionnel </a:t>
            </a:r>
            <a:r>
              <a:rPr lang="fr-FR" dirty="0" smtClean="0">
                <a:latin typeface="Arial" panose="020B0604020202020204" pitchFamily="34" charset="0"/>
                <a:cs typeface="Arial" panose="020B0604020202020204" pitchFamily="34" charset="0"/>
              </a:rPr>
              <a:t>travaillé,</a:t>
            </a:r>
            <a:endParaRPr lang="fr-FR" dirty="0">
              <a:latin typeface="Arial" panose="020B0604020202020204" pitchFamily="34" charset="0"/>
              <a:cs typeface="Arial" panose="020B0604020202020204" pitchFamily="34" charset="0"/>
            </a:endParaRPr>
          </a:p>
          <a:p>
            <a:pPr marL="742950" lvl="1" indent="-285750">
              <a:buFontTx/>
              <a:buChar char="-"/>
            </a:pPr>
            <a:r>
              <a:rPr lang="fr-FR" dirty="0" smtClean="0">
                <a:latin typeface="Arial" panose="020B0604020202020204" pitchFamily="34" charset="0"/>
                <a:cs typeface="Arial" panose="020B0604020202020204" pitchFamily="34" charset="0"/>
              </a:rPr>
              <a:t>de </a:t>
            </a:r>
            <a:r>
              <a:rPr lang="fr-FR" dirty="0">
                <a:latin typeface="Arial" panose="020B0604020202020204" pitchFamily="34" charset="0"/>
                <a:cs typeface="Arial" panose="020B0604020202020204" pitchFamily="34" charset="0"/>
              </a:rPr>
              <a:t>mesurer et qualifier la plus-value du dispositif dans la trajectoire du bénéficiaire, en mesurant notamment les conditions de réussite ainsi que les causes en cas de non réalisation du </a:t>
            </a:r>
            <a:r>
              <a:rPr lang="fr-FR" dirty="0" smtClean="0">
                <a:latin typeface="Arial" panose="020B0604020202020204" pitchFamily="34" charset="0"/>
                <a:cs typeface="Arial" panose="020B0604020202020204" pitchFamily="34" charset="0"/>
              </a:rPr>
              <a:t>projet,</a:t>
            </a:r>
            <a:endParaRPr lang="fr-FR" dirty="0">
              <a:latin typeface="Arial" panose="020B0604020202020204" pitchFamily="34" charset="0"/>
              <a:cs typeface="Arial" panose="020B0604020202020204" pitchFamily="34" charset="0"/>
            </a:endParaRPr>
          </a:p>
          <a:p>
            <a:pPr marL="742950" lvl="1" indent="-285750">
              <a:buFontTx/>
              <a:buChar char="-"/>
            </a:pPr>
            <a:r>
              <a:rPr lang="fr-FR" dirty="0">
                <a:latin typeface="Arial" panose="020B0604020202020204" pitchFamily="34" charset="0"/>
                <a:cs typeface="Arial" panose="020B0604020202020204" pitchFamily="34" charset="0"/>
              </a:rPr>
              <a:t>r</a:t>
            </a:r>
            <a:r>
              <a:rPr lang="fr-FR" dirty="0" smtClean="0">
                <a:latin typeface="Arial" panose="020B0604020202020204" pitchFamily="34" charset="0"/>
                <a:cs typeface="Arial" panose="020B0604020202020204" pitchFamily="34" charset="0"/>
              </a:rPr>
              <a:t>ecueillir </a:t>
            </a:r>
            <a:r>
              <a:rPr lang="fr-FR" dirty="0">
                <a:latin typeface="Arial" panose="020B0604020202020204" pitchFamily="34" charset="0"/>
                <a:cs typeface="Arial" panose="020B0604020202020204" pitchFamily="34" charset="0"/>
              </a:rPr>
              <a:t>le niveau de satisfaction des bénéficiaires sur l’offre de services </a:t>
            </a:r>
            <a:r>
              <a:rPr lang="fr-FR" dirty="0" smtClean="0">
                <a:latin typeface="Arial" panose="020B0604020202020204" pitchFamily="34" charset="0"/>
                <a:cs typeface="Arial" panose="020B0604020202020204" pitchFamily="34" charset="0"/>
              </a:rPr>
              <a:t>proposée.</a:t>
            </a:r>
          </a:p>
          <a:p>
            <a:pPr marL="285750" lvl="0" indent="-285750">
              <a:buFontTx/>
              <a:buChar char="-"/>
            </a:pPr>
            <a:endParaRPr lang="fr-FR" dirty="0">
              <a:latin typeface="Arial" panose="020B0604020202020204" pitchFamily="34" charset="0"/>
              <a:cs typeface="Arial" panose="020B0604020202020204" pitchFamily="34" charset="0"/>
            </a:endParaRPr>
          </a:p>
          <a:p>
            <a:r>
              <a:rPr lang="fr-FR" dirty="0" smtClean="0">
                <a:latin typeface="Arial" panose="020B0604020202020204" pitchFamily="34" charset="0"/>
                <a:cs typeface="Arial" panose="020B0604020202020204" pitchFamily="34" charset="0"/>
              </a:rPr>
              <a:t>A </a:t>
            </a:r>
            <a:r>
              <a:rPr lang="fr-FR" dirty="0">
                <a:latin typeface="Arial" panose="020B0604020202020204" pitchFamily="34" charset="0"/>
                <a:cs typeface="Arial" panose="020B0604020202020204" pitchFamily="34" charset="0"/>
              </a:rPr>
              <a:t>partir de cette évaluation, la Région </a:t>
            </a:r>
            <a:r>
              <a:rPr lang="fr-FR" dirty="0" smtClean="0">
                <a:latin typeface="Arial" panose="020B0604020202020204" pitchFamily="34" charset="0"/>
                <a:cs typeface="Arial" panose="020B0604020202020204" pitchFamily="34" charset="0"/>
              </a:rPr>
              <a:t>doit </a:t>
            </a:r>
            <a:r>
              <a:rPr lang="fr-FR" dirty="0">
                <a:latin typeface="Arial" panose="020B0604020202020204" pitchFamily="34" charset="0"/>
                <a:cs typeface="Arial" panose="020B0604020202020204" pitchFamily="34" charset="0"/>
              </a:rPr>
              <a:t>pouvoir disposer d’éléments d’analyse et de préconisations, afin d’alimenter sa réflexion sur  la construction d’un nouveau dispositif de </a:t>
            </a:r>
            <a:r>
              <a:rPr lang="fr-FR" dirty="0" smtClean="0">
                <a:latin typeface="Arial" panose="020B0604020202020204" pitchFamily="34" charset="0"/>
                <a:cs typeface="Arial" panose="020B0604020202020204" pitchFamily="34" charset="0"/>
              </a:rPr>
              <a:t>formation.</a:t>
            </a:r>
            <a:endParaRPr lang="fr-FR" dirty="0"/>
          </a:p>
        </p:txBody>
      </p:sp>
      <p:sp>
        <p:nvSpPr>
          <p:cNvPr id="4" name="Espace réservé du numéro de diapositive 3"/>
          <p:cNvSpPr>
            <a:spLocks noGrp="1"/>
          </p:cNvSpPr>
          <p:nvPr>
            <p:ph type="sldNum" sz="quarter" idx="12"/>
          </p:nvPr>
        </p:nvSpPr>
        <p:spPr/>
        <p:txBody>
          <a:bodyPr/>
          <a:lstStyle/>
          <a:p>
            <a:fld id="{64E6FF48-4C1D-1E4E-ADA7-9346839D7540}" type="slidenum">
              <a:rPr lang="fr-FR" smtClean="0"/>
              <a:t>2</a:t>
            </a:fld>
            <a:endParaRPr lang="fr-FR"/>
          </a:p>
        </p:txBody>
      </p:sp>
    </p:spTree>
    <p:extLst>
      <p:ext uri="{BB962C8B-B14F-4D97-AF65-F5344CB8AC3E}">
        <p14:creationId xmlns:p14="http://schemas.microsoft.com/office/powerpoint/2010/main" val="6181771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sp>
        <p:nvSpPr>
          <p:cNvPr id="9" name="Rectangle 8"/>
          <p:cNvSpPr/>
          <p:nvPr/>
        </p:nvSpPr>
        <p:spPr>
          <a:xfrm>
            <a:off x="1934738" y="91187"/>
            <a:ext cx="10257261" cy="416204"/>
          </a:xfrm>
          <a:prstGeom prst="rect">
            <a:avLst/>
          </a:prstGeom>
        </p:spPr>
        <p:txBody>
          <a:bodyPr wrap="square">
            <a:spAutoFit/>
          </a:bodyPr>
          <a:lstStyle/>
          <a:p>
            <a:pPr algn="ctr">
              <a:lnSpc>
                <a:spcPct val="115000"/>
              </a:lnSpc>
            </a:pPr>
            <a:r>
              <a:rPr lang="fr-FR" sz="2000" b="1" u="sng" dirty="0" smtClean="0">
                <a:solidFill>
                  <a:srgbClr val="1F3864"/>
                </a:solidFill>
                <a:latin typeface="Arial" panose="020B0604020202020204" pitchFamily="34" charset="0"/>
                <a:ea typeface="Calibri" panose="020F0502020204030204" pitchFamily="34" charset="0"/>
              </a:rPr>
              <a:t>L’OFFRE DE SERVICE</a:t>
            </a:r>
            <a:endParaRPr lang="fr-FR" sz="2000" b="1" u="sng" dirty="0">
              <a:solidFill>
                <a:srgbClr val="1F3864"/>
              </a:solidFill>
              <a:latin typeface="Arial" panose="020B0604020202020204" pitchFamily="34" charset="0"/>
              <a:ea typeface="Calibri" panose="020F0502020204030204" pitchFamily="34" charset="0"/>
            </a:endParaRPr>
          </a:p>
        </p:txBody>
      </p:sp>
      <p:sp>
        <p:nvSpPr>
          <p:cNvPr id="2" name="ZoneTexte 1"/>
          <p:cNvSpPr txBox="1"/>
          <p:nvPr/>
        </p:nvSpPr>
        <p:spPr>
          <a:xfrm>
            <a:off x="1934738" y="766615"/>
            <a:ext cx="10257262" cy="5170646"/>
          </a:xfrm>
          <a:prstGeom prst="rect">
            <a:avLst/>
          </a:prstGeom>
          <a:noFill/>
        </p:spPr>
        <p:txBody>
          <a:bodyPr wrap="square" rtlCol="0">
            <a:spAutoFit/>
          </a:bodyPr>
          <a:lstStyle/>
          <a:p>
            <a:pPr marL="285750" indent="-285750">
              <a:buFont typeface="Arial" panose="020B0604020202020204" pitchFamily="34" charset="0"/>
              <a:buChar char="•"/>
            </a:pPr>
            <a:r>
              <a:rPr lang="fr-FR" b="1" dirty="0" smtClean="0">
                <a:latin typeface="Arial" panose="020B0604020202020204" pitchFamily="34" charset="0"/>
                <a:cs typeface="Arial" panose="020B0604020202020204" pitchFamily="34" charset="0"/>
              </a:rPr>
              <a:t>Ateliers de découverte des métiers</a:t>
            </a:r>
          </a:p>
          <a:p>
            <a:pPr marL="285750" indent="-285750">
              <a:buFont typeface="Arial" panose="020B0604020202020204" pitchFamily="34" charset="0"/>
              <a:buChar char="•"/>
            </a:pPr>
            <a:endParaRPr lang="fr-FR" sz="800" b="1" dirty="0" smtClean="0">
              <a:latin typeface="Arial" panose="020B0604020202020204" pitchFamily="34" charset="0"/>
              <a:cs typeface="Arial" panose="020B0604020202020204" pitchFamily="34" charset="0"/>
            </a:endParaRPr>
          </a:p>
          <a:p>
            <a:pPr marL="285750" indent="-285750">
              <a:buFontTx/>
              <a:buChar char="-"/>
            </a:pPr>
            <a:r>
              <a:rPr lang="fr-FR" dirty="0" smtClean="0">
                <a:latin typeface="Arial" panose="020B0604020202020204" pitchFamily="34" charset="0"/>
                <a:cs typeface="Arial" panose="020B0604020202020204" pitchFamily="34" charset="0"/>
              </a:rPr>
              <a:t>Une satisfaction mitigée des salons et des forums métiers (des bénéficiaires reprochent un manque de métiers présentés)</a:t>
            </a:r>
          </a:p>
          <a:p>
            <a:pPr marL="285750" indent="-285750">
              <a:buFontTx/>
              <a:buChar char="-"/>
            </a:pPr>
            <a:r>
              <a:rPr lang="fr-FR" dirty="0" smtClean="0">
                <a:latin typeface="Arial" panose="020B0604020202020204" pitchFamily="34" charset="0"/>
                <a:cs typeface="Arial" panose="020B0604020202020204" pitchFamily="34" charset="0"/>
              </a:rPr>
              <a:t>Certains estiment que cela apporte un premier niveau d’information et permet d’avoir d’autres pistes de réflexion (découverte de métiers…)</a:t>
            </a:r>
          </a:p>
          <a:p>
            <a:endParaRPr lang="fr-FR"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r-FR" b="1" dirty="0" smtClean="0">
                <a:latin typeface="Arial" panose="020B0604020202020204" pitchFamily="34" charset="0"/>
                <a:cs typeface="Arial" panose="020B0604020202020204" pitchFamily="34" charset="0"/>
              </a:rPr>
              <a:t>Ateliers de remise à niveau</a:t>
            </a:r>
          </a:p>
          <a:p>
            <a:pPr marL="285750" indent="-285750">
              <a:buFont typeface="Arial" panose="020B0604020202020204" pitchFamily="34" charset="0"/>
              <a:buChar char="•"/>
            </a:pPr>
            <a:endParaRPr lang="fr-FR" sz="800" dirty="0">
              <a:latin typeface="Arial" panose="020B0604020202020204" pitchFamily="34" charset="0"/>
              <a:cs typeface="Arial" panose="020B0604020202020204" pitchFamily="34" charset="0"/>
            </a:endParaRPr>
          </a:p>
          <a:p>
            <a:pPr marL="285750" indent="-285750">
              <a:buFontTx/>
              <a:buChar char="-"/>
            </a:pPr>
            <a:r>
              <a:rPr lang="fr-FR" dirty="0" smtClean="0">
                <a:latin typeface="Arial" panose="020B0604020202020204" pitchFamily="34" charset="0"/>
                <a:cs typeface="Arial" panose="020B0604020202020204" pitchFamily="34" charset="0"/>
              </a:rPr>
              <a:t>Une grande satisfaction générale des remises à niveau (Français, Mathématiques, Numérique)</a:t>
            </a:r>
          </a:p>
          <a:p>
            <a:pPr marL="285750" indent="-285750">
              <a:buFontTx/>
              <a:buChar char="-"/>
            </a:pPr>
            <a:r>
              <a:rPr lang="fr-FR" dirty="0" smtClean="0">
                <a:latin typeface="Arial" panose="020B0604020202020204" pitchFamily="34" charset="0"/>
                <a:cs typeface="Arial" panose="020B0604020202020204" pitchFamily="34" charset="0"/>
              </a:rPr>
              <a:t>Cependant les bénéficiaires souhaiteraient travailler les remises à niveau en plus petit groupe</a:t>
            </a:r>
          </a:p>
          <a:p>
            <a:pPr marL="285750" indent="-285750">
              <a:buFontTx/>
              <a:buChar char="-"/>
            </a:pPr>
            <a:endParaRPr lang="fr-FR"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r-FR" b="1" dirty="0" smtClean="0">
                <a:latin typeface="Arial" panose="020B0604020202020204" pitchFamily="34" charset="0"/>
                <a:cs typeface="Arial" panose="020B0604020202020204" pitchFamily="34" charset="0"/>
              </a:rPr>
              <a:t>Ateliers de mise en situation de travail (plateau technique)</a:t>
            </a:r>
          </a:p>
          <a:p>
            <a:pPr marL="285750" indent="-285750">
              <a:buFont typeface="Arial" panose="020B0604020202020204" pitchFamily="34" charset="0"/>
              <a:buChar char="•"/>
            </a:pPr>
            <a:endParaRPr lang="fr-FR" sz="800" b="1" dirty="0" smtClean="0">
              <a:latin typeface="Arial" panose="020B0604020202020204" pitchFamily="34" charset="0"/>
              <a:cs typeface="Arial" panose="020B0604020202020204" pitchFamily="34" charset="0"/>
            </a:endParaRPr>
          </a:p>
          <a:p>
            <a:pPr marL="285750" indent="-285750">
              <a:buFontTx/>
              <a:buChar char="-"/>
            </a:pPr>
            <a:r>
              <a:rPr lang="fr-FR" dirty="0" smtClean="0">
                <a:latin typeface="Arial" panose="020B0604020202020204" pitchFamily="34" charset="0"/>
                <a:cs typeface="Arial" panose="020B0604020202020204" pitchFamily="34" charset="0"/>
              </a:rPr>
              <a:t>Les bénéficiaires qui ont pu réaliser un plateau technique jugent très positivement cette démarche</a:t>
            </a:r>
          </a:p>
          <a:p>
            <a:pPr marL="285750" indent="-285750">
              <a:buFontTx/>
              <a:buChar char="-"/>
            </a:pPr>
            <a:r>
              <a:rPr lang="fr-FR" dirty="0" smtClean="0">
                <a:latin typeface="Arial" panose="020B0604020202020204" pitchFamily="34" charset="0"/>
                <a:cs typeface="Arial" panose="020B0604020202020204" pitchFamily="34" charset="0"/>
              </a:rPr>
              <a:t>Les plateaux techniques permettent une mise en situation réelle du métier par la pratique</a:t>
            </a:r>
          </a:p>
          <a:p>
            <a:pPr marL="285750" indent="-285750">
              <a:buFontTx/>
              <a:buChar char="-"/>
            </a:pPr>
            <a:r>
              <a:rPr lang="fr-FR" dirty="0" smtClean="0">
                <a:latin typeface="Arial" panose="020B0604020202020204" pitchFamily="34" charset="0"/>
                <a:cs typeface="Arial" panose="020B0604020202020204" pitchFamily="34" charset="0"/>
              </a:rPr>
              <a:t>Ils peuvent être une solution pour les bénéficiaires qui n’arrivent pas à trouver un stage</a:t>
            </a:r>
          </a:p>
          <a:p>
            <a:pPr marL="285750" indent="-285750">
              <a:buFontTx/>
              <a:buChar char="-"/>
            </a:pPr>
            <a:r>
              <a:rPr lang="fr-FR" dirty="0" smtClean="0">
                <a:latin typeface="Arial" panose="020B0604020202020204" pitchFamily="34" charset="0"/>
                <a:cs typeface="Arial" panose="020B0604020202020204" pitchFamily="34" charset="0"/>
              </a:rPr>
              <a:t>Le temps passé sur les plateaux techniques est jugé souvent trop court et leur nombre insuffisant</a:t>
            </a:r>
            <a:endParaRPr lang="fr-FR" dirty="0">
              <a:latin typeface="Arial" panose="020B0604020202020204" pitchFamily="34" charset="0"/>
              <a:cs typeface="Arial" panose="020B0604020202020204" pitchFamily="34" charset="0"/>
            </a:endParaRPr>
          </a:p>
        </p:txBody>
      </p:sp>
      <p:sp>
        <p:nvSpPr>
          <p:cNvPr id="4" name="Espace réservé du numéro de diapositive 3"/>
          <p:cNvSpPr>
            <a:spLocks noGrp="1"/>
          </p:cNvSpPr>
          <p:nvPr>
            <p:ph type="sldNum" sz="quarter" idx="12"/>
          </p:nvPr>
        </p:nvSpPr>
        <p:spPr/>
        <p:txBody>
          <a:bodyPr/>
          <a:lstStyle/>
          <a:p>
            <a:fld id="{64E6FF48-4C1D-1E4E-ADA7-9346839D7540}" type="slidenum">
              <a:rPr lang="fr-FR" smtClean="0"/>
              <a:t>20</a:t>
            </a:fld>
            <a:endParaRPr lang="fr-FR"/>
          </a:p>
        </p:txBody>
      </p:sp>
    </p:spTree>
    <p:extLst>
      <p:ext uri="{BB962C8B-B14F-4D97-AF65-F5344CB8AC3E}">
        <p14:creationId xmlns:p14="http://schemas.microsoft.com/office/powerpoint/2010/main" val="28503733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sp>
        <p:nvSpPr>
          <p:cNvPr id="9" name="Rectangle 8"/>
          <p:cNvSpPr/>
          <p:nvPr/>
        </p:nvSpPr>
        <p:spPr>
          <a:xfrm>
            <a:off x="1934738" y="427516"/>
            <a:ext cx="10257261" cy="416204"/>
          </a:xfrm>
          <a:prstGeom prst="rect">
            <a:avLst/>
          </a:prstGeom>
        </p:spPr>
        <p:txBody>
          <a:bodyPr wrap="square">
            <a:spAutoFit/>
          </a:bodyPr>
          <a:lstStyle/>
          <a:p>
            <a:pPr algn="ctr">
              <a:lnSpc>
                <a:spcPct val="115000"/>
              </a:lnSpc>
            </a:pPr>
            <a:r>
              <a:rPr lang="fr-FR" sz="2000" b="1" u="sng" dirty="0" smtClean="0">
                <a:solidFill>
                  <a:srgbClr val="1F3864"/>
                </a:solidFill>
                <a:latin typeface="Arial" panose="020B0604020202020204" pitchFamily="34" charset="0"/>
                <a:ea typeface="Calibri" panose="020F0502020204030204" pitchFamily="34" charset="0"/>
              </a:rPr>
              <a:t>L’OFFRE DE SERVICE</a:t>
            </a:r>
            <a:endParaRPr lang="fr-FR" sz="2000" b="1" u="sng" dirty="0">
              <a:solidFill>
                <a:srgbClr val="1F3864"/>
              </a:solidFill>
              <a:latin typeface="Arial" panose="020B0604020202020204" pitchFamily="34" charset="0"/>
              <a:ea typeface="Calibri" panose="020F0502020204030204" pitchFamily="34" charset="0"/>
            </a:endParaRPr>
          </a:p>
        </p:txBody>
      </p:sp>
      <p:sp>
        <p:nvSpPr>
          <p:cNvPr id="2" name="ZoneTexte 1"/>
          <p:cNvSpPr txBox="1"/>
          <p:nvPr/>
        </p:nvSpPr>
        <p:spPr>
          <a:xfrm>
            <a:off x="1934738" y="1050390"/>
            <a:ext cx="10257262" cy="4770537"/>
          </a:xfrm>
          <a:prstGeom prst="rect">
            <a:avLst/>
          </a:prstGeom>
          <a:noFill/>
        </p:spPr>
        <p:txBody>
          <a:bodyPr wrap="square" rtlCol="0">
            <a:spAutoFit/>
          </a:bodyPr>
          <a:lstStyle/>
          <a:p>
            <a:pPr marL="285750" indent="-285750">
              <a:buFont typeface="Arial" panose="020B0604020202020204" pitchFamily="34" charset="0"/>
              <a:buChar char="•"/>
            </a:pPr>
            <a:endParaRPr lang="fr-FR" b="1" dirty="0" smtClean="0"/>
          </a:p>
          <a:p>
            <a:pPr marL="285750" indent="-285750">
              <a:buFont typeface="Arial" panose="020B0604020202020204" pitchFamily="34" charset="0"/>
              <a:buChar char="•"/>
            </a:pPr>
            <a:r>
              <a:rPr lang="fr-FR" b="1" dirty="0" smtClean="0">
                <a:latin typeface="Arial" panose="020B0604020202020204" pitchFamily="34" charset="0"/>
                <a:cs typeface="Arial" panose="020B0604020202020204" pitchFamily="34" charset="0"/>
              </a:rPr>
              <a:t>Stages en entreprise</a:t>
            </a:r>
          </a:p>
          <a:p>
            <a:pPr marL="285750" indent="-285750">
              <a:buFont typeface="Arial" panose="020B0604020202020204" pitchFamily="34" charset="0"/>
              <a:buChar char="•"/>
            </a:pPr>
            <a:endParaRPr lang="fr-FR" sz="800" b="1" dirty="0" smtClean="0">
              <a:latin typeface="Arial" panose="020B0604020202020204" pitchFamily="34" charset="0"/>
              <a:cs typeface="Arial" panose="020B0604020202020204" pitchFamily="34" charset="0"/>
            </a:endParaRPr>
          </a:p>
          <a:p>
            <a:pPr marL="285750" indent="-285750">
              <a:buFontTx/>
              <a:buChar char="-"/>
            </a:pPr>
            <a:r>
              <a:rPr lang="fr-FR" dirty="0" smtClean="0">
                <a:latin typeface="Arial" panose="020B0604020202020204" pitchFamily="34" charset="0"/>
                <a:cs typeface="Arial" panose="020B0604020202020204" pitchFamily="34" charset="0"/>
              </a:rPr>
              <a:t>Les stages sont jugés essentiels par les bénéficiaires dans la construction de leur projet professionnel</a:t>
            </a:r>
          </a:p>
          <a:p>
            <a:pPr marL="285750" indent="-285750">
              <a:buFontTx/>
              <a:buChar char="-"/>
            </a:pPr>
            <a:r>
              <a:rPr lang="fr-FR" dirty="0" smtClean="0">
                <a:latin typeface="Arial" panose="020B0604020202020204" pitchFamily="34" charset="0"/>
                <a:cs typeface="Arial" panose="020B0604020202020204" pitchFamily="34" charset="0"/>
              </a:rPr>
              <a:t>Ils permettent aux bénéficiaires de se faire une idée précise d’un métier afin de valider ou non leur projet professionnel, d’acquérir des compétences, de casser le rythme de la formation…</a:t>
            </a:r>
          </a:p>
          <a:p>
            <a:pPr marL="285750" indent="-285750">
              <a:buFontTx/>
              <a:buChar char="-"/>
            </a:pPr>
            <a:r>
              <a:rPr lang="fr-FR" dirty="0" smtClean="0">
                <a:latin typeface="Arial" panose="020B0604020202020204" pitchFamily="34" charset="0"/>
                <a:cs typeface="Arial" panose="020B0604020202020204" pitchFamily="34" charset="0"/>
              </a:rPr>
              <a:t>Des difficultés à trouver un stage sur certains métiers (industrie, aide à la personne…)</a:t>
            </a:r>
          </a:p>
          <a:p>
            <a:pPr marL="285750" indent="-285750">
              <a:buFontTx/>
              <a:buChar char="-"/>
            </a:pPr>
            <a:r>
              <a:rPr lang="fr-FR" dirty="0" smtClean="0">
                <a:latin typeface="Arial" panose="020B0604020202020204" pitchFamily="34" charset="0"/>
                <a:cs typeface="Arial" panose="020B0604020202020204" pitchFamily="34" charset="0"/>
              </a:rPr>
              <a:t>Forte problématique de mobilité principalement pour les bénéficiaires habitant en milieu rural</a:t>
            </a:r>
          </a:p>
          <a:p>
            <a:pPr marL="285750" indent="-285750">
              <a:buFont typeface="Arial" panose="020B0604020202020204" pitchFamily="34" charset="0"/>
              <a:buChar char="•"/>
            </a:pPr>
            <a:endParaRPr lang="fr-FR"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r-FR" b="1" dirty="0" smtClean="0">
                <a:latin typeface="Arial" panose="020B0604020202020204" pitchFamily="34" charset="0"/>
                <a:cs typeface="Arial" panose="020B0604020202020204" pitchFamily="34" charset="0"/>
              </a:rPr>
              <a:t>Entretiens individuels avec le référent</a:t>
            </a:r>
          </a:p>
          <a:p>
            <a:pPr marL="285750" indent="-285750">
              <a:buFont typeface="Arial" panose="020B0604020202020204" pitchFamily="34" charset="0"/>
              <a:buChar char="•"/>
            </a:pPr>
            <a:endParaRPr lang="fr-FR" sz="800" dirty="0" smtClean="0">
              <a:latin typeface="Arial" panose="020B0604020202020204" pitchFamily="34" charset="0"/>
              <a:cs typeface="Arial" panose="020B0604020202020204" pitchFamily="34" charset="0"/>
            </a:endParaRPr>
          </a:p>
          <a:p>
            <a:pPr marL="285750" indent="-285750">
              <a:buFontTx/>
              <a:buChar char="-"/>
            </a:pPr>
            <a:r>
              <a:rPr lang="fr-FR" dirty="0" smtClean="0">
                <a:latin typeface="Arial" panose="020B0604020202020204" pitchFamily="34" charset="0"/>
                <a:cs typeface="Arial" panose="020B0604020202020204" pitchFamily="34" charset="0"/>
              </a:rPr>
              <a:t>Unanimité sur la qualité des référents et des rencontres</a:t>
            </a:r>
          </a:p>
          <a:p>
            <a:pPr marL="285750" indent="-285750">
              <a:buFontTx/>
              <a:buChar char="-"/>
            </a:pPr>
            <a:r>
              <a:rPr lang="fr-FR" dirty="0" smtClean="0">
                <a:latin typeface="Arial" panose="020B0604020202020204" pitchFamily="34" charset="0"/>
                <a:cs typeface="Arial" panose="020B0604020202020204" pitchFamily="34" charset="0"/>
              </a:rPr>
              <a:t>Les entretiens individuels permettent de faire un bilan sur la semaine écoulée et de fixer les objectifs de la semaine</a:t>
            </a:r>
          </a:p>
          <a:p>
            <a:pPr marL="285750" indent="-285750">
              <a:buFontTx/>
              <a:buChar char="-"/>
            </a:pPr>
            <a:r>
              <a:rPr lang="fr-FR" dirty="0" smtClean="0">
                <a:latin typeface="Arial" panose="020B0604020202020204" pitchFamily="34" charset="0"/>
                <a:cs typeface="Arial" panose="020B0604020202020204" pitchFamily="34" charset="0"/>
              </a:rPr>
              <a:t>La fréquence de rencontre dépend du besoin du bénéficiaire</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p:txBody>
      </p:sp>
      <p:sp>
        <p:nvSpPr>
          <p:cNvPr id="4" name="Espace réservé du numéro de diapositive 3"/>
          <p:cNvSpPr>
            <a:spLocks noGrp="1"/>
          </p:cNvSpPr>
          <p:nvPr>
            <p:ph type="sldNum" sz="quarter" idx="12"/>
          </p:nvPr>
        </p:nvSpPr>
        <p:spPr/>
        <p:txBody>
          <a:bodyPr/>
          <a:lstStyle/>
          <a:p>
            <a:fld id="{64E6FF48-4C1D-1E4E-ADA7-9346839D7540}" type="slidenum">
              <a:rPr lang="fr-FR" smtClean="0"/>
              <a:t>21</a:t>
            </a:fld>
            <a:endParaRPr lang="fr-FR"/>
          </a:p>
        </p:txBody>
      </p:sp>
    </p:spTree>
    <p:extLst>
      <p:ext uri="{BB962C8B-B14F-4D97-AF65-F5344CB8AC3E}">
        <p14:creationId xmlns:p14="http://schemas.microsoft.com/office/powerpoint/2010/main" val="24683351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sp>
        <p:nvSpPr>
          <p:cNvPr id="9" name="Rectangle 8"/>
          <p:cNvSpPr/>
          <p:nvPr/>
        </p:nvSpPr>
        <p:spPr>
          <a:xfrm>
            <a:off x="1934738" y="427516"/>
            <a:ext cx="10257261" cy="416204"/>
          </a:xfrm>
          <a:prstGeom prst="rect">
            <a:avLst/>
          </a:prstGeom>
        </p:spPr>
        <p:txBody>
          <a:bodyPr wrap="square">
            <a:spAutoFit/>
          </a:bodyPr>
          <a:lstStyle/>
          <a:p>
            <a:pPr algn="ctr">
              <a:lnSpc>
                <a:spcPct val="115000"/>
              </a:lnSpc>
            </a:pPr>
            <a:r>
              <a:rPr lang="fr-FR" sz="2000" b="1" u="sng" dirty="0" smtClean="0">
                <a:solidFill>
                  <a:srgbClr val="1F3864"/>
                </a:solidFill>
                <a:latin typeface="Arial" panose="020B0604020202020204" pitchFamily="34" charset="0"/>
                <a:ea typeface="Calibri" panose="020F0502020204030204" pitchFamily="34" charset="0"/>
              </a:rPr>
              <a:t>L’OFFRE DE SERVICE</a:t>
            </a:r>
            <a:endParaRPr lang="fr-FR" sz="2000" b="1" u="sng" dirty="0">
              <a:solidFill>
                <a:srgbClr val="1F3864"/>
              </a:solidFill>
              <a:latin typeface="Arial" panose="020B0604020202020204" pitchFamily="34" charset="0"/>
              <a:ea typeface="Calibri" panose="020F0502020204030204" pitchFamily="34" charset="0"/>
            </a:endParaRPr>
          </a:p>
        </p:txBody>
      </p:sp>
      <p:sp>
        <p:nvSpPr>
          <p:cNvPr id="2" name="ZoneTexte 1"/>
          <p:cNvSpPr txBox="1"/>
          <p:nvPr/>
        </p:nvSpPr>
        <p:spPr>
          <a:xfrm>
            <a:off x="1934738" y="1197534"/>
            <a:ext cx="10257262" cy="4493538"/>
          </a:xfrm>
          <a:prstGeom prst="rect">
            <a:avLst/>
          </a:prstGeom>
          <a:noFill/>
        </p:spPr>
        <p:txBody>
          <a:bodyPr wrap="square" rtlCol="0">
            <a:spAutoFit/>
          </a:bodyPr>
          <a:lstStyle/>
          <a:p>
            <a:pPr marL="285750" indent="-285750">
              <a:buFont typeface="Arial" panose="020B0604020202020204" pitchFamily="34" charset="0"/>
              <a:buChar char="•"/>
            </a:pPr>
            <a:r>
              <a:rPr lang="fr-FR" b="1" dirty="0" smtClean="0">
                <a:latin typeface="Arial" panose="020B0604020202020204" pitchFamily="34" charset="0"/>
                <a:cs typeface="Arial" panose="020B0604020202020204" pitchFamily="34" charset="0"/>
              </a:rPr>
              <a:t>Projets collectifs</a:t>
            </a:r>
          </a:p>
          <a:p>
            <a:pPr marL="285750" indent="-285750">
              <a:buFont typeface="Arial" panose="020B0604020202020204" pitchFamily="34" charset="0"/>
              <a:buChar char="•"/>
            </a:pPr>
            <a:endParaRPr lang="fr-FR" sz="800" b="1" dirty="0" smtClean="0">
              <a:latin typeface="Arial" panose="020B0604020202020204" pitchFamily="34" charset="0"/>
              <a:cs typeface="Arial" panose="020B0604020202020204" pitchFamily="34" charset="0"/>
            </a:endParaRPr>
          </a:p>
          <a:p>
            <a:pPr marL="285750" indent="-285750">
              <a:buFontTx/>
              <a:buChar char="-"/>
            </a:pPr>
            <a:r>
              <a:rPr lang="fr-FR" dirty="0" smtClean="0">
                <a:latin typeface="Arial" panose="020B0604020202020204" pitchFamily="34" charset="0"/>
                <a:cs typeface="Arial" panose="020B0604020202020204" pitchFamily="34" charset="0"/>
              </a:rPr>
              <a:t>les projets collectifs autour de la communication sont fortement appréciés (simulation d’entretien, technique de relance téléphonique…)</a:t>
            </a:r>
            <a:endParaRPr lang="fr-FR" b="1" dirty="0" smtClean="0">
              <a:latin typeface="Arial" panose="020B0604020202020204" pitchFamily="34" charset="0"/>
              <a:cs typeface="Arial" panose="020B0604020202020204" pitchFamily="34" charset="0"/>
            </a:endParaRPr>
          </a:p>
          <a:p>
            <a:pPr marL="285750" indent="-285750">
              <a:buFontTx/>
              <a:buChar char="-"/>
            </a:pPr>
            <a:r>
              <a:rPr lang="fr-FR" dirty="0" smtClean="0">
                <a:latin typeface="Arial" panose="020B0604020202020204" pitchFamily="34" charset="0"/>
                <a:cs typeface="Arial" panose="020B0604020202020204" pitchFamily="34" charset="0"/>
              </a:rPr>
              <a:t>Ils permettent aux bénéficiaires d’être plus à l’aise à l’oral (théâtre, interviews…)</a:t>
            </a:r>
          </a:p>
          <a:p>
            <a:pPr marL="285750" indent="-285750">
              <a:buFontTx/>
              <a:buChar char="-"/>
            </a:pPr>
            <a:r>
              <a:rPr lang="fr-FR" dirty="0">
                <a:latin typeface="Arial" panose="020B0604020202020204" pitchFamily="34" charset="0"/>
                <a:cs typeface="Arial" panose="020B0604020202020204" pitchFamily="34" charset="0"/>
              </a:rPr>
              <a:t>Ces ateliers sont très intéressants pour les personnes les plus </a:t>
            </a:r>
            <a:r>
              <a:rPr lang="fr-FR" dirty="0" smtClean="0">
                <a:latin typeface="Arial" panose="020B0604020202020204" pitchFamily="34" charset="0"/>
                <a:cs typeface="Arial" panose="020B0604020202020204" pitchFamily="34" charset="0"/>
              </a:rPr>
              <a:t>réservés (reprise de confiance)</a:t>
            </a:r>
            <a:endParaRPr lang="fr-FR" dirty="0">
              <a:latin typeface="Arial" panose="020B0604020202020204" pitchFamily="34" charset="0"/>
              <a:cs typeface="Arial" panose="020B0604020202020204" pitchFamily="34" charset="0"/>
            </a:endParaRPr>
          </a:p>
          <a:p>
            <a:pPr marL="285750" indent="-285750">
              <a:buFontTx/>
              <a:buChar char="-"/>
            </a:pPr>
            <a:r>
              <a:rPr lang="fr-FR" dirty="0" smtClean="0">
                <a:latin typeface="Arial" panose="020B0604020202020204" pitchFamily="34" charset="0"/>
                <a:cs typeface="Arial" panose="020B0604020202020204" pitchFamily="34" charset="0"/>
              </a:rPr>
              <a:t>Des tours de table sont effectués pour que chacun puisse parler de son projet et que les autres bénéficiaires puissent apporter des réponses aux problèmes rencontrés (forte entraide)</a:t>
            </a:r>
          </a:p>
          <a:p>
            <a:pPr marL="285750" indent="-285750">
              <a:buFontTx/>
              <a:buChar char="-"/>
            </a:pPr>
            <a:r>
              <a:rPr lang="fr-FR" dirty="0" smtClean="0">
                <a:latin typeface="Arial" panose="020B0604020202020204" pitchFamily="34" charset="0"/>
                <a:cs typeface="Arial" panose="020B0604020202020204" pitchFamily="34" charset="0"/>
              </a:rPr>
              <a:t>Ces temps en collectif permettent de faire une « pause » dans leur cursus de formation</a:t>
            </a:r>
          </a:p>
          <a:p>
            <a:pPr marL="285750" indent="-285750">
              <a:buFontTx/>
              <a:buChar char="-"/>
            </a:pPr>
            <a:r>
              <a:rPr lang="fr-FR" dirty="0" smtClean="0">
                <a:latin typeface="Arial" panose="020B0604020202020204" pitchFamily="34" charset="0"/>
                <a:cs typeface="Arial" panose="020B0604020202020204" pitchFamily="34" charset="0"/>
              </a:rPr>
              <a:t>Diversité des projets (domaines variés : sportif, culturel…)</a:t>
            </a:r>
          </a:p>
          <a:p>
            <a:pPr marL="285750" indent="-285750">
              <a:buFont typeface="Arial" panose="020B0604020202020204" pitchFamily="34" charset="0"/>
              <a:buChar char="•"/>
            </a:pPr>
            <a:endParaRPr lang="fr-FR" b="1"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r-FR" b="1" dirty="0" smtClean="0">
                <a:latin typeface="Arial" panose="020B0604020202020204" pitchFamily="34" charset="0"/>
                <a:cs typeface="Arial" panose="020B0604020202020204" pitchFamily="34" charset="0"/>
              </a:rPr>
              <a:t>Interventions de professionnels</a:t>
            </a:r>
          </a:p>
          <a:p>
            <a:pPr marL="285750" indent="-285750">
              <a:buFont typeface="Arial" panose="020B0604020202020204" pitchFamily="34" charset="0"/>
              <a:buChar char="•"/>
            </a:pPr>
            <a:endParaRPr lang="fr-FR" sz="800" b="1" dirty="0">
              <a:latin typeface="Arial" panose="020B0604020202020204" pitchFamily="34" charset="0"/>
              <a:cs typeface="Arial" panose="020B0604020202020204" pitchFamily="34" charset="0"/>
            </a:endParaRPr>
          </a:p>
          <a:p>
            <a:pPr marL="285750" indent="-285750">
              <a:buFontTx/>
              <a:buChar char="-"/>
            </a:pPr>
            <a:r>
              <a:rPr lang="fr-FR" dirty="0" smtClean="0">
                <a:latin typeface="Arial" panose="020B0604020202020204" pitchFamily="34" charset="0"/>
                <a:cs typeface="Arial" panose="020B0604020202020204" pitchFamily="34" charset="0"/>
              </a:rPr>
              <a:t>Très peu ou pas de professionnels venant dans l’organisme de formation</a:t>
            </a:r>
          </a:p>
          <a:p>
            <a:pPr marL="285750" indent="-285750">
              <a:buFontTx/>
              <a:buChar char="-"/>
            </a:pPr>
            <a:endParaRPr lang="fr-FR"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fr-FR" b="1"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fr-FR" dirty="0">
              <a:latin typeface="Arial" panose="020B0604020202020204" pitchFamily="34" charset="0"/>
              <a:cs typeface="Arial" panose="020B0604020202020204" pitchFamily="34" charset="0"/>
            </a:endParaRPr>
          </a:p>
        </p:txBody>
      </p:sp>
      <p:sp>
        <p:nvSpPr>
          <p:cNvPr id="4" name="Espace réservé du numéro de diapositive 3"/>
          <p:cNvSpPr>
            <a:spLocks noGrp="1"/>
          </p:cNvSpPr>
          <p:nvPr>
            <p:ph type="sldNum" sz="quarter" idx="12"/>
          </p:nvPr>
        </p:nvSpPr>
        <p:spPr/>
        <p:txBody>
          <a:bodyPr/>
          <a:lstStyle/>
          <a:p>
            <a:fld id="{64E6FF48-4C1D-1E4E-ADA7-9346839D7540}" type="slidenum">
              <a:rPr lang="fr-FR" smtClean="0"/>
              <a:t>22</a:t>
            </a:fld>
            <a:endParaRPr lang="fr-FR"/>
          </a:p>
        </p:txBody>
      </p:sp>
    </p:spTree>
    <p:extLst>
      <p:ext uri="{BB962C8B-B14F-4D97-AF65-F5344CB8AC3E}">
        <p14:creationId xmlns:p14="http://schemas.microsoft.com/office/powerpoint/2010/main" val="37623329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sp>
        <p:nvSpPr>
          <p:cNvPr id="9" name="Rectangle 8"/>
          <p:cNvSpPr/>
          <p:nvPr/>
        </p:nvSpPr>
        <p:spPr>
          <a:xfrm>
            <a:off x="1934739" y="427516"/>
            <a:ext cx="10257260" cy="416204"/>
          </a:xfrm>
          <a:prstGeom prst="rect">
            <a:avLst/>
          </a:prstGeom>
        </p:spPr>
        <p:txBody>
          <a:bodyPr wrap="square">
            <a:spAutoFit/>
          </a:bodyPr>
          <a:lstStyle/>
          <a:p>
            <a:pPr algn="ctr">
              <a:lnSpc>
                <a:spcPct val="115000"/>
              </a:lnSpc>
            </a:pPr>
            <a:r>
              <a:rPr lang="fr-FR" sz="2000" b="1" u="sng" dirty="0" smtClean="0">
                <a:solidFill>
                  <a:srgbClr val="1F3864"/>
                </a:solidFill>
                <a:latin typeface="Arial" panose="020B0604020202020204" pitchFamily="34" charset="0"/>
                <a:ea typeface="Calibri" panose="020F0502020204030204" pitchFamily="34" charset="0"/>
              </a:rPr>
              <a:t>L’OFFRE DE SERVICE</a:t>
            </a:r>
            <a:endParaRPr lang="fr-FR" sz="2000" b="1" u="sng" dirty="0">
              <a:solidFill>
                <a:srgbClr val="1F3864"/>
              </a:solidFill>
              <a:latin typeface="Arial" panose="020B0604020202020204" pitchFamily="34" charset="0"/>
              <a:ea typeface="Calibri" panose="020F0502020204030204" pitchFamily="34" charset="0"/>
            </a:endParaRPr>
          </a:p>
        </p:txBody>
      </p:sp>
      <p:sp>
        <p:nvSpPr>
          <p:cNvPr id="2" name="ZoneTexte 1"/>
          <p:cNvSpPr txBox="1"/>
          <p:nvPr/>
        </p:nvSpPr>
        <p:spPr>
          <a:xfrm>
            <a:off x="1934738" y="1050390"/>
            <a:ext cx="10257262" cy="3970318"/>
          </a:xfrm>
          <a:prstGeom prst="rect">
            <a:avLst/>
          </a:prstGeom>
          <a:noFill/>
        </p:spPr>
        <p:txBody>
          <a:bodyPr wrap="square" rtlCol="0">
            <a:spAutoFit/>
          </a:bodyPr>
          <a:lstStyle/>
          <a:p>
            <a:pPr marL="285750" indent="-285750">
              <a:buFont typeface="Arial" panose="020B0604020202020204" pitchFamily="34" charset="0"/>
              <a:buChar char="•"/>
            </a:pPr>
            <a:endParaRPr lang="fr-FR" dirty="0">
              <a:latin typeface="Arial" panose="020B0604020202020204" pitchFamily="34" charset="0"/>
              <a:cs typeface="Arial" panose="020B0604020202020204" pitchFamily="34" charset="0"/>
            </a:endParaRPr>
          </a:p>
          <a:p>
            <a:r>
              <a:rPr lang="fr-FR" dirty="0" smtClean="0">
                <a:latin typeface="Arial" panose="020B0604020202020204" pitchFamily="34" charset="0"/>
                <a:cs typeface="Arial" panose="020B0604020202020204" pitchFamily="34" charset="0"/>
              </a:rPr>
              <a:t>En résumé, si on demande aux bénéficiaires quels sont les ateliers les plus utiles à leurs yeux , ils répondent majoritairement :</a:t>
            </a:r>
          </a:p>
          <a:p>
            <a:endParaRPr lang="fr-FR"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fr-FR" b="1" dirty="0" smtClean="0">
              <a:latin typeface="Arial" panose="020B0604020202020204" pitchFamily="34" charset="0"/>
              <a:cs typeface="Arial" panose="020B0604020202020204" pitchFamily="34" charset="0"/>
            </a:endParaRPr>
          </a:p>
          <a:p>
            <a:pPr marL="342900" indent="-342900">
              <a:buFont typeface="+mj-lt"/>
              <a:buAutoNum type="arabicPeriod"/>
            </a:pPr>
            <a:r>
              <a:rPr lang="fr-FR" b="1" dirty="0" smtClean="0">
                <a:latin typeface="Arial" panose="020B0604020202020204" pitchFamily="34" charset="0"/>
                <a:cs typeface="Arial" panose="020B0604020202020204" pitchFamily="34" charset="0"/>
              </a:rPr>
              <a:t>Les  stages </a:t>
            </a:r>
            <a:r>
              <a:rPr lang="fr-FR" dirty="0" smtClean="0">
                <a:latin typeface="Arial" panose="020B0604020202020204" pitchFamily="34" charset="0"/>
                <a:cs typeface="Arial" panose="020B0604020202020204" pitchFamily="34" charset="0"/>
              </a:rPr>
              <a:t>(et plus largement tous les ateliers qui les rapprochent de l’entreprise)</a:t>
            </a:r>
          </a:p>
          <a:p>
            <a:pPr marL="342900" indent="-342900">
              <a:buFont typeface="+mj-lt"/>
              <a:buAutoNum type="arabicPeriod"/>
            </a:pPr>
            <a:endParaRPr lang="fr-FR" dirty="0" smtClean="0">
              <a:latin typeface="Arial" panose="020B0604020202020204" pitchFamily="34" charset="0"/>
              <a:cs typeface="Arial" panose="020B0604020202020204" pitchFamily="34" charset="0"/>
            </a:endParaRPr>
          </a:p>
          <a:p>
            <a:pPr marL="342900" indent="-342900">
              <a:buFont typeface="+mj-lt"/>
              <a:buAutoNum type="arabicPeriod"/>
            </a:pPr>
            <a:endParaRPr lang="fr-FR" dirty="0" smtClean="0">
              <a:latin typeface="Arial" panose="020B0604020202020204" pitchFamily="34" charset="0"/>
              <a:cs typeface="Arial" panose="020B0604020202020204" pitchFamily="34" charset="0"/>
            </a:endParaRPr>
          </a:p>
          <a:p>
            <a:pPr marL="342900" indent="-342900">
              <a:buFont typeface="+mj-lt"/>
              <a:buAutoNum type="arabicPeriod"/>
            </a:pPr>
            <a:r>
              <a:rPr lang="fr-FR" b="1" dirty="0" smtClean="0">
                <a:latin typeface="Arial" panose="020B0604020202020204" pitchFamily="34" charset="0"/>
                <a:cs typeface="Arial" panose="020B0604020202020204" pitchFamily="34" charset="0"/>
              </a:rPr>
              <a:t>Les ateliers de remise à niveau</a:t>
            </a:r>
          </a:p>
          <a:p>
            <a:pPr marL="342900" indent="-342900">
              <a:buFont typeface="+mj-lt"/>
              <a:buAutoNum type="arabicPeriod"/>
            </a:pPr>
            <a:endParaRPr lang="fr-FR" dirty="0" smtClean="0">
              <a:latin typeface="Arial" panose="020B0604020202020204" pitchFamily="34" charset="0"/>
              <a:cs typeface="Arial" panose="020B0604020202020204" pitchFamily="34" charset="0"/>
            </a:endParaRPr>
          </a:p>
          <a:p>
            <a:pPr marL="342900" indent="-342900">
              <a:buFont typeface="+mj-lt"/>
              <a:buAutoNum type="arabicPeriod"/>
            </a:pPr>
            <a:endParaRPr lang="fr-FR" dirty="0" smtClean="0">
              <a:latin typeface="Arial" panose="020B0604020202020204" pitchFamily="34" charset="0"/>
              <a:cs typeface="Arial" panose="020B0604020202020204" pitchFamily="34" charset="0"/>
            </a:endParaRPr>
          </a:p>
          <a:p>
            <a:pPr marL="342900" indent="-342900">
              <a:buFont typeface="+mj-lt"/>
              <a:buAutoNum type="arabicPeriod"/>
            </a:pPr>
            <a:r>
              <a:rPr lang="fr-FR" b="1" dirty="0" smtClean="0">
                <a:latin typeface="Arial" panose="020B0604020202020204" pitchFamily="34" charset="0"/>
                <a:cs typeface="Arial" panose="020B0604020202020204" pitchFamily="34" charset="0"/>
              </a:rPr>
              <a:t>Les ateliers de communication </a:t>
            </a:r>
            <a:r>
              <a:rPr lang="fr-FR" dirty="0" smtClean="0">
                <a:latin typeface="Arial" panose="020B0604020202020204" pitchFamily="34" charset="0"/>
                <a:cs typeface="Arial" panose="020B0604020202020204" pitchFamily="34" charset="0"/>
              </a:rPr>
              <a:t>(tout le travail pour acquérir de la confiance en soi)</a:t>
            </a:r>
          </a:p>
          <a:p>
            <a:endParaRPr lang="fr-FR" dirty="0" smtClean="0">
              <a:latin typeface="Arial" panose="020B0604020202020204" pitchFamily="34" charset="0"/>
              <a:cs typeface="Arial" panose="020B0604020202020204" pitchFamily="34" charset="0"/>
            </a:endParaRPr>
          </a:p>
          <a:p>
            <a:pPr marL="342900" indent="-342900">
              <a:buFont typeface="+mj-lt"/>
              <a:buAutoNum type="arabicPeriod"/>
            </a:pPr>
            <a:endParaRPr lang="fr-FR" dirty="0">
              <a:latin typeface="Arial" panose="020B0604020202020204" pitchFamily="34" charset="0"/>
              <a:cs typeface="Arial" panose="020B0604020202020204" pitchFamily="34" charset="0"/>
            </a:endParaRPr>
          </a:p>
        </p:txBody>
      </p:sp>
      <p:sp>
        <p:nvSpPr>
          <p:cNvPr id="4" name="Rectangle 3"/>
          <p:cNvSpPr/>
          <p:nvPr/>
        </p:nvSpPr>
        <p:spPr>
          <a:xfrm>
            <a:off x="1934739" y="5147490"/>
            <a:ext cx="10257260" cy="369332"/>
          </a:xfrm>
          <a:prstGeom prst="rect">
            <a:avLst/>
          </a:prstGeom>
        </p:spPr>
        <p:txBody>
          <a:bodyPr wrap="square">
            <a:spAutoFit/>
          </a:bodyPr>
          <a:lstStyle/>
          <a:p>
            <a:pPr algn="ctr"/>
            <a:r>
              <a:rPr lang="fr-FR" b="1" dirty="0" smtClean="0">
                <a:latin typeface="Arial" panose="020B0604020202020204" pitchFamily="34" charset="0"/>
                <a:cs typeface="Arial" panose="020B0604020202020204" pitchFamily="34" charset="0"/>
                <a:sym typeface="Wingdings" panose="05000000000000000000" pitchFamily="2" charset="2"/>
              </a:rPr>
              <a:t>	</a:t>
            </a:r>
            <a:r>
              <a:rPr lang="fr-FR" b="1" dirty="0" smtClean="0">
                <a:latin typeface="Arial" panose="020B0604020202020204" pitchFamily="34" charset="0"/>
                <a:cs typeface="Arial" panose="020B0604020202020204" pitchFamily="34" charset="0"/>
              </a:rPr>
              <a:t>Globalement </a:t>
            </a:r>
            <a:r>
              <a:rPr lang="fr-FR" b="1" dirty="0">
                <a:latin typeface="Arial" panose="020B0604020202020204" pitchFamily="34" charset="0"/>
                <a:cs typeface="Arial" panose="020B0604020202020204" pitchFamily="34" charset="0"/>
              </a:rPr>
              <a:t>l’ensemble de l’offre de service </a:t>
            </a:r>
            <a:r>
              <a:rPr lang="fr-FR" b="1" dirty="0" smtClean="0">
                <a:latin typeface="Arial" panose="020B0604020202020204" pitchFamily="34" charset="0"/>
                <a:cs typeface="Arial" panose="020B0604020202020204" pitchFamily="34" charset="0"/>
              </a:rPr>
              <a:t>est jugée </a:t>
            </a:r>
            <a:r>
              <a:rPr lang="fr-FR" b="1" dirty="0">
                <a:latin typeface="Arial" panose="020B0604020202020204" pitchFamily="34" charset="0"/>
                <a:cs typeface="Arial" panose="020B0604020202020204" pitchFamily="34" charset="0"/>
              </a:rPr>
              <a:t>très satisfaisante</a:t>
            </a:r>
          </a:p>
        </p:txBody>
      </p:sp>
      <p:sp>
        <p:nvSpPr>
          <p:cNvPr id="11" name="Espace réservé du numéro de diapositive 10"/>
          <p:cNvSpPr>
            <a:spLocks noGrp="1"/>
          </p:cNvSpPr>
          <p:nvPr>
            <p:ph type="sldNum" sz="quarter" idx="12"/>
          </p:nvPr>
        </p:nvSpPr>
        <p:spPr/>
        <p:txBody>
          <a:bodyPr/>
          <a:lstStyle/>
          <a:p>
            <a:fld id="{64E6FF48-4C1D-1E4E-ADA7-9346839D7540}" type="slidenum">
              <a:rPr lang="fr-FR" smtClean="0"/>
              <a:t>23</a:t>
            </a:fld>
            <a:endParaRPr lang="fr-FR"/>
          </a:p>
        </p:txBody>
      </p:sp>
    </p:spTree>
    <p:extLst>
      <p:ext uri="{BB962C8B-B14F-4D97-AF65-F5344CB8AC3E}">
        <p14:creationId xmlns:p14="http://schemas.microsoft.com/office/powerpoint/2010/main" val="25315237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sp>
        <p:nvSpPr>
          <p:cNvPr id="9" name="Rectangle 8"/>
          <p:cNvSpPr/>
          <p:nvPr/>
        </p:nvSpPr>
        <p:spPr>
          <a:xfrm>
            <a:off x="1947029" y="185778"/>
            <a:ext cx="10244969" cy="446276"/>
          </a:xfrm>
          <a:prstGeom prst="rect">
            <a:avLst/>
          </a:prstGeom>
        </p:spPr>
        <p:txBody>
          <a:bodyPr wrap="square">
            <a:spAutoFit/>
          </a:bodyPr>
          <a:lstStyle/>
          <a:p>
            <a:pPr algn="ctr">
              <a:lnSpc>
                <a:spcPct val="115000"/>
              </a:lnSpc>
            </a:pPr>
            <a:r>
              <a:rPr lang="fr-FR" sz="2000" b="1" u="sng" dirty="0" smtClean="0">
                <a:solidFill>
                  <a:srgbClr val="1F3864"/>
                </a:solidFill>
                <a:latin typeface="Arial" panose="020B0604020202020204" pitchFamily="34" charset="0"/>
                <a:ea typeface="Calibri" panose="020F0502020204030204" pitchFamily="34" charset="0"/>
              </a:rPr>
              <a:t>L’APPORT DE LA FORMATION SUR LE PLAN PROFESSIONNEL</a:t>
            </a:r>
            <a:endParaRPr lang="fr-FR" sz="2000" b="1" u="sng" dirty="0">
              <a:solidFill>
                <a:srgbClr val="1F3864"/>
              </a:solidFill>
              <a:latin typeface="Arial" panose="020B0604020202020204" pitchFamily="34" charset="0"/>
              <a:ea typeface="Calibri" panose="020F0502020204030204" pitchFamily="34" charset="0"/>
            </a:endParaRPr>
          </a:p>
        </p:txBody>
      </p:sp>
      <p:sp>
        <p:nvSpPr>
          <p:cNvPr id="2" name="ZoneTexte 1"/>
          <p:cNvSpPr txBox="1"/>
          <p:nvPr/>
        </p:nvSpPr>
        <p:spPr>
          <a:xfrm>
            <a:off x="1947029" y="832549"/>
            <a:ext cx="10244969" cy="6155531"/>
          </a:xfrm>
          <a:prstGeom prst="rect">
            <a:avLst/>
          </a:prstGeom>
          <a:noFill/>
        </p:spPr>
        <p:txBody>
          <a:bodyPr wrap="square" rtlCol="0">
            <a:spAutoFit/>
          </a:bodyPr>
          <a:lstStyle/>
          <a:p>
            <a:pPr marL="285750" indent="-285750">
              <a:buFont typeface="Arial" panose="020B0604020202020204" pitchFamily="34" charset="0"/>
              <a:buChar char="•"/>
            </a:pPr>
            <a:r>
              <a:rPr lang="fr-FR" dirty="0" smtClean="0">
                <a:latin typeface="Arial" panose="020B0604020202020204" pitchFamily="34" charset="0"/>
                <a:cs typeface="Arial" panose="020B0604020202020204" pitchFamily="34" charset="0"/>
              </a:rPr>
              <a:t>Des dispositifs qui permettent de </a:t>
            </a:r>
            <a:r>
              <a:rPr lang="fr-FR" b="1" dirty="0" smtClean="0">
                <a:latin typeface="Arial" panose="020B0604020202020204" pitchFamily="34" charset="0"/>
                <a:cs typeface="Arial" panose="020B0604020202020204" pitchFamily="34" charset="0"/>
              </a:rPr>
              <a:t>construire et/ou de valider un projet professionnel</a:t>
            </a:r>
          </a:p>
          <a:p>
            <a:pPr marL="285750" indent="-285750">
              <a:buFont typeface="Arial" panose="020B0604020202020204" pitchFamily="34" charset="0"/>
              <a:buChar char="•"/>
            </a:pPr>
            <a:endParaRPr lang="fr-FR"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r-FR" dirty="0" smtClean="0">
                <a:latin typeface="Arial" panose="020B0604020202020204" pitchFamily="34" charset="0"/>
                <a:cs typeface="Arial" panose="020B0604020202020204" pitchFamily="34" charset="0"/>
              </a:rPr>
              <a:t>La possibilité d’avoir une </a:t>
            </a:r>
            <a:r>
              <a:rPr lang="fr-FR" b="1" dirty="0" smtClean="0">
                <a:latin typeface="Arial" panose="020B0604020202020204" pitchFamily="34" charset="0"/>
                <a:cs typeface="Arial" panose="020B0604020202020204" pitchFamily="34" charset="0"/>
              </a:rPr>
              <a:t>première expérience professionnelle </a:t>
            </a:r>
            <a:r>
              <a:rPr lang="fr-FR" dirty="0" smtClean="0">
                <a:latin typeface="Arial" panose="020B0604020202020204" pitchFamily="34" charset="0"/>
                <a:cs typeface="Arial" panose="020B0604020202020204" pitchFamily="34" charset="0"/>
              </a:rPr>
              <a:t>qui permet de remplir son CV</a:t>
            </a:r>
          </a:p>
          <a:p>
            <a:pPr marL="285750" indent="-285750">
              <a:buFont typeface="Arial" panose="020B0604020202020204" pitchFamily="34" charset="0"/>
              <a:buChar char="•"/>
            </a:pPr>
            <a:endParaRPr lang="fr-FR"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r-FR" b="1" dirty="0">
                <a:latin typeface="Arial" panose="020B0604020202020204" pitchFamily="34" charset="0"/>
                <a:cs typeface="Arial" panose="020B0604020202020204" pitchFamily="34" charset="0"/>
              </a:rPr>
              <a:t>Une remise en dynamique des bénéficiaires </a:t>
            </a:r>
            <a:r>
              <a:rPr lang="fr-FR" dirty="0">
                <a:latin typeface="Arial" panose="020B0604020202020204" pitchFamily="34" charset="0"/>
                <a:cs typeface="Arial" panose="020B0604020202020204" pitchFamily="34" charset="0"/>
              </a:rPr>
              <a:t>: pour rappel près de 90% des bénéficiaires étaient demandeurs d’emploi à l’entrée en formation (dont plus de la moitié inscrit depuis plus de 1 an)</a:t>
            </a:r>
          </a:p>
          <a:p>
            <a:pPr marL="285750" indent="-285750">
              <a:buFont typeface="Arial" panose="020B0604020202020204" pitchFamily="34" charset="0"/>
              <a:buChar char="•"/>
            </a:pPr>
            <a:endParaRPr lang="fr-FR" dirty="0" smtClean="0">
              <a:latin typeface="Arial" panose="020B0604020202020204" pitchFamily="34" charset="0"/>
              <a:cs typeface="Arial" panose="020B0604020202020204" pitchFamily="34" charset="0"/>
            </a:endParaRPr>
          </a:p>
          <a:p>
            <a:pPr algn="ctr"/>
            <a:r>
              <a:rPr lang="fr-FR" b="1" u="sng" dirty="0" smtClean="0">
                <a:solidFill>
                  <a:srgbClr val="1F3864"/>
                </a:solidFill>
                <a:latin typeface="Arial" panose="020B0604020202020204" pitchFamily="34" charset="0"/>
                <a:ea typeface="Calibri" panose="020F0502020204030204" pitchFamily="34" charset="0"/>
              </a:rPr>
              <a:t>…ET À </a:t>
            </a:r>
            <a:r>
              <a:rPr lang="fr-FR" b="1" u="sng" dirty="0">
                <a:solidFill>
                  <a:srgbClr val="1F3864"/>
                </a:solidFill>
                <a:latin typeface="Arial" panose="020B0604020202020204" pitchFamily="34" charset="0"/>
                <a:ea typeface="Calibri" panose="020F0502020204030204" pitchFamily="34" charset="0"/>
              </a:rPr>
              <a:t>TITRE </a:t>
            </a:r>
            <a:r>
              <a:rPr lang="fr-FR" b="1" u="sng" dirty="0" smtClean="0">
                <a:solidFill>
                  <a:srgbClr val="1F3864"/>
                </a:solidFill>
                <a:latin typeface="Arial" panose="020B0604020202020204" pitchFamily="34" charset="0"/>
                <a:ea typeface="Calibri" panose="020F0502020204030204" pitchFamily="34" charset="0"/>
              </a:rPr>
              <a:t>PERSONNEL </a:t>
            </a:r>
          </a:p>
          <a:p>
            <a:pPr algn="ctr"/>
            <a:endParaRPr lang="fr-FR" b="1" u="sng" dirty="0" smtClean="0">
              <a:solidFill>
                <a:srgbClr val="1F3864"/>
              </a:solidFill>
              <a:latin typeface="Arial" panose="020B0604020202020204" pitchFamily="34" charset="0"/>
              <a:ea typeface="Calibri" panose="020F0502020204030204" pitchFamily="34" charset="0"/>
            </a:endParaRPr>
          </a:p>
          <a:p>
            <a:pPr marL="285750" indent="-285750">
              <a:buFont typeface="Arial" panose="020B0604020202020204" pitchFamily="34" charset="0"/>
              <a:buChar char="•"/>
            </a:pPr>
            <a:r>
              <a:rPr lang="fr-FR" dirty="0">
                <a:latin typeface="Arial" panose="020B0604020202020204" pitchFamily="34" charset="0"/>
                <a:cs typeface="Arial" panose="020B0604020202020204" pitchFamily="34" charset="0"/>
              </a:rPr>
              <a:t>Des dispositifs qui </a:t>
            </a:r>
            <a:r>
              <a:rPr lang="fr-FR" dirty="0" smtClean="0">
                <a:latin typeface="Arial" panose="020B0604020202020204" pitchFamily="34" charset="0"/>
                <a:cs typeface="Arial" panose="020B0604020202020204" pitchFamily="34" charset="0"/>
              </a:rPr>
              <a:t>permettent également  </a:t>
            </a:r>
            <a:r>
              <a:rPr lang="fr-FR" dirty="0">
                <a:latin typeface="Arial" panose="020B0604020202020204" pitchFamily="34" charset="0"/>
                <a:cs typeface="Arial" panose="020B0604020202020204" pitchFamily="34" charset="0"/>
              </a:rPr>
              <a:t>de </a:t>
            </a:r>
            <a:r>
              <a:rPr lang="fr-FR" b="1" dirty="0" smtClean="0">
                <a:latin typeface="Arial" panose="020B0604020202020204" pitchFamily="34" charset="0"/>
                <a:cs typeface="Arial" panose="020B0604020202020204" pitchFamily="34" charset="0"/>
              </a:rPr>
              <a:t>« reprendre </a:t>
            </a:r>
            <a:r>
              <a:rPr lang="fr-FR" b="1" dirty="0">
                <a:latin typeface="Arial" panose="020B0604020202020204" pitchFamily="34" charset="0"/>
                <a:cs typeface="Arial" panose="020B0604020202020204" pitchFamily="34" charset="0"/>
              </a:rPr>
              <a:t>confiance en </a:t>
            </a:r>
            <a:r>
              <a:rPr lang="fr-FR" b="1" dirty="0" smtClean="0">
                <a:latin typeface="Arial" panose="020B0604020202020204" pitchFamily="34" charset="0"/>
                <a:cs typeface="Arial" panose="020B0604020202020204" pitchFamily="34" charset="0"/>
              </a:rPr>
              <a:t>soi »</a:t>
            </a:r>
          </a:p>
          <a:p>
            <a:pPr marL="285750" indent="-285750">
              <a:buFont typeface="Arial" panose="020B0604020202020204" pitchFamily="34" charset="0"/>
              <a:buChar char="•"/>
            </a:pPr>
            <a:endParaRPr lang="fr-FR"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r-FR" b="1" dirty="0" smtClean="0">
                <a:latin typeface="Arial" panose="020B0604020202020204" pitchFamily="34" charset="0"/>
                <a:cs typeface="Arial" panose="020B0604020202020204" pitchFamily="34" charset="0"/>
              </a:rPr>
              <a:t>Donne un cadre, un rythme </a:t>
            </a:r>
            <a:r>
              <a:rPr lang="fr-FR" dirty="0" smtClean="0">
                <a:latin typeface="Arial" panose="020B0604020202020204" pitchFamily="34" charset="0"/>
                <a:cs typeface="Arial" panose="020B0604020202020204" pitchFamily="34" charset="0"/>
              </a:rPr>
              <a:t>que les bénéficiaires retrouveront dans le monde professionnel</a:t>
            </a:r>
          </a:p>
          <a:p>
            <a:pPr marL="285750" indent="-285750">
              <a:buFont typeface="Arial" panose="020B0604020202020204" pitchFamily="34" charset="0"/>
              <a:buChar char="•"/>
            </a:pPr>
            <a:endParaRPr lang="fr-FR"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r-FR" dirty="0" smtClean="0">
                <a:latin typeface="Arial" panose="020B0604020202020204" pitchFamily="34" charset="0"/>
                <a:cs typeface="Arial" panose="020B0604020202020204" pitchFamily="34" charset="0"/>
              </a:rPr>
              <a:t>Du respect, de la motivation, de l’autonomie, de l’épanouissement personnel, des amitiés…</a:t>
            </a:r>
          </a:p>
          <a:p>
            <a:endParaRPr lang="fr-FR" dirty="0">
              <a:latin typeface="Arial" panose="020B0604020202020204" pitchFamily="34" charset="0"/>
              <a:cs typeface="Arial" panose="020B0604020202020204" pitchFamily="34" charset="0"/>
            </a:endParaRPr>
          </a:p>
          <a:p>
            <a:pPr algn="ctr"/>
            <a:r>
              <a:rPr lang="fr-FR" sz="1400" b="1" i="1" dirty="0" smtClean="0">
                <a:solidFill>
                  <a:srgbClr val="002060"/>
                </a:solidFill>
                <a:latin typeface="Arial" panose="020B0604020202020204" pitchFamily="34" charset="0"/>
                <a:cs typeface="Arial" panose="020B0604020202020204" pitchFamily="34" charset="0"/>
              </a:rPr>
              <a:t>« </a:t>
            </a:r>
            <a:r>
              <a:rPr lang="fr-FR" sz="1400" b="1" i="1" dirty="0">
                <a:solidFill>
                  <a:srgbClr val="1F3864"/>
                </a:solidFill>
                <a:latin typeface="Arial" panose="020B0604020202020204" pitchFamily="34" charset="0"/>
                <a:ea typeface="Calibri" panose="020F0502020204030204" pitchFamily="34" charset="0"/>
                <a:cs typeface="Arial" panose="020B0604020202020204" pitchFamily="34" charset="0"/>
              </a:rPr>
              <a:t>Je me suis arrêté en 1ère, je ne faisais plus rien, je ne savais pas quoi faire… je suis rentré dans ce dispositif et maintenant je suis dans une formation qualifiante qui me plait… j’ai trouvé un sens à ma vie »</a:t>
            </a:r>
          </a:p>
          <a:p>
            <a:pPr marL="285750" indent="-285750">
              <a:buFont typeface="Arial" panose="020B0604020202020204" pitchFamily="34" charset="0"/>
              <a:buChar char="•"/>
            </a:pPr>
            <a:endParaRPr lang="fr-FR" sz="1400" i="1" dirty="0" smtClean="0">
              <a:latin typeface="Arial" panose="020B0604020202020204" pitchFamily="34" charset="0"/>
              <a:cs typeface="Arial" panose="020B0604020202020204" pitchFamily="34" charset="0"/>
            </a:endParaRPr>
          </a:p>
          <a:p>
            <a:pPr algn="ctr"/>
            <a:r>
              <a:rPr lang="fr-FR" sz="1400" i="1" dirty="0" smtClean="0">
                <a:latin typeface="Arial" panose="020B0604020202020204" pitchFamily="34" charset="0"/>
                <a:cs typeface="Arial" panose="020B0604020202020204" pitchFamily="34" charset="0"/>
              </a:rPr>
              <a:t>« </a:t>
            </a:r>
            <a:r>
              <a:rPr lang="fr-FR" sz="1400" b="1" i="1" dirty="0">
                <a:solidFill>
                  <a:srgbClr val="1F3864"/>
                </a:solidFill>
                <a:latin typeface="Arial" panose="020B0604020202020204" pitchFamily="34" charset="0"/>
                <a:ea typeface="Calibri" panose="020F0502020204030204" pitchFamily="34" charset="0"/>
                <a:cs typeface="Arial" panose="020B0604020202020204" pitchFamily="34" charset="0"/>
              </a:rPr>
              <a:t>On est rentré dans ce dispositif pour apprendre des choses et à terme se former… ça nous donne une bonne raison de se lever le matin et en plus on est payé pour le faire »</a:t>
            </a:r>
          </a:p>
          <a:p>
            <a:pPr marL="285750" indent="-285750">
              <a:buFont typeface="Arial" panose="020B0604020202020204" pitchFamily="34" charset="0"/>
              <a:buChar char="•"/>
            </a:pPr>
            <a:endParaRPr lang="fr-FR" b="1" dirty="0">
              <a:solidFill>
                <a:srgbClr val="1F3864"/>
              </a:solidFill>
              <a:latin typeface="Arial" panose="020B0604020202020204" pitchFamily="34" charset="0"/>
              <a:ea typeface="Calibri" panose="020F0502020204030204" pitchFamily="34" charset="0"/>
              <a:cs typeface="Arial" panose="020B0604020202020204" pitchFamily="34" charset="0"/>
            </a:endParaRPr>
          </a:p>
          <a:p>
            <a:pPr marL="285750" indent="-285750">
              <a:buFont typeface="Arial" panose="020B0604020202020204" pitchFamily="34" charset="0"/>
              <a:buChar char="•"/>
            </a:pPr>
            <a:endParaRPr lang="fr-FR" dirty="0">
              <a:latin typeface="Arial" panose="020B0604020202020204" pitchFamily="34" charset="0"/>
              <a:cs typeface="Arial" panose="020B0604020202020204" pitchFamily="34" charset="0"/>
            </a:endParaRPr>
          </a:p>
        </p:txBody>
      </p:sp>
      <p:sp>
        <p:nvSpPr>
          <p:cNvPr id="4" name="Espace réservé du numéro de diapositive 3"/>
          <p:cNvSpPr>
            <a:spLocks noGrp="1"/>
          </p:cNvSpPr>
          <p:nvPr>
            <p:ph type="sldNum" sz="quarter" idx="12"/>
          </p:nvPr>
        </p:nvSpPr>
        <p:spPr/>
        <p:txBody>
          <a:bodyPr/>
          <a:lstStyle/>
          <a:p>
            <a:fld id="{64E6FF48-4C1D-1E4E-ADA7-9346839D7540}" type="slidenum">
              <a:rPr lang="fr-FR" smtClean="0"/>
              <a:t>24</a:t>
            </a:fld>
            <a:endParaRPr lang="fr-FR" dirty="0"/>
          </a:p>
        </p:txBody>
      </p:sp>
    </p:spTree>
    <p:extLst>
      <p:ext uri="{BB962C8B-B14F-4D97-AF65-F5344CB8AC3E}">
        <p14:creationId xmlns:p14="http://schemas.microsoft.com/office/powerpoint/2010/main" val="39841932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sp>
        <p:nvSpPr>
          <p:cNvPr id="9" name="Rectangle 8"/>
          <p:cNvSpPr/>
          <p:nvPr/>
        </p:nvSpPr>
        <p:spPr>
          <a:xfrm>
            <a:off x="2016379" y="385474"/>
            <a:ext cx="10175619" cy="416204"/>
          </a:xfrm>
          <a:prstGeom prst="rect">
            <a:avLst/>
          </a:prstGeom>
        </p:spPr>
        <p:txBody>
          <a:bodyPr wrap="square">
            <a:spAutoFit/>
          </a:bodyPr>
          <a:lstStyle/>
          <a:p>
            <a:pPr algn="ctr">
              <a:lnSpc>
                <a:spcPct val="115000"/>
              </a:lnSpc>
            </a:pPr>
            <a:r>
              <a:rPr lang="fr-FR" sz="2000" b="1" u="sng" dirty="0" smtClean="0">
                <a:solidFill>
                  <a:srgbClr val="1F3864"/>
                </a:solidFill>
                <a:latin typeface="Arial" panose="020B0604020202020204" pitchFamily="34" charset="0"/>
                <a:ea typeface="Calibri" panose="020F0502020204030204" pitchFamily="34" charset="0"/>
              </a:rPr>
              <a:t>DES PISTES D’AMÉLIORATION DES BÉNÉFICIAIRES</a:t>
            </a:r>
            <a:endParaRPr lang="fr-FR" sz="2000" b="1" u="sng" dirty="0">
              <a:solidFill>
                <a:srgbClr val="1F3864"/>
              </a:solidFill>
              <a:latin typeface="Arial" panose="020B0604020202020204" pitchFamily="34" charset="0"/>
              <a:ea typeface="Calibri" panose="020F0502020204030204" pitchFamily="34" charset="0"/>
            </a:endParaRPr>
          </a:p>
        </p:txBody>
      </p:sp>
      <p:sp>
        <p:nvSpPr>
          <p:cNvPr id="2" name="ZoneTexte 1"/>
          <p:cNvSpPr txBox="1"/>
          <p:nvPr/>
        </p:nvSpPr>
        <p:spPr>
          <a:xfrm>
            <a:off x="2016379" y="1128502"/>
            <a:ext cx="10180803" cy="5078313"/>
          </a:xfrm>
          <a:prstGeom prst="rect">
            <a:avLst/>
          </a:prstGeom>
          <a:noFill/>
        </p:spPr>
        <p:txBody>
          <a:bodyPr wrap="square" rtlCol="0">
            <a:spAutoFit/>
          </a:bodyPr>
          <a:lstStyle/>
          <a:p>
            <a:pPr marL="285750" indent="-285750">
              <a:buFont typeface="Arial" panose="020B0604020202020204" pitchFamily="34" charset="0"/>
              <a:buChar char="•"/>
            </a:pPr>
            <a:r>
              <a:rPr lang="fr-FR" dirty="0" smtClean="0">
                <a:latin typeface="Arial" panose="020B0604020202020204" pitchFamily="34" charset="0"/>
                <a:cs typeface="Arial" panose="020B0604020202020204" pitchFamily="34" charset="0"/>
              </a:rPr>
              <a:t>Continuer à </a:t>
            </a:r>
            <a:r>
              <a:rPr lang="fr-FR" b="1" dirty="0" smtClean="0">
                <a:latin typeface="Arial" panose="020B0604020202020204" pitchFamily="34" charset="0"/>
                <a:cs typeface="Arial" panose="020B0604020202020204" pitchFamily="34" charset="0"/>
              </a:rPr>
              <a:t>mixer les publics </a:t>
            </a:r>
            <a:r>
              <a:rPr lang="fr-FR" dirty="0" smtClean="0">
                <a:latin typeface="Arial" panose="020B0604020202020204" pitchFamily="34" charset="0"/>
                <a:cs typeface="Arial" panose="020B0604020202020204" pitchFamily="34" charset="0"/>
              </a:rPr>
              <a:t>(jeunes et moins jeunes) pour contribuer à régler les problèmes de discipline qui nuisent à la relation de groupe et sa dynamique</a:t>
            </a:r>
          </a:p>
          <a:p>
            <a:pPr marL="285750" indent="-285750">
              <a:buFont typeface="Arial" panose="020B0604020202020204" pitchFamily="34" charset="0"/>
              <a:buChar char="•"/>
            </a:pPr>
            <a:endParaRPr lang="fr-FR" b="1" dirty="0">
              <a:solidFill>
                <a:srgbClr val="1F3864"/>
              </a:solidFill>
              <a:latin typeface="Arial" panose="020B0604020202020204" pitchFamily="34" charset="0"/>
              <a:ea typeface="Calibri" panose="020F0502020204030204" pitchFamily="34" charset="0"/>
              <a:cs typeface="Arial" panose="020B0604020202020204" pitchFamily="34" charset="0"/>
            </a:endParaRPr>
          </a:p>
          <a:p>
            <a:pPr marL="285750" indent="-285750">
              <a:buFont typeface="Arial" panose="020B0604020202020204" pitchFamily="34" charset="0"/>
              <a:buChar char="•"/>
            </a:pPr>
            <a:r>
              <a:rPr lang="fr-FR" dirty="0" smtClean="0">
                <a:latin typeface="Arial" panose="020B0604020202020204" pitchFamily="34" charset="0"/>
                <a:cs typeface="Arial" panose="020B0604020202020204" pitchFamily="34" charset="0"/>
              </a:rPr>
              <a:t>Trouver une « méthode » pour </a:t>
            </a:r>
            <a:r>
              <a:rPr lang="fr-FR" b="1" dirty="0" smtClean="0">
                <a:latin typeface="Arial" panose="020B0604020202020204" pitchFamily="34" charset="0"/>
                <a:cs typeface="Arial" panose="020B0604020202020204" pitchFamily="34" charset="0"/>
              </a:rPr>
              <a:t>tester davantage le degré de motivation </a:t>
            </a:r>
            <a:r>
              <a:rPr lang="fr-FR" dirty="0" smtClean="0">
                <a:latin typeface="Arial" panose="020B0604020202020204" pitchFamily="34" charset="0"/>
                <a:cs typeface="Arial" panose="020B0604020202020204" pitchFamily="34" charset="0"/>
              </a:rPr>
              <a:t>à l’entrée de la formation et évaluer l’engagement des candidats</a:t>
            </a:r>
          </a:p>
          <a:p>
            <a:pPr marL="285750" indent="-285750">
              <a:buFont typeface="Wingdings" panose="05000000000000000000" pitchFamily="2" charset="2"/>
              <a:buChar char="à"/>
            </a:pPr>
            <a:endParaRPr lang="fr-FR"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r-FR" dirty="0" smtClean="0">
                <a:latin typeface="Arial" panose="020B0604020202020204" pitchFamily="34" charset="0"/>
                <a:cs typeface="Arial" panose="020B0604020202020204" pitchFamily="34" charset="0"/>
              </a:rPr>
              <a:t>Renforcer l’</a:t>
            </a:r>
            <a:r>
              <a:rPr lang="fr-FR" b="1" dirty="0" smtClean="0">
                <a:latin typeface="Arial" panose="020B0604020202020204" pitchFamily="34" charset="0"/>
                <a:cs typeface="Arial" panose="020B0604020202020204" pitchFamily="34" charset="0"/>
              </a:rPr>
              <a:t>accompagnement</a:t>
            </a:r>
            <a:r>
              <a:rPr lang="fr-FR" dirty="0" smtClean="0">
                <a:latin typeface="Arial" panose="020B0604020202020204" pitchFamily="34" charset="0"/>
                <a:cs typeface="Arial" panose="020B0604020202020204" pitchFamily="34" charset="0"/>
              </a:rPr>
              <a:t> </a:t>
            </a:r>
            <a:r>
              <a:rPr lang="fr-FR" b="1" dirty="0" smtClean="0">
                <a:latin typeface="Arial" panose="020B0604020202020204" pitchFamily="34" charset="0"/>
                <a:cs typeface="Arial" panose="020B0604020202020204" pitchFamily="34" charset="0"/>
              </a:rPr>
              <a:t>des bénéficiaires en situation de handicap </a:t>
            </a:r>
            <a:r>
              <a:rPr lang="fr-FR" dirty="0" smtClean="0">
                <a:latin typeface="Arial" panose="020B0604020202020204" pitchFamily="34" charset="0"/>
                <a:cs typeface="Arial" panose="020B0604020202020204" pitchFamily="34" charset="0"/>
              </a:rPr>
              <a:t>qui n’ont pas fait le deuil de leur ancien métier</a:t>
            </a:r>
          </a:p>
          <a:p>
            <a:pPr marL="285750" indent="-285750">
              <a:buFont typeface="Arial" panose="020B0604020202020204" pitchFamily="34" charset="0"/>
              <a:buChar char="•"/>
            </a:pPr>
            <a:endParaRPr lang="fr-FR" dirty="0">
              <a:solidFill>
                <a:srgbClr val="002060"/>
              </a:solidFill>
              <a:latin typeface="Arial" panose="020B0604020202020204" pitchFamily="34" charset="0"/>
              <a:cs typeface="Arial" panose="020B0604020202020204" pitchFamily="34" charset="0"/>
              <a:sym typeface="Wingdings" panose="05000000000000000000" pitchFamily="2" charset="2"/>
            </a:endParaRPr>
          </a:p>
          <a:p>
            <a:pPr marL="285750" indent="-285750">
              <a:buFont typeface="Arial" panose="020B0604020202020204" pitchFamily="34" charset="0"/>
              <a:buChar char="•"/>
            </a:pPr>
            <a:r>
              <a:rPr lang="fr-FR" dirty="0" smtClean="0">
                <a:latin typeface="Arial" panose="020B0604020202020204" pitchFamily="34" charset="0"/>
                <a:cs typeface="Arial" panose="020B0604020202020204" pitchFamily="34" charset="0"/>
              </a:rPr>
              <a:t>Renforcer le lien avec </a:t>
            </a:r>
            <a:r>
              <a:rPr lang="fr-FR" b="1" dirty="0" smtClean="0">
                <a:latin typeface="Arial" panose="020B0604020202020204" pitchFamily="34" charset="0"/>
                <a:cs typeface="Arial" panose="020B0604020202020204" pitchFamily="34" charset="0"/>
              </a:rPr>
              <a:t>les entreprises </a:t>
            </a:r>
            <a:r>
              <a:rPr lang="fr-FR" dirty="0" smtClean="0">
                <a:latin typeface="Arial" panose="020B0604020202020204" pitchFamily="34" charset="0"/>
                <a:cs typeface="Arial" panose="020B0604020202020204" pitchFamily="34" charset="0"/>
              </a:rPr>
              <a:t>(plus de visites d’entreprise, de plateaux techniques, de stages, d’interventions de professionnels…) </a:t>
            </a:r>
            <a:endParaRPr lang="fr-FR"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fr-FR" dirty="0">
              <a:solidFill>
                <a:srgbClr val="002060"/>
              </a:solidFill>
              <a:latin typeface="Arial" panose="020B0604020202020204" pitchFamily="34" charset="0"/>
              <a:cs typeface="Arial" panose="020B0604020202020204" pitchFamily="34" charset="0"/>
              <a:sym typeface="Wingdings" panose="05000000000000000000" pitchFamily="2" charset="2"/>
            </a:endParaRPr>
          </a:p>
          <a:p>
            <a:pPr marL="285750" indent="-285750">
              <a:buFont typeface="Arial" panose="020B0604020202020204" pitchFamily="34" charset="0"/>
              <a:buChar char="•"/>
            </a:pPr>
            <a:r>
              <a:rPr lang="fr-FR" dirty="0">
                <a:latin typeface="Arial" panose="020B0604020202020204" pitchFamily="34" charset="0"/>
                <a:cs typeface="Arial" panose="020B0604020202020204" pitchFamily="34" charset="0"/>
              </a:rPr>
              <a:t>Généraliser et développer le </a:t>
            </a:r>
            <a:r>
              <a:rPr lang="fr-FR" b="1" dirty="0">
                <a:latin typeface="Arial" panose="020B0604020202020204" pitchFamily="34" charset="0"/>
                <a:cs typeface="Arial" panose="020B0604020202020204" pitchFamily="34" charset="0"/>
              </a:rPr>
              <a:t>recours aux anciens bénéficiaires </a:t>
            </a:r>
            <a:r>
              <a:rPr lang="fr-FR" dirty="0">
                <a:latin typeface="Arial" panose="020B0604020202020204" pitchFamily="34" charset="0"/>
                <a:cs typeface="Arial" panose="020B0604020202020204" pitchFamily="34" charset="0"/>
              </a:rPr>
              <a:t>des dispositifs de formation pour les faire témoigner sur leurs expériences personnelles et professionnelles (problèmes rencontrés, solutions trouvées…)</a:t>
            </a:r>
          </a:p>
          <a:p>
            <a:pPr marL="285750" indent="-285750">
              <a:buFont typeface="Arial" panose="020B0604020202020204" pitchFamily="34" charset="0"/>
              <a:buChar char="•"/>
            </a:pPr>
            <a:endParaRPr lang="fr-FR"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r-FR" dirty="0">
                <a:latin typeface="Arial" panose="020B0604020202020204" pitchFamily="34" charset="0"/>
                <a:cs typeface="Arial" panose="020B0604020202020204" pitchFamily="34" charset="0"/>
              </a:rPr>
              <a:t>Renforcer </a:t>
            </a:r>
            <a:r>
              <a:rPr lang="fr-FR" b="1" dirty="0">
                <a:latin typeface="Arial" panose="020B0604020202020204" pitchFamily="34" charset="0"/>
                <a:cs typeface="Arial" panose="020B0604020202020204" pitchFamily="34" charset="0"/>
              </a:rPr>
              <a:t>l’individualisation </a:t>
            </a:r>
            <a:r>
              <a:rPr lang="fr-FR" dirty="0">
                <a:latin typeface="Arial" panose="020B0604020202020204" pitchFamily="34" charset="0"/>
                <a:cs typeface="Arial" panose="020B0604020202020204" pitchFamily="34" charset="0"/>
              </a:rPr>
              <a:t>dans les ateliers et s’assurer d’un </a:t>
            </a:r>
            <a:r>
              <a:rPr lang="fr-FR" b="1" dirty="0">
                <a:latin typeface="Arial" panose="020B0604020202020204" pitchFamily="34" charset="0"/>
                <a:cs typeface="Arial" panose="020B0604020202020204" pitchFamily="34" charset="0"/>
              </a:rPr>
              <a:t>nombre limité </a:t>
            </a:r>
            <a:r>
              <a:rPr lang="fr-FR" dirty="0">
                <a:latin typeface="Arial" panose="020B0604020202020204" pitchFamily="34" charset="0"/>
                <a:cs typeface="Arial" panose="020B0604020202020204" pitchFamily="34" charset="0"/>
              </a:rPr>
              <a:t>de bénéficiaires notamment sur les remises à niveau </a:t>
            </a:r>
          </a:p>
        </p:txBody>
      </p:sp>
      <p:sp>
        <p:nvSpPr>
          <p:cNvPr id="4" name="Espace réservé du numéro de diapositive 3"/>
          <p:cNvSpPr>
            <a:spLocks noGrp="1"/>
          </p:cNvSpPr>
          <p:nvPr>
            <p:ph type="sldNum" sz="quarter" idx="12"/>
          </p:nvPr>
        </p:nvSpPr>
        <p:spPr/>
        <p:txBody>
          <a:bodyPr/>
          <a:lstStyle/>
          <a:p>
            <a:fld id="{64E6FF48-4C1D-1E4E-ADA7-9346839D7540}" type="slidenum">
              <a:rPr lang="fr-FR" smtClean="0"/>
              <a:t>25</a:t>
            </a:fld>
            <a:endParaRPr lang="fr-FR"/>
          </a:p>
        </p:txBody>
      </p:sp>
    </p:spTree>
    <p:extLst>
      <p:ext uri="{BB962C8B-B14F-4D97-AF65-F5344CB8AC3E}">
        <p14:creationId xmlns:p14="http://schemas.microsoft.com/office/powerpoint/2010/main" val="35413816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sp>
        <p:nvSpPr>
          <p:cNvPr id="2" name="ZoneTexte 1"/>
          <p:cNvSpPr txBox="1"/>
          <p:nvPr/>
        </p:nvSpPr>
        <p:spPr>
          <a:xfrm>
            <a:off x="2016379" y="1065440"/>
            <a:ext cx="10180803" cy="3970318"/>
          </a:xfrm>
          <a:prstGeom prst="rect">
            <a:avLst/>
          </a:prstGeom>
          <a:noFill/>
        </p:spPr>
        <p:txBody>
          <a:bodyPr wrap="square" rtlCol="0">
            <a:spAutoFit/>
          </a:bodyPr>
          <a:lstStyle/>
          <a:p>
            <a:pPr marL="285750" indent="-285750">
              <a:buFont typeface="Arial" panose="020B0604020202020204" pitchFamily="34" charset="0"/>
              <a:buChar char="•"/>
            </a:pPr>
            <a:r>
              <a:rPr lang="fr-FR" dirty="0" smtClean="0">
                <a:latin typeface="Arial" panose="020B0604020202020204" pitchFamily="34" charset="0"/>
                <a:cs typeface="Arial" panose="020B0604020202020204" pitchFamily="34" charset="0"/>
                <a:sym typeface="Wingdings" panose="05000000000000000000" pitchFamily="2" charset="2"/>
              </a:rPr>
              <a:t>Financer totalement ou partiellement (avec prise en compte des aides locales et éventuellement du CPF) </a:t>
            </a:r>
            <a:r>
              <a:rPr lang="fr-FR" b="1" dirty="0" smtClean="0">
                <a:latin typeface="Arial" panose="020B0604020202020204" pitchFamily="34" charset="0"/>
                <a:cs typeface="Arial" panose="020B0604020202020204" pitchFamily="34" charset="0"/>
                <a:sym typeface="Wingdings" panose="05000000000000000000" pitchFamily="2" charset="2"/>
              </a:rPr>
              <a:t>le permis de conduire </a:t>
            </a:r>
            <a:r>
              <a:rPr lang="fr-FR" dirty="0" smtClean="0">
                <a:latin typeface="Arial" panose="020B0604020202020204" pitchFamily="34" charset="0"/>
                <a:cs typeface="Arial" panose="020B0604020202020204" pitchFamily="34" charset="0"/>
                <a:sym typeface="Wingdings" panose="05000000000000000000" pitchFamily="2" charset="2"/>
              </a:rPr>
              <a:t>pour favoriser la mobilité et l’insertion professionnelle des bénéficiaires habitant principalement en milieu rural</a:t>
            </a:r>
          </a:p>
          <a:p>
            <a:endParaRPr lang="fr-FR" sz="800" dirty="0">
              <a:latin typeface="Arial" panose="020B0604020202020204" pitchFamily="34" charset="0"/>
              <a:cs typeface="Arial" panose="020B0604020202020204" pitchFamily="34" charset="0"/>
              <a:sym typeface="Wingdings" panose="05000000000000000000" pitchFamily="2" charset="2"/>
            </a:endParaRPr>
          </a:p>
          <a:p>
            <a:r>
              <a:rPr lang="fr-FR" sz="1600" i="1" dirty="0">
                <a:solidFill>
                  <a:schemeClr val="accent3"/>
                </a:solidFill>
                <a:latin typeface="Arial" panose="020B0604020202020204" pitchFamily="34" charset="0"/>
                <a:cs typeface="Arial" panose="020B0604020202020204" pitchFamily="34" charset="0"/>
              </a:rPr>
              <a:t>Les stagiaires regrettent la suppression de la tarification </a:t>
            </a:r>
            <a:r>
              <a:rPr lang="fr-FR" sz="1600" i="1" dirty="0" err="1">
                <a:solidFill>
                  <a:schemeClr val="accent3"/>
                </a:solidFill>
                <a:latin typeface="Arial" panose="020B0604020202020204" pitchFamily="34" charset="0"/>
                <a:cs typeface="Arial" panose="020B0604020202020204" pitchFamily="34" charset="0"/>
              </a:rPr>
              <a:t>Solidari’ter</a:t>
            </a:r>
            <a:r>
              <a:rPr lang="fr-FR" sz="1600" i="1" dirty="0">
                <a:solidFill>
                  <a:schemeClr val="accent3"/>
                </a:solidFill>
                <a:latin typeface="Arial" panose="020B0604020202020204" pitchFamily="34" charset="0"/>
                <a:cs typeface="Arial" panose="020B0604020202020204" pitchFamily="34" charset="0"/>
              </a:rPr>
              <a:t> FORMATION (–80% de réduction)</a:t>
            </a:r>
          </a:p>
          <a:p>
            <a:r>
              <a:rPr lang="fr-FR" sz="1600" i="1" dirty="0">
                <a:solidFill>
                  <a:schemeClr val="accent3"/>
                </a:solidFill>
                <a:latin typeface="Arial" panose="020B0604020202020204" pitchFamily="34" charset="0"/>
                <a:cs typeface="Arial" panose="020B0604020202020204" pitchFamily="34" charset="0"/>
              </a:rPr>
              <a:t>La région Basse-Normandie, en partenariat avec la SNCF, avait mis en œuvre une tarification sociale destinée aux personnes suivant une formation professionnelle ainsi qu’aux signataires de contrats d’apprentissage afin de faciliter leur mobilité quotidienne pour se rendre au centre de formation et chez l’employeur.</a:t>
            </a:r>
          </a:p>
          <a:p>
            <a:pPr marL="285750" indent="-285750">
              <a:buFont typeface="Arial" panose="020B0604020202020204" pitchFamily="34" charset="0"/>
              <a:buChar char="•"/>
            </a:pPr>
            <a:endParaRPr lang="fr-FR" dirty="0" smtClean="0">
              <a:latin typeface="Arial" panose="020B0604020202020204" pitchFamily="34" charset="0"/>
              <a:cs typeface="Arial" panose="020B0604020202020204" pitchFamily="34" charset="0"/>
              <a:sym typeface="Wingdings" panose="05000000000000000000" pitchFamily="2" charset="2"/>
            </a:endParaRPr>
          </a:p>
          <a:p>
            <a:pPr marL="285750" indent="-285750">
              <a:buFont typeface="Arial" panose="020B0604020202020204" pitchFamily="34" charset="0"/>
              <a:buChar char="•"/>
            </a:pPr>
            <a:r>
              <a:rPr lang="fr-FR" dirty="0" smtClean="0">
                <a:latin typeface="Arial" panose="020B0604020202020204" pitchFamily="34" charset="0"/>
                <a:cs typeface="Arial" panose="020B0604020202020204" pitchFamily="34" charset="0"/>
                <a:sym typeface="Wingdings" panose="05000000000000000000" pitchFamily="2" charset="2"/>
              </a:rPr>
              <a:t>Permettre la reconnaissance des </a:t>
            </a:r>
            <a:r>
              <a:rPr lang="fr-FR" b="1" dirty="0" smtClean="0">
                <a:latin typeface="Arial" panose="020B0604020202020204" pitchFamily="34" charset="0"/>
                <a:cs typeface="Arial" panose="020B0604020202020204" pitchFamily="34" charset="0"/>
                <a:sym typeface="Wingdings" panose="05000000000000000000" pitchFamily="2" charset="2"/>
              </a:rPr>
              <a:t>compétences acquises </a:t>
            </a:r>
            <a:r>
              <a:rPr lang="fr-FR" dirty="0" smtClean="0">
                <a:latin typeface="Arial" panose="020B0604020202020204" pitchFamily="34" charset="0"/>
                <a:cs typeface="Arial" panose="020B0604020202020204" pitchFamily="34" charset="0"/>
                <a:sym typeface="Wingdings" panose="05000000000000000000" pitchFamily="2" charset="2"/>
              </a:rPr>
              <a:t>des bénéficiaires au travers la préparation d’une certification de type </a:t>
            </a:r>
            <a:r>
              <a:rPr lang="fr-FR" dirty="0" err="1" smtClean="0">
                <a:latin typeface="Arial" panose="020B0604020202020204" pitchFamily="34" charset="0"/>
                <a:cs typeface="Arial" panose="020B0604020202020204" pitchFamily="34" charset="0"/>
                <a:sym typeface="Wingdings" panose="05000000000000000000" pitchFamily="2" charset="2"/>
              </a:rPr>
              <a:t>cléA</a:t>
            </a:r>
            <a:endParaRPr lang="fr-FR" b="1" u="sng" dirty="0" smtClean="0">
              <a:solidFill>
                <a:srgbClr val="1F3864"/>
              </a:solidFill>
              <a:latin typeface="Arial" panose="020B0604020202020204" pitchFamily="34" charset="0"/>
              <a:ea typeface="Calibri" panose="020F0502020204030204" pitchFamily="34" charset="0"/>
            </a:endParaRPr>
          </a:p>
          <a:p>
            <a:pPr marL="285750" indent="-285750">
              <a:buFont typeface="Arial" panose="020B0604020202020204" pitchFamily="34" charset="0"/>
              <a:buChar char="•"/>
            </a:pPr>
            <a:endParaRPr lang="fr-FR" dirty="0" smtClean="0">
              <a:latin typeface="Arial" panose="020B0604020202020204" pitchFamily="34" charset="0"/>
              <a:cs typeface="Arial" panose="020B0604020202020204" pitchFamily="34" charset="0"/>
              <a:sym typeface="Wingdings" panose="05000000000000000000" pitchFamily="2" charset="2"/>
            </a:endParaRPr>
          </a:p>
          <a:p>
            <a:pPr marL="285750" indent="-285750">
              <a:buFont typeface="Arial" panose="020B0604020202020204" pitchFamily="34" charset="0"/>
              <a:buChar char="•"/>
            </a:pPr>
            <a:r>
              <a:rPr lang="fr-FR" dirty="0">
                <a:latin typeface="Arial" panose="020B0604020202020204" pitchFamily="34" charset="0"/>
                <a:cs typeface="Arial" panose="020B0604020202020204" pitchFamily="34" charset="0"/>
              </a:rPr>
              <a:t>Renforcer le lien avec </a:t>
            </a:r>
            <a:r>
              <a:rPr lang="fr-FR" b="1" dirty="0">
                <a:latin typeface="Arial" panose="020B0604020202020204" pitchFamily="34" charset="0"/>
                <a:cs typeface="Arial" panose="020B0604020202020204" pitchFamily="34" charset="0"/>
              </a:rPr>
              <a:t>les partenaires </a:t>
            </a:r>
            <a:r>
              <a:rPr lang="fr-FR" dirty="0">
                <a:latin typeface="Arial" panose="020B0604020202020204" pitchFamily="34" charset="0"/>
                <a:cs typeface="Arial" panose="020B0604020202020204" pitchFamily="34" charset="0"/>
              </a:rPr>
              <a:t>(les chambres consulaires, les branches professionnelles…) pour échanger notamment autour des métiers porteurs, en tension…</a:t>
            </a:r>
          </a:p>
          <a:p>
            <a:endParaRPr lang="fr-FR" dirty="0" smtClean="0">
              <a:latin typeface="Arial" panose="020B0604020202020204" pitchFamily="34" charset="0"/>
              <a:cs typeface="Arial" panose="020B0604020202020204" pitchFamily="34" charset="0"/>
              <a:sym typeface="Wingdings" panose="05000000000000000000" pitchFamily="2" charset="2"/>
            </a:endParaRPr>
          </a:p>
        </p:txBody>
      </p:sp>
      <p:sp>
        <p:nvSpPr>
          <p:cNvPr id="4" name="Espace réservé du numéro de diapositive 3"/>
          <p:cNvSpPr>
            <a:spLocks noGrp="1"/>
          </p:cNvSpPr>
          <p:nvPr>
            <p:ph type="sldNum" sz="quarter" idx="12"/>
          </p:nvPr>
        </p:nvSpPr>
        <p:spPr/>
        <p:txBody>
          <a:bodyPr/>
          <a:lstStyle/>
          <a:p>
            <a:fld id="{64E6FF48-4C1D-1E4E-ADA7-9346839D7540}" type="slidenum">
              <a:rPr lang="fr-FR" smtClean="0"/>
              <a:t>26</a:t>
            </a:fld>
            <a:endParaRPr lang="fr-FR" dirty="0"/>
          </a:p>
        </p:txBody>
      </p:sp>
      <p:sp>
        <p:nvSpPr>
          <p:cNvPr id="11" name="Rectangle 10"/>
          <p:cNvSpPr/>
          <p:nvPr/>
        </p:nvSpPr>
        <p:spPr>
          <a:xfrm>
            <a:off x="2016379" y="427516"/>
            <a:ext cx="10175619" cy="446276"/>
          </a:xfrm>
          <a:prstGeom prst="rect">
            <a:avLst/>
          </a:prstGeom>
        </p:spPr>
        <p:txBody>
          <a:bodyPr wrap="square">
            <a:spAutoFit/>
          </a:bodyPr>
          <a:lstStyle/>
          <a:p>
            <a:pPr algn="ctr">
              <a:lnSpc>
                <a:spcPct val="115000"/>
              </a:lnSpc>
            </a:pPr>
            <a:r>
              <a:rPr lang="fr-FR" sz="2000" b="1" u="sng" dirty="0" smtClean="0">
                <a:solidFill>
                  <a:srgbClr val="1F3864"/>
                </a:solidFill>
                <a:latin typeface="Arial" panose="020B0604020202020204" pitchFamily="34" charset="0"/>
                <a:ea typeface="Calibri" panose="020F0502020204030204" pitchFamily="34" charset="0"/>
              </a:rPr>
              <a:t>DES PISTES D’AMÉLIORATION </a:t>
            </a:r>
            <a:r>
              <a:rPr lang="fr-FR" sz="2000" b="1" u="sng" dirty="0">
                <a:solidFill>
                  <a:srgbClr val="1F3864"/>
                </a:solidFill>
                <a:latin typeface="Arial" panose="020B0604020202020204" pitchFamily="34" charset="0"/>
                <a:ea typeface="Calibri" panose="020F0502020204030204" pitchFamily="34" charset="0"/>
              </a:rPr>
              <a:t>DES </a:t>
            </a:r>
            <a:r>
              <a:rPr lang="fr-FR" sz="2000" b="1" u="sng" dirty="0" smtClean="0">
                <a:solidFill>
                  <a:srgbClr val="1F3864"/>
                </a:solidFill>
                <a:latin typeface="Arial" panose="020B0604020202020204" pitchFamily="34" charset="0"/>
                <a:ea typeface="Calibri" panose="020F0502020204030204" pitchFamily="34" charset="0"/>
              </a:rPr>
              <a:t>ACTEURS</a:t>
            </a:r>
            <a:endParaRPr lang="fr-FR" sz="2000" b="1" u="sng" dirty="0">
              <a:solidFill>
                <a:srgbClr val="1F3864"/>
              </a:solidFill>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13455478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sp>
        <p:nvSpPr>
          <p:cNvPr id="9" name="Rectangle 8"/>
          <p:cNvSpPr/>
          <p:nvPr/>
        </p:nvSpPr>
        <p:spPr>
          <a:xfrm>
            <a:off x="2084769" y="409908"/>
            <a:ext cx="9769180" cy="5867760"/>
          </a:xfrm>
          <a:prstGeom prst="rect">
            <a:avLst/>
          </a:prstGeom>
        </p:spPr>
        <p:txBody>
          <a:bodyPr wrap="square">
            <a:spAutoFit/>
          </a:bodyPr>
          <a:lstStyle/>
          <a:p>
            <a:pPr algn="ctr">
              <a:lnSpc>
                <a:spcPct val="115000"/>
              </a:lnSpc>
              <a:spcAft>
                <a:spcPts val="0"/>
              </a:spcAft>
            </a:pPr>
            <a:r>
              <a:rPr lang="fr-FR" sz="2800" b="1" dirty="0" smtClean="0">
                <a:solidFill>
                  <a:srgbClr val="1F3864"/>
                </a:solidFill>
                <a:latin typeface="Arial" panose="020B0604020202020204" pitchFamily="34" charset="0"/>
                <a:ea typeface="Calibri" panose="020F0502020204030204" pitchFamily="34" charset="0"/>
              </a:rPr>
              <a:t>Résultats de l’enquête téléphonique auprès des bénéficiaires des dispositifs CAQ et Réussir</a:t>
            </a:r>
          </a:p>
          <a:p>
            <a:pPr algn="ctr">
              <a:lnSpc>
                <a:spcPct val="115000"/>
              </a:lnSpc>
              <a:spcAft>
                <a:spcPts val="0"/>
              </a:spcAft>
            </a:pPr>
            <a:endParaRPr lang="fr-FR" b="1" dirty="0">
              <a:solidFill>
                <a:srgbClr val="1F3864"/>
              </a:solidFill>
              <a:latin typeface="Arial" panose="020B0604020202020204" pitchFamily="34" charset="0"/>
              <a:ea typeface="Calibri" panose="020F0502020204030204" pitchFamily="34" charset="0"/>
            </a:endParaRPr>
          </a:p>
          <a:p>
            <a:r>
              <a:rPr lang="fr-FR" dirty="0"/>
              <a:t> </a:t>
            </a:r>
            <a:endParaRPr lang="fr-FR" dirty="0" smtClean="0"/>
          </a:p>
          <a:p>
            <a:endParaRPr lang="fr-FR" dirty="0">
              <a:latin typeface="Arial" panose="020B0604020202020204" pitchFamily="34" charset="0"/>
              <a:cs typeface="Arial" panose="020B0604020202020204" pitchFamily="34" charset="0"/>
            </a:endParaRPr>
          </a:p>
          <a:p>
            <a:pPr algn="just"/>
            <a:r>
              <a:rPr lang="fr-FR" dirty="0">
                <a:latin typeface="Arial" panose="020B0604020202020204" pitchFamily="34" charset="0"/>
                <a:cs typeface="Arial" panose="020B0604020202020204" pitchFamily="34" charset="0"/>
              </a:rPr>
              <a:t>La Région Normandie </a:t>
            </a:r>
            <a:r>
              <a:rPr lang="fr-FR" dirty="0" smtClean="0">
                <a:latin typeface="Arial" panose="020B0604020202020204" pitchFamily="34" charset="0"/>
                <a:cs typeface="Arial" panose="020B0604020202020204" pitchFamily="34" charset="0"/>
              </a:rPr>
              <a:t>a souhaité la réalisation d’une </a:t>
            </a:r>
            <a:r>
              <a:rPr lang="fr-FR" dirty="0">
                <a:latin typeface="Arial" panose="020B0604020202020204" pitchFamily="34" charset="0"/>
                <a:cs typeface="Arial" panose="020B0604020202020204" pitchFamily="34" charset="0"/>
              </a:rPr>
              <a:t>enquête auprès des bénéficiaires des dispositifs CAQ et REUSSIR ayant été </a:t>
            </a:r>
            <a:r>
              <a:rPr lang="fr-FR" dirty="0" smtClean="0">
                <a:latin typeface="Arial" panose="020B0604020202020204" pitchFamily="34" charset="0"/>
                <a:cs typeface="Arial" panose="020B0604020202020204" pitchFamily="34" charset="0"/>
              </a:rPr>
              <a:t>accompagnés par un organisme de formation </a:t>
            </a:r>
            <a:r>
              <a:rPr lang="fr-FR" dirty="0">
                <a:latin typeface="Arial" panose="020B0604020202020204" pitchFamily="34" charset="0"/>
                <a:cs typeface="Arial" panose="020B0604020202020204" pitchFamily="34" charset="0"/>
              </a:rPr>
              <a:t>entre le 1</a:t>
            </a:r>
            <a:r>
              <a:rPr lang="fr-FR" baseline="30000" dirty="0">
                <a:latin typeface="Arial" panose="020B0604020202020204" pitchFamily="34" charset="0"/>
                <a:cs typeface="Arial" panose="020B0604020202020204" pitchFamily="34" charset="0"/>
              </a:rPr>
              <a:t>er</a:t>
            </a:r>
            <a:r>
              <a:rPr lang="fr-FR" dirty="0">
                <a:latin typeface="Arial" panose="020B0604020202020204" pitchFamily="34" charset="0"/>
                <a:cs typeface="Arial" panose="020B0604020202020204" pitchFamily="34" charset="0"/>
              </a:rPr>
              <a:t> janvier 2016 et </a:t>
            </a:r>
            <a:r>
              <a:rPr lang="fr-FR" dirty="0" smtClean="0">
                <a:latin typeface="Arial" panose="020B0604020202020204" pitchFamily="34" charset="0"/>
                <a:cs typeface="Arial" panose="020B0604020202020204" pitchFamily="34" charset="0"/>
              </a:rPr>
              <a:t>le 30 </a:t>
            </a:r>
            <a:r>
              <a:rPr lang="fr-FR" dirty="0">
                <a:latin typeface="Arial" panose="020B0604020202020204" pitchFamily="34" charset="0"/>
                <a:cs typeface="Arial" panose="020B0604020202020204" pitchFamily="34" charset="0"/>
              </a:rPr>
              <a:t>septembre </a:t>
            </a:r>
            <a:r>
              <a:rPr lang="fr-FR" dirty="0" smtClean="0">
                <a:latin typeface="Arial" panose="020B0604020202020204" pitchFamily="34" charset="0"/>
                <a:cs typeface="Arial" panose="020B0604020202020204" pitchFamily="34" charset="0"/>
              </a:rPr>
              <a:t>2017 et étant sortis de formation depuis plus de 6 mois. </a:t>
            </a:r>
          </a:p>
          <a:p>
            <a:pPr algn="just"/>
            <a:endParaRPr lang="fr-FR" dirty="0">
              <a:latin typeface="Arial" panose="020B0604020202020204" pitchFamily="34" charset="0"/>
              <a:cs typeface="Arial" panose="020B0604020202020204" pitchFamily="34" charset="0"/>
            </a:endParaRPr>
          </a:p>
          <a:p>
            <a:pPr algn="just"/>
            <a:r>
              <a:rPr lang="fr-FR" dirty="0" smtClean="0">
                <a:latin typeface="Arial" panose="020B0604020202020204" pitchFamily="34" charset="0"/>
                <a:cs typeface="Arial" panose="020B0604020202020204" pitchFamily="34" charset="0"/>
              </a:rPr>
              <a:t>Cette </a:t>
            </a:r>
            <a:r>
              <a:rPr lang="fr-FR" dirty="0">
                <a:latin typeface="Arial" panose="020B0604020202020204" pitchFamily="34" charset="0"/>
                <a:cs typeface="Arial" panose="020B0604020202020204" pitchFamily="34" charset="0"/>
              </a:rPr>
              <a:t>enquête participe à l’évaluation de l’impact de ces dispositifs sur les parcours d’insertion professionnelle des bénéficiaires. Son objectif est de recueillir la perception des bénéficiaires sur leur parcours, leur appréciation sur l’utilité de ces dispositifs de formation par rapport à leur projet, et leur devenir à la sortie du dispositif et à 6 </a:t>
            </a:r>
            <a:r>
              <a:rPr lang="fr-FR" dirty="0" smtClean="0">
                <a:latin typeface="Arial" panose="020B0604020202020204" pitchFamily="34" charset="0"/>
                <a:cs typeface="Arial" panose="020B0604020202020204" pitchFamily="34" charset="0"/>
              </a:rPr>
              <a:t>mois. </a:t>
            </a:r>
          </a:p>
          <a:p>
            <a:pPr algn="just"/>
            <a:endParaRPr lang="fr-FR" dirty="0">
              <a:latin typeface="Arial" panose="020B0604020202020204" pitchFamily="34" charset="0"/>
              <a:cs typeface="Arial" panose="020B0604020202020204" pitchFamily="34" charset="0"/>
            </a:endParaRPr>
          </a:p>
          <a:p>
            <a:pPr algn="just"/>
            <a:r>
              <a:rPr lang="fr-FR" dirty="0" smtClean="0">
                <a:latin typeface="Arial" panose="020B0604020202020204" pitchFamily="34" charset="0"/>
                <a:cs typeface="Arial" panose="020B0604020202020204" pitchFamily="34" charset="0"/>
              </a:rPr>
              <a:t>Le </a:t>
            </a:r>
            <a:r>
              <a:rPr lang="fr-FR" dirty="0" err="1">
                <a:latin typeface="Arial" panose="020B0604020202020204" pitchFamily="34" charset="0"/>
                <a:cs typeface="Arial" panose="020B0604020202020204" pitchFamily="34" charset="0"/>
              </a:rPr>
              <a:t>Carif-Oref</a:t>
            </a:r>
            <a:r>
              <a:rPr lang="fr-FR" dirty="0">
                <a:latin typeface="Arial" panose="020B0604020202020204" pitchFamily="34" charset="0"/>
                <a:cs typeface="Arial" panose="020B0604020202020204" pitchFamily="34" charset="0"/>
              </a:rPr>
              <a:t> de Normandie </a:t>
            </a:r>
            <a:r>
              <a:rPr lang="fr-FR" dirty="0" smtClean="0">
                <a:latin typeface="Arial" panose="020B0604020202020204" pitchFamily="34" charset="0"/>
                <a:cs typeface="Arial" panose="020B0604020202020204" pitchFamily="34" charset="0"/>
              </a:rPr>
              <a:t>a été </a:t>
            </a:r>
            <a:r>
              <a:rPr lang="fr-FR" dirty="0">
                <a:latin typeface="Arial" panose="020B0604020202020204" pitchFamily="34" charset="0"/>
                <a:cs typeface="Arial" panose="020B0604020202020204" pitchFamily="34" charset="0"/>
              </a:rPr>
              <a:t>chargé de réaliser et d’exploiter cette enquête. </a:t>
            </a:r>
            <a:endParaRPr lang="fr-FR" dirty="0" smtClean="0">
              <a:latin typeface="Arial" panose="020B0604020202020204" pitchFamily="34" charset="0"/>
              <a:cs typeface="Arial" panose="020B0604020202020204" pitchFamily="34" charset="0"/>
            </a:endParaRPr>
          </a:p>
          <a:p>
            <a:pPr algn="just"/>
            <a:endParaRPr lang="fr-FR" dirty="0">
              <a:latin typeface="Arial" panose="020B0604020202020204" pitchFamily="34" charset="0"/>
              <a:cs typeface="Arial" panose="020B0604020202020204" pitchFamily="34" charset="0"/>
            </a:endParaRPr>
          </a:p>
          <a:p>
            <a:pPr algn="just"/>
            <a:r>
              <a:rPr lang="fr-FR" dirty="0" smtClean="0">
                <a:latin typeface="Arial" panose="020B0604020202020204" pitchFamily="34" charset="0"/>
                <a:cs typeface="Arial" panose="020B0604020202020204" pitchFamily="34" charset="0"/>
              </a:rPr>
              <a:t>Nombre de questionnaires souhaités : </a:t>
            </a:r>
            <a:r>
              <a:rPr lang="fr-FR" b="1" dirty="0" smtClean="0">
                <a:latin typeface="Arial" panose="020B0604020202020204" pitchFamily="34" charset="0"/>
                <a:cs typeface="Arial" panose="020B0604020202020204" pitchFamily="34" charset="0"/>
              </a:rPr>
              <a:t>300 </a:t>
            </a:r>
            <a:r>
              <a:rPr lang="fr-FR" sz="1600" dirty="0" smtClean="0">
                <a:latin typeface="Arial" panose="020B0604020202020204" pitchFamily="34" charset="0"/>
                <a:cs typeface="Arial" panose="020B0604020202020204" pitchFamily="34" charset="0"/>
              </a:rPr>
              <a:t>(équitablement répartis entre les deux dispositifs)</a:t>
            </a:r>
            <a:endParaRPr lang="fr-FR" sz="1600" dirty="0">
              <a:latin typeface="Arial" panose="020B0604020202020204" pitchFamily="34" charset="0"/>
              <a:cs typeface="Arial" panose="020B0604020202020204" pitchFamily="34" charset="0"/>
            </a:endParaRPr>
          </a:p>
          <a:p>
            <a:pPr algn="ctr">
              <a:lnSpc>
                <a:spcPct val="115000"/>
              </a:lnSpc>
              <a:spcAft>
                <a:spcPts val="0"/>
              </a:spcAft>
            </a:pPr>
            <a:endParaRPr lang="fr-FR" dirty="0">
              <a:latin typeface="Calibri" panose="020F0502020204030204" pitchFamily="34" charset="0"/>
              <a:ea typeface="Calibri" panose="020F0502020204030204" pitchFamily="34" charset="0"/>
            </a:endParaRPr>
          </a:p>
          <a:p>
            <a:pPr marL="457200" algn="just">
              <a:lnSpc>
                <a:spcPct val="125000"/>
              </a:lnSpc>
              <a:spcAft>
                <a:spcPts val="0"/>
              </a:spcAft>
            </a:pPr>
            <a:r>
              <a:rPr lang="fr-FR" sz="1400" dirty="0">
                <a:solidFill>
                  <a:srgbClr val="1F3864"/>
                </a:solidFill>
                <a:latin typeface="Arial" panose="020B0604020202020204" pitchFamily="34" charset="0"/>
                <a:ea typeface="Times New Roman" panose="02020603050405020304" pitchFamily="18" charset="0"/>
                <a:cs typeface="Times New Roman" panose="02020603050405020304" pitchFamily="18" charset="0"/>
              </a:rPr>
              <a:t> </a:t>
            </a:r>
            <a:endParaRPr lang="fr-FR" sz="14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
        <p:nvSpPr>
          <p:cNvPr id="2" name="Espace réservé du numéro de diapositive 1"/>
          <p:cNvSpPr>
            <a:spLocks noGrp="1"/>
          </p:cNvSpPr>
          <p:nvPr>
            <p:ph type="sldNum" sz="quarter" idx="12"/>
          </p:nvPr>
        </p:nvSpPr>
        <p:spPr/>
        <p:txBody>
          <a:bodyPr/>
          <a:lstStyle/>
          <a:p>
            <a:fld id="{64E6FF48-4C1D-1E4E-ADA7-9346839D7540}" type="slidenum">
              <a:rPr lang="fr-FR" smtClean="0"/>
              <a:t>3</a:t>
            </a:fld>
            <a:endParaRPr lang="fr-FR"/>
          </a:p>
        </p:txBody>
      </p:sp>
    </p:spTree>
    <p:extLst>
      <p:ext uri="{BB962C8B-B14F-4D97-AF65-F5344CB8AC3E}">
        <p14:creationId xmlns:p14="http://schemas.microsoft.com/office/powerpoint/2010/main" val="37904466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sp>
        <p:nvSpPr>
          <p:cNvPr id="2" name="Rectangle 1"/>
          <p:cNvSpPr/>
          <p:nvPr/>
        </p:nvSpPr>
        <p:spPr>
          <a:xfrm>
            <a:off x="1934734" y="189192"/>
            <a:ext cx="10257261" cy="6534096"/>
          </a:xfrm>
          <a:prstGeom prst="rect">
            <a:avLst/>
          </a:prstGeom>
        </p:spPr>
        <p:txBody>
          <a:bodyPr wrap="square">
            <a:spAutoFit/>
          </a:bodyPr>
          <a:lstStyle/>
          <a:p>
            <a:pPr algn="ctr">
              <a:lnSpc>
                <a:spcPct val="115000"/>
              </a:lnSpc>
              <a:spcAft>
                <a:spcPts val="0"/>
              </a:spcAft>
            </a:pPr>
            <a:r>
              <a:rPr lang="fr-FR" sz="2000" b="1" u="sng" dirty="0" smtClean="0">
                <a:solidFill>
                  <a:srgbClr val="1F3864"/>
                </a:solidFill>
                <a:latin typeface="Arial" panose="020B0604020202020204" pitchFamily="34" charset="0"/>
                <a:ea typeface="Calibri" panose="020F0502020204030204" pitchFamily="34" charset="0"/>
              </a:rPr>
              <a:t>MÉTHODOLOGIE</a:t>
            </a:r>
            <a:r>
              <a:rPr lang="fr-FR" sz="2000" u="sng" dirty="0" smtClean="0">
                <a:solidFill>
                  <a:srgbClr val="1F3864"/>
                </a:solidFill>
                <a:latin typeface="Arial" panose="020B0604020202020204" pitchFamily="34" charset="0"/>
                <a:ea typeface="Times New Roman" panose="02020603050405020304" pitchFamily="18" charset="0"/>
                <a:cs typeface="Times New Roman" panose="02020603050405020304" pitchFamily="18" charset="0"/>
              </a:rPr>
              <a:t> </a:t>
            </a:r>
          </a:p>
          <a:p>
            <a:pPr algn="ctr">
              <a:lnSpc>
                <a:spcPct val="115000"/>
              </a:lnSpc>
              <a:spcAft>
                <a:spcPts val="0"/>
              </a:spcAft>
            </a:pPr>
            <a:endParaRPr lang="fr-FR" sz="2000" u="sng" dirty="0">
              <a:solidFill>
                <a:srgbClr val="1F3864"/>
              </a:solidFill>
              <a:effectLst/>
              <a:latin typeface="Arial" panose="020B0604020202020204" pitchFamily="34" charset="0"/>
              <a:ea typeface="Times New Roman" panose="02020603050405020304" pitchFamily="18" charset="0"/>
              <a:cs typeface="Times New Roman" panose="02020603050405020304" pitchFamily="18" charset="0"/>
            </a:endParaRPr>
          </a:p>
          <a:p>
            <a:pPr marL="285750" indent="-285750">
              <a:lnSpc>
                <a:spcPct val="115000"/>
              </a:lnSpc>
              <a:spcAft>
                <a:spcPts val="0"/>
              </a:spcAft>
              <a:buFont typeface="Arial" panose="020B0604020202020204" pitchFamily="34" charset="0"/>
              <a:buChar char="•"/>
            </a:pPr>
            <a:r>
              <a:rPr lang="fr-FR" dirty="0" smtClean="0">
                <a:effectLst/>
                <a:latin typeface="Arial" panose="020B0604020202020204" pitchFamily="34" charset="0"/>
                <a:ea typeface="Times New Roman" panose="02020603050405020304" pitchFamily="18" charset="0"/>
                <a:cs typeface="Arial" panose="020B0604020202020204" pitchFamily="34" charset="0"/>
              </a:rPr>
              <a:t>Le </a:t>
            </a:r>
            <a:r>
              <a:rPr lang="fr-FR" dirty="0" err="1" smtClean="0">
                <a:effectLst/>
                <a:latin typeface="Arial" panose="020B0604020202020204" pitchFamily="34" charset="0"/>
                <a:ea typeface="Times New Roman" panose="02020603050405020304" pitchFamily="18" charset="0"/>
                <a:cs typeface="Arial" panose="020B0604020202020204" pitchFamily="34" charset="0"/>
              </a:rPr>
              <a:t>Carif-Oref</a:t>
            </a:r>
            <a:r>
              <a:rPr lang="fr-FR" dirty="0" smtClean="0">
                <a:effectLst/>
                <a:latin typeface="Arial" panose="020B0604020202020204" pitchFamily="34" charset="0"/>
                <a:ea typeface="Times New Roman" panose="02020603050405020304" pitchFamily="18" charset="0"/>
                <a:cs typeface="Arial" panose="020B0604020202020204" pitchFamily="34" charset="0"/>
              </a:rPr>
              <a:t> de Normandie et la Région Normandie ont </a:t>
            </a:r>
            <a:r>
              <a:rPr lang="fr-FR" dirty="0" err="1" smtClean="0">
                <a:effectLst/>
                <a:latin typeface="Arial" panose="020B0604020202020204" pitchFamily="34" charset="0"/>
                <a:ea typeface="Times New Roman" panose="02020603050405020304" pitchFamily="18" charset="0"/>
                <a:cs typeface="Arial" panose="020B0604020202020204" pitchFamily="34" charset="0"/>
              </a:rPr>
              <a:t>co</a:t>
            </a:r>
            <a:r>
              <a:rPr lang="fr-FR" dirty="0" smtClean="0">
                <a:effectLst/>
                <a:latin typeface="Arial" panose="020B0604020202020204" pitchFamily="34" charset="0"/>
                <a:ea typeface="Times New Roman" panose="02020603050405020304" pitchFamily="18" charset="0"/>
                <a:cs typeface="Arial" panose="020B0604020202020204" pitchFamily="34" charset="0"/>
              </a:rPr>
              <a:t>-construit </a:t>
            </a:r>
            <a:r>
              <a:rPr lang="fr-FR" sz="1400" dirty="0" smtClean="0">
                <a:effectLst/>
                <a:latin typeface="Arial" panose="020B0604020202020204" pitchFamily="34" charset="0"/>
                <a:ea typeface="Times New Roman" panose="02020603050405020304" pitchFamily="18" charset="0"/>
                <a:cs typeface="Arial" panose="020B0604020202020204" pitchFamily="34" charset="0"/>
              </a:rPr>
              <a:t>(du 26/03/2018 au 6/04/2018)</a:t>
            </a:r>
            <a:r>
              <a:rPr lang="fr-FR" dirty="0" smtClean="0">
                <a:effectLst/>
                <a:latin typeface="Arial" panose="020B0604020202020204" pitchFamily="34" charset="0"/>
                <a:ea typeface="Times New Roman" panose="02020603050405020304" pitchFamily="18" charset="0"/>
                <a:cs typeface="Arial" panose="020B0604020202020204" pitchFamily="34" charset="0"/>
              </a:rPr>
              <a:t> un questionnaire à destination des bénéficiaires des dispositifs CAQ et Réussir en axant les interrogations sur :</a:t>
            </a:r>
          </a:p>
          <a:p>
            <a:pPr marL="742950" lvl="1" indent="-285750">
              <a:lnSpc>
                <a:spcPct val="115000"/>
              </a:lnSpc>
              <a:buFontTx/>
              <a:buChar char="-"/>
            </a:pPr>
            <a:r>
              <a:rPr lang="fr-FR" sz="1600" dirty="0" smtClean="0">
                <a:latin typeface="Arial" panose="020B0604020202020204" pitchFamily="34" charset="0"/>
                <a:ea typeface="Times New Roman" panose="02020603050405020304" pitchFamily="18" charset="0"/>
                <a:cs typeface="Arial" panose="020B0604020202020204" pitchFamily="34" charset="0"/>
              </a:rPr>
              <a:t>Le profil et la situation du bénéficiaire à l’entrée en formation,</a:t>
            </a:r>
          </a:p>
          <a:p>
            <a:pPr marL="742950" lvl="1" indent="-285750">
              <a:lnSpc>
                <a:spcPct val="115000"/>
              </a:lnSpc>
              <a:buFontTx/>
              <a:buChar char="-"/>
            </a:pPr>
            <a:r>
              <a:rPr lang="fr-FR" sz="1600" dirty="0" smtClean="0">
                <a:latin typeface="Arial" panose="020B0604020202020204" pitchFamily="34" charset="0"/>
                <a:ea typeface="Times New Roman" panose="02020603050405020304" pitchFamily="18" charset="0"/>
                <a:cs typeface="Arial" panose="020B0604020202020204" pitchFamily="34" charset="0"/>
              </a:rPr>
              <a:t>Le déroulement de la formation et l’accompagnement,</a:t>
            </a:r>
          </a:p>
          <a:p>
            <a:pPr marL="742950" lvl="1" indent="-285750">
              <a:lnSpc>
                <a:spcPct val="115000"/>
              </a:lnSpc>
              <a:buFontTx/>
              <a:buChar char="-"/>
            </a:pPr>
            <a:r>
              <a:rPr lang="fr-FR" sz="1600" dirty="0" smtClean="0">
                <a:latin typeface="Arial" panose="020B0604020202020204" pitchFamily="34" charset="0"/>
                <a:ea typeface="Times New Roman" panose="02020603050405020304" pitchFamily="18" charset="0"/>
                <a:cs typeface="Arial" panose="020B0604020202020204" pitchFamily="34" charset="0"/>
              </a:rPr>
              <a:t>Le parcours du bénéficiaire depuis sa sortie du dispositif de formation.</a:t>
            </a:r>
          </a:p>
          <a:p>
            <a:pPr lvl="1">
              <a:lnSpc>
                <a:spcPct val="115000"/>
              </a:lnSpc>
            </a:pPr>
            <a:endParaRPr lang="fr-FR" dirty="0" smtClean="0">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15000"/>
              </a:lnSpc>
              <a:spcAft>
                <a:spcPts val="0"/>
              </a:spcAft>
              <a:buFont typeface="Arial" panose="020B0604020202020204" pitchFamily="34" charset="0"/>
              <a:buChar char="•"/>
            </a:pPr>
            <a:r>
              <a:rPr lang="fr-FR" dirty="0" smtClean="0">
                <a:latin typeface="Arial" panose="020B0604020202020204" pitchFamily="34" charset="0"/>
                <a:ea typeface="Times New Roman" panose="02020603050405020304" pitchFamily="18" charset="0"/>
                <a:cs typeface="Arial" panose="020B0604020202020204" pitchFamily="34" charset="0"/>
              </a:rPr>
              <a:t>Le questionnaire a été testé et validé par des bénéficiaires </a:t>
            </a:r>
            <a:r>
              <a:rPr lang="fr-FR" sz="1400" dirty="0" smtClean="0">
                <a:latin typeface="Arial" panose="020B0604020202020204" pitchFamily="34" charset="0"/>
                <a:ea typeface="Times New Roman" panose="02020603050405020304" pitchFamily="18" charset="0"/>
                <a:cs typeface="Arial" panose="020B0604020202020204" pitchFamily="34" charset="0"/>
              </a:rPr>
              <a:t>(du 9/4/2018 au 13/4/2018) </a:t>
            </a:r>
            <a:r>
              <a:rPr lang="fr-FR" dirty="0" smtClean="0">
                <a:latin typeface="Arial" panose="020B0604020202020204" pitchFamily="34" charset="0"/>
                <a:ea typeface="Times New Roman" panose="02020603050405020304" pitchFamily="18" charset="0"/>
                <a:cs typeface="Arial" panose="020B0604020202020204" pitchFamily="34" charset="0"/>
              </a:rPr>
              <a:t>via 4 organismes de formation.</a:t>
            </a:r>
          </a:p>
          <a:p>
            <a:pPr marL="285750" indent="-285750">
              <a:lnSpc>
                <a:spcPct val="115000"/>
              </a:lnSpc>
              <a:spcAft>
                <a:spcPts val="0"/>
              </a:spcAft>
              <a:buFont typeface="Arial" panose="020B0604020202020204" pitchFamily="34" charset="0"/>
              <a:buChar char="•"/>
            </a:pPr>
            <a:endParaRPr lang="fr-FR" dirty="0">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15000"/>
              </a:lnSpc>
              <a:spcAft>
                <a:spcPts val="0"/>
              </a:spcAft>
              <a:buFont typeface="Arial" panose="020B0604020202020204" pitchFamily="34" charset="0"/>
              <a:buChar char="•"/>
            </a:pPr>
            <a:r>
              <a:rPr lang="fr-FR" dirty="0" smtClean="0">
                <a:latin typeface="Arial" panose="020B0604020202020204" pitchFamily="34" charset="0"/>
                <a:ea typeface="Times New Roman" panose="02020603050405020304" pitchFamily="18" charset="0"/>
                <a:cs typeface="Arial" panose="020B0604020202020204" pitchFamily="34" charset="0"/>
              </a:rPr>
              <a:t>Une réunion de travail </a:t>
            </a:r>
            <a:r>
              <a:rPr lang="fr-FR" sz="1400" dirty="0" smtClean="0">
                <a:latin typeface="Arial" panose="020B0604020202020204" pitchFamily="34" charset="0"/>
                <a:ea typeface="Times New Roman" panose="02020603050405020304" pitchFamily="18" charset="0"/>
                <a:cs typeface="Arial" panose="020B0604020202020204" pitchFamily="34" charset="0"/>
              </a:rPr>
              <a:t>(11/4/2018) </a:t>
            </a:r>
            <a:r>
              <a:rPr lang="fr-FR" dirty="0" smtClean="0">
                <a:latin typeface="Arial" panose="020B0604020202020204" pitchFamily="34" charset="0"/>
                <a:ea typeface="Times New Roman" panose="02020603050405020304" pitchFamily="18" charset="0"/>
                <a:cs typeface="Arial" panose="020B0604020202020204" pitchFamily="34" charset="0"/>
              </a:rPr>
              <a:t>s’est déroulée entre la Région Normandie, le </a:t>
            </a:r>
            <a:r>
              <a:rPr lang="fr-FR" dirty="0" err="1" smtClean="0">
                <a:latin typeface="Arial" panose="020B0604020202020204" pitchFamily="34" charset="0"/>
                <a:ea typeface="Times New Roman" panose="02020603050405020304" pitchFamily="18" charset="0"/>
                <a:cs typeface="Arial" panose="020B0604020202020204" pitchFamily="34" charset="0"/>
              </a:rPr>
              <a:t>Carif-Oref</a:t>
            </a:r>
            <a:r>
              <a:rPr lang="fr-FR" dirty="0" smtClean="0">
                <a:latin typeface="Arial" panose="020B0604020202020204" pitchFamily="34" charset="0"/>
                <a:ea typeface="Times New Roman" panose="02020603050405020304" pitchFamily="18" charset="0"/>
                <a:cs typeface="Arial" panose="020B0604020202020204" pitchFamily="34" charset="0"/>
              </a:rPr>
              <a:t> de Normandie et le centre d’appel (agence FPC) pour échanger autour de l’enquête.</a:t>
            </a:r>
          </a:p>
          <a:p>
            <a:pPr marL="285750" indent="-285750">
              <a:lnSpc>
                <a:spcPct val="115000"/>
              </a:lnSpc>
              <a:spcAft>
                <a:spcPts val="0"/>
              </a:spcAft>
              <a:buFont typeface="Arial" panose="020B0604020202020204" pitchFamily="34" charset="0"/>
              <a:buChar char="•"/>
            </a:pPr>
            <a:endParaRPr lang="fr-FR" dirty="0">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15000"/>
              </a:lnSpc>
              <a:spcAft>
                <a:spcPts val="0"/>
              </a:spcAft>
              <a:buFont typeface="Arial" panose="020B0604020202020204" pitchFamily="34" charset="0"/>
              <a:buChar char="•"/>
            </a:pPr>
            <a:r>
              <a:rPr lang="fr-FR" dirty="0" smtClean="0">
                <a:latin typeface="Arial" panose="020B0604020202020204" pitchFamily="34" charset="0"/>
                <a:ea typeface="Times New Roman" panose="02020603050405020304" pitchFamily="18" charset="0"/>
                <a:cs typeface="Arial" panose="020B0604020202020204" pitchFamily="34" charset="0"/>
              </a:rPr>
              <a:t>La passation du questionnaire par le centre d’appel s’est déroulée entre le 16 avril et le 23 avril 2018.</a:t>
            </a:r>
          </a:p>
          <a:p>
            <a:pPr marL="285750" indent="-285750">
              <a:lnSpc>
                <a:spcPct val="115000"/>
              </a:lnSpc>
              <a:spcAft>
                <a:spcPts val="0"/>
              </a:spcAft>
              <a:buFont typeface="Arial" panose="020B0604020202020204" pitchFamily="34" charset="0"/>
              <a:buChar char="•"/>
            </a:pPr>
            <a:endParaRPr lang="fr-FR" dirty="0">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15000"/>
              </a:lnSpc>
              <a:spcAft>
                <a:spcPts val="0"/>
              </a:spcAft>
              <a:buFont typeface="Arial" panose="020B0604020202020204" pitchFamily="34" charset="0"/>
              <a:buChar char="•"/>
            </a:pPr>
            <a:r>
              <a:rPr lang="fr-FR" dirty="0" smtClean="0">
                <a:latin typeface="Arial" panose="020B0604020202020204" pitchFamily="34" charset="0"/>
                <a:ea typeface="Times New Roman" panose="02020603050405020304" pitchFamily="18" charset="0"/>
                <a:cs typeface="Arial" panose="020B0604020202020204" pitchFamily="34" charset="0"/>
              </a:rPr>
              <a:t>Au total, 302 personnes ont répondu au questionnaire, soit 10,5% de l’effectif total (2 876 bénéficiaires).</a:t>
            </a:r>
            <a:endParaRPr lang="fr-FR"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4" name="Espace réservé du numéro de diapositive 3"/>
          <p:cNvSpPr>
            <a:spLocks noGrp="1"/>
          </p:cNvSpPr>
          <p:nvPr>
            <p:ph type="sldNum" sz="quarter" idx="12"/>
          </p:nvPr>
        </p:nvSpPr>
        <p:spPr/>
        <p:txBody>
          <a:bodyPr/>
          <a:lstStyle/>
          <a:p>
            <a:fld id="{64E6FF48-4C1D-1E4E-ADA7-9346839D7540}" type="slidenum">
              <a:rPr lang="fr-FR" smtClean="0"/>
              <a:t>4</a:t>
            </a:fld>
            <a:endParaRPr lang="fr-FR"/>
          </a:p>
        </p:txBody>
      </p:sp>
    </p:spTree>
    <p:extLst>
      <p:ext uri="{BB962C8B-B14F-4D97-AF65-F5344CB8AC3E}">
        <p14:creationId xmlns:p14="http://schemas.microsoft.com/office/powerpoint/2010/main" val="2737331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sp>
        <p:nvSpPr>
          <p:cNvPr id="2" name="Rectangle 1"/>
          <p:cNvSpPr/>
          <p:nvPr/>
        </p:nvSpPr>
        <p:spPr>
          <a:xfrm>
            <a:off x="1934734" y="409908"/>
            <a:ext cx="10257261" cy="415242"/>
          </a:xfrm>
          <a:prstGeom prst="rect">
            <a:avLst/>
          </a:prstGeom>
        </p:spPr>
        <p:txBody>
          <a:bodyPr wrap="square">
            <a:spAutoFit/>
          </a:bodyPr>
          <a:lstStyle/>
          <a:p>
            <a:pPr algn="ctr">
              <a:lnSpc>
                <a:spcPct val="115000"/>
              </a:lnSpc>
              <a:spcAft>
                <a:spcPts val="0"/>
              </a:spcAft>
            </a:pPr>
            <a:r>
              <a:rPr lang="fr-FR" sz="2000" b="1" u="sng" dirty="0">
                <a:solidFill>
                  <a:srgbClr val="1F3864"/>
                </a:solidFill>
                <a:latin typeface="Arial" panose="020B0604020202020204" pitchFamily="34" charset="0"/>
                <a:ea typeface="Calibri" panose="020F0502020204030204" pitchFamily="34" charset="0"/>
              </a:rPr>
              <a:t>PROFIL ET SITUATION DES BENEFICIAIRES A L’ENTREE EN </a:t>
            </a:r>
            <a:r>
              <a:rPr lang="fr-FR" sz="2000" b="1" u="sng" dirty="0" smtClean="0">
                <a:solidFill>
                  <a:srgbClr val="1F3864"/>
                </a:solidFill>
                <a:latin typeface="Arial" panose="020B0604020202020204" pitchFamily="34" charset="0"/>
                <a:ea typeface="Calibri" panose="020F0502020204030204" pitchFamily="34" charset="0"/>
              </a:rPr>
              <a:t>FORMATION</a:t>
            </a:r>
            <a:r>
              <a:rPr lang="fr-FR" sz="2000" u="sng" dirty="0">
                <a:solidFill>
                  <a:srgbClr val="1F3864"/>
                </a:solidFill>
                <a:latin typeface="Arial" panose="020B0604020202020204" pitchFamily="34" charset="0"/>
                <a:ea typeface="Times New Roman" panose="02020603050405020304" pitchFamily="18" charset="0"/>
                <a:cs typeface="Times New Roman" panose="02020603050405020304" pitchFamily="18" charset="0"/>
              </a:rPr>
              <a:t> </a:t>
            </a:r>
            <a:endParaRPr lang="fr-FR" sz="2000" u="sng" dirty="0">
              <a:effectLst/>
              <a:latin typeface="Verdana" panose="020B0604030504040204" pitchFamily="34" charset="0"/>
              <a:ea typeface="Times New Roman" panose="02020603050405020304" pitchFamily="18" charset="0"/>
              <a:cs typeface="Times New Roman" panose="02020603050405020304" pitchFamily="18" charset="0"/>
            </a:endParaRPr>
          </a:p>
        </p:txBody>
      </p:sp>
      <p:sp>
        <p:nvSpPr>
          <p:cNvPr id="4" name="ZoneTexte 3"/>
          <p:cNvSpPr txBox="1"/>
          <p:nvPr/>
        </p:nvSpPr>
        <p:spPr>
          <a:xfrm>
            <a:off x="2533577" y="1243095"/>
            <a:ext cx="2975262" cy="2308324"/>
          </a:xfrm>
          <a:prstGeom prst="rect">
            <a:avLst/>
          </a:prstGeom>
          <a:noFill/>
        </p:spPr>
        <p:txBody>
          <a:bodyPr wrap="square" rtlCol="0">
            <a:spAutoFit/>
          </a:bodyPr>
          <a:lstStyle/>
          <a:p>
            <a:pPr lvl="0" algn="ctr"/>
            <a:r>
              <a:rPr lang="fr-FR" b="1" dirty="0" smtClean="0">
                <a:latin typeface="Arial" panose="020B0604020202020204" pitchFamily="34" charset="0"/>
                <a:cs typeface="Arial" panose="020B0604020202020204" pitchFamily="34" charset="0"/>
              </a:rPr>
              <a:t>Age moyen  </a:t>
            </a:r>
          </a:p>
          <a:p>
            <a:pPr lvl="0" algn="ctr"/>
            <a:r>
              <a:rPr lang="fr-FR" b="1" dirty="0" smtClean="0">
                <a:solidFill>
                  <a:schemeClr val="accent1">
                    <a:lumMod val="75000"/>
                  </a:schemeClr>
                </a:solidFill>
                <a:latin typeface="Arial" panose="020B0604020202020204" pitchFamily="34" charset="0"/>
                <a:cs typeface="Arial" panose="020B0604020202020204" pitchFamily="34" charset="0"/>
              </a:rPr>
              <a:t>27,5 ans</a:t>
            </a:r>
            <a:r>
              <a:rPr lang="fr-FR" dirty="0" smtClean="0">
                <a:solidFill>
                  <a:schemeClr val="accent1">
                    <a:lumMod val="75000"/>
                  </a:schemeClr>
                </a:solidFill>
                <a:latin typeface="Arial" panose="020B0604020202020204" pitchFamily="34" charset="0"/>
                <a:cs typeface="Arial" panose="020B0604020202020204" pitchFamily="34" charset="0"/>
              </a:rPr>
              <a:t> </a:t>
            </a:r>
          </a:p>
          <a:p>
            <a:pPr lvl="0" algn="ctr"/>
            <a:r>
              <a:rPr lang="fr-FR" sz="1600" i="1" dirty="0" smtClean="0">
                <a:latin typeface="Arial" panose="020B0604020202020204" pitchFamily="34" charset="0"/>
                <a:cs typeface="Arial" panose="020B0604020202020204" pitchFamily="34" charset="0"/>
              </a:rPr>
              <a:t>CAQ : 21,7 ans*</a:t>
            </a:r>
          </a:p>
          <a:p>
            <a:pPr lvl="0" algn="ctr"/>
            <a:r>
              <a:rPr lang="fr-FR" sz="1600" i="1" dirty="0" smtClean="0">
                <a:latin typeface="Arial" panose="020B0604020202020204" pitchFamily="34" charset="0"/>
                <a:cs typeface="Arial" panose="020B0604020202020204" pitchFamily="34" charset="0"/>
              </a:rPr>
              <a:t>Réussir : 33,1 ans</a:t>
            </a:r>
          </a:p>
          <a:p>
            <a:pPr lvl="0" algn="ctr"/>
            <a:r>
              <a:rPr lang="fr-FR" b="1" dirty="0" smtClean="0">
                <a:latin typeface="Arial" panose="020B0604020202020204" pitchFamily="34" charset="0"/>
                <a:cs typeface="Arial" panose="020B0604020202020204" pitchFamily="34" charset="0"/>
              </a:rPr>
              <a:t>		</a:t>
            </a:r>
          </a:p>
          <a:p>
            <a:pPr lvl="0" algn="ctr"/>
            <a:endParaRPr lang="fr-FR" b="1" dirty="0">
              <a:latin typeface="Arial" panose="020B0604020202020204" pitchFamily="34" charset="0"/>
              <a:cs typeface="Arial" panose="020B0604020202020204" pitchFamily="34" charset="0"/>
            </a:endParaRPr>
          </a:p>
          <a:p>
            <a:pPr lvl="0" algn="ctr"/>
            <a:r>
              <a:rPr lang="fr-FR" b="1" dirty="0" smtClean="0">
                <a:latin typeface="Arial" panose="020B0604020202020204" pitchFamily="34" charset="0"/>
                <a:cs typeface="Arial" panose="020B0604020202020204" pitchFamily="34" charset="0"/>
              </a:rPr>
              <a:t>			</a:t>
            </a:r>
          </a:p>
          <a:p>
            <a:pPr lvl="0" algn="ctr"/>
            <a:r>
              <a:rPr lang="fr-FR" b="1" dirty="0">
                <a:latin typeface="Arial" panose="020B0604020202020204" pitchFamily="34" charset="0"/>
                <a:cs typeface="Arial" panose="020B0604020202020204" pitchFamily="34" charset="0"/>
              </a:rPr>
              <a:t>44</a:t>
            </a:r>
            <a:r>
              <a:rPr lang="fr-FR" b="1" dirty="0" smtClean="0">
                <a:latin typeface="Arial" panose="020B0604020202020204" pitchFamily="34" charset="0"/>
                <a:cs typeface="Arial" panose="020B0604020202020204" pitchFamily="34" charset="0"/>
              </a:rPr>
              <a:t>% 		56%	</a:t>
            </a:r>
          </a:p>
        </p:txBody>
      </p:sp>
      <p:pic>
        <p:nvPicPr>
          <p:cNvPr id="9" name="Image 8"/>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3107496" y="2684818"/>
            <a:ext cx="674873" cy="674873"/>
          </a:xfrm>
          <a:prstGeom prst="rect">
            <a:avLst/>
          </a:prstGeom>
        </p:spPr>
      </p:pic>
      <p:pic>
        <p:nvPicPr>
          <p:cNvPr id="11" name="Image 10"/>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3789447" y="2684818"/>
            <a:ext cx="685385" cy="685385"/>
          </a:xfrm>
          <a:prstGeom prst="rect">
            <a:avLst/>
          </a:prstGeom>
        </p:spPr>
      </p:pic>
      <p:sp>
        <p:nvSpPr>
          <p:cNvPr id="13" name="ZoneTexte 12"/>
          <p:cNvSpPr txBox="1"/>
          <p:nvPr/>
        </p:nvSpPr>
        <p:spPr>
          <a:xfrm>
            <a:off x="6705697" y="1229652"/>
            <a:ext cx="5267401" cy="4247317"/>
          </a:xfrm>
          <a:prstGeom prst="rect">
            <a:avLst/>
          </a:prstGeom>
          <a:noFill/>
        </p:spPr>
        <p:txBody>
          <a:bodyPr wrap="square" rtlCol="0">
            <a:spAutoFit/>
          </a:bodyPr>
          <a:lstStyle/>
          <a:p>
            <a:pPr lvl="0" algn="ctr"/>
            <a:r>
              <a:rPr lang="fr-FR" b="1" dirty="0" smtClean="0">
                <a:latin typeface="Arial" panose="020B0604020202020204" pitchFamily="34" charset="0"/>
                <a:cs typeface="Arial" panose="020B0604020202020204" pitchFamily="34" charset="0"/>
              </a:rPr>
              <a:t>Niveau de diplôme : </a:t>
            </a:r>
          </a:p>
          <a:p>
            <a:pPr lvl="0" algn="ctr"/>
            <a:r>
              <a:rPr lang="fr-FR" b="1" dirty="0">
                <a:solidFill>
                  <a:schemeClr val="accent1">
                    <a:lumMod val="75000"/>
                  </a:schemeClr>
                </a:solidFill>
                <a:latin typeface="Arial" panose="020B0604020202020204" pitchFamily="34" charset="0"/>
                <a:cs typeface="Arial" panose="020B0604020202020204" pitchFamily="34" charset="0"/>
              </a:rPr>
              <a:t>55% sans </a:t>
            </a:r>
            <a:r>
              <a:rPr lang="fr-FR" b="1" dirty="0" smtClean="0">
                <a:solidFill>
                  <a:schemeClr val="accent1">
                    <a:lumMod val="75000"/>
                  </a:schemeClr>
                </a:solidFill>
                <a:latin typeface="Arial" panose="020B0604020202020204" pitchFamily="34" charset="0"/>
                <a:cs typeface="Arial" panose="020B0604020202020204" pitchFamily="34" charset="0"/>
              </a:rPr>
              <a:t>diplôme </a:t>
            </a:r>
            <a:r>
              <a:rPr lang="fr-FR" sz="1600" i="1" dirty="0" smtClean="0">
                <a:latin typeface="Arial" panose="020B0604020202020204" pitchFamily="34" charset="0"/>
                <a:cs typeface="Arial" panose="020B0604020202020204" pitchFamily="34" charset="0"/>
              </a:rPr>
              <a:t>(CAQ : 65% - Réussir : 47%)</a:t>
            </a:r>
            <a:endParaRPr lang="fr-FR" sz="1600" i="1" dirty="0">
              <a:latin typeface="Arial" panose="020B0604020202020204" pitchFamily="34" charset="0"/>
              <a:cs typeface="Arial" panose="020B0604020202020204" pitchFamily="34" charset="0"/>
            </a:endParaRPr>
          </a:p>
          <a:p>
            <a:pPr algn="ctr"/>
            <a:r>
              <a:rPr lang="fr-FR" b="1" dirty="0">
                <a:solidFill>
                  <a:schemeClr val="accent1">
                    <a:lumMod val="75000"/>
                  </a:schemeClr>
                </a:solidFill>
                <a:latin typeface="Arial" panose="020B0604020202020204" pitchFamily="34" charset="0"/>
                <a:cs typeface="Arial" panose="020B0604020202020204" pitchFamily="34" charset="0"/>
              </a:rPr>
              <a:t>34% </a:t>
            </a:r>
            <a:r>
              <a:rPr lang="fr-FR" dirty="0" smtClean="0">
                <a:latin typeface="Arial" panose="020B0604020202020204" pitchFamily="34" charset="0"/>
                <a:cs typeface="Arial" panose="020B0604020202020204" pitchFamily="34" charset="0"/>
              </a:rPr>
              <a:t>de niveau </a:t>
            </a:r>
            <a:r>
              <a:rPr lang="fr-FR" sz="1600" b="1" dirty="0" smtClean="0">
                <a:solidFill>
                  <a:schemeClr val="accent1">
                    <a:lumMod val="75000"/>
                  </a:schemeClr>
                </a:solidFill>
                <a:latin typeface="Arial" panose="020B0604020202020204" pitchFamily="34" charset="0"/>
                <a:cs typeface="Arial" panose="020B0604020202020204" pitchFamily="34" charset="0"/>
              </a:rPr>
              <a:t>CAP/BEP</a:t>
            </a:r>
            <a:r>
              <a:rPr lang="fr-FR" sz="1600" i="1" dirty="0">
                <a:latin typeface="Arial" panose="020B0604020202020204" pitchFamily="34" charset="0"/>
                <a:cs typeface="Arial" panose="020B0604020202020204" pitchFamily="34" charset="0"/>
              </a:rPr>
              <a:t>(CAQ : </a:t>
            </a:r>
            <a:r>
              <a:rPr lang="fr-FR" sz="1600" i="1" dirty="0" smtClean="0">
                <a:latin typeface="Arial" panose="020B0604020202020204" pitchFamily="34" charset="0"/>
                <a:cs typeface="Arial" panose="020B0604020202020204" pitchFamily="34" charset="0"/>
              </a:rPr>
              <a:t>25</a:t>
            </a:r>
            <a:r>
              <a:rPr lang="fr-FR" sz="1600" i="1" dirty="0">
                <a:latin typeface="Arial" panose="020B0604020202020204" pitchFamily="34" charset="0"/>
                <a:cs typeface="Arial" panose="020B0604020202020204" pitchFamily="34" charset="0"/>
              </a:rPr>
              <a:t>% - Réussir : </a:t>
            </a:r>
            <a:r>
              <a:rPr lang="fr-FR" sz="1600" i="1" dirty="0" smtClean="0">
                <a:latin typeface="Arial" panose="020B0604020202020204" pitchFamily="34" charset="0"/>
                <a:cs typeface="Arial" panose="020B0604020202020204" pitchFamily="34" charset="0"/>
              </a:rPr>
              <a:t>42%)</a:t>
            </a:r>
            <a:endParaRPr lang="fr-FR" b="1" dirty="0" smtClean="0">
              <a:solidFill>
                <a:schemeClr val="accent1">
                  <a:lumMod val="75000"/>
                </a:schemeClr>
              </a:solidFill>
              <a:latin typeface="Arial" panose="020B0604020202020204" pitchFamily="34" charset="0"/>
              <a:cs typeface="Arial" panose="020B0604020202020204" pitchFamily="34" charset="0"/>
            </a:endParaRPr>
          </a:p>
          <a:p>
            <a:pPr algn="ctr"/>
            <a:r>
              <a:rPr lang="fr-FR" b="1" dirty="0" smtClean="0">
                <a:solidFill>
                  <a:schemeClr val="accent1">
                    <a:lumMod val="75000"/>
                  </a:schemeClr>
                </a:solidFill>
                <a:latin typeface="Arial" panose="020B0604020202020204" pitchFamily="34" charset="0"/>
                <a:cs typeface="Arial" panose="020B0604020202020204" pitchFamily="34" charset="0"/>
              </a:rPr>
              <a:t>9%</a:t>
            </a:r>
            <a:r>
              <a:rPr lang="fr-FR" dirty="0" smtClean="0">
                <a:latin typeface="Arial" panose="020B0604020202020204" pitchFamily="34" charset="0"/>
                <a:cs typeface="Arial" panose="020B0604020202020204" pitchFamily="34" charset="0"/>
              </a:rPr>
              <a:t> de niveau </a:t>
            </a:r>
            <a:r>
              <a:rPr lang="fr-FR" b="1" dirty="0" smtClean="0">
                <a:solidFill>
                  <a:schemeClr val="accent1">
                    <a:lumMod val="75000"/>
                  </a:schemeClr>
                </a:solidFill>
                <a:latin typeface="Arial" panose="020B0604020202020204" pitchFamily="34" charset="0"/>
                <a:cs typeface="Arial" panose="020B0604020202020204" pitchFamily="34" charset="0"/>
              </a:rPr>
              <a:t>bac </a:t>
            </a:r>
            <a:r>
              <a:rPr lang="fr-FR" sz="1600" i="1" dirty="0" smtClean="0">
                <a:latin typeface="Arial" panose="020B0604020202020204" pitchFamily="34" charset="0"/>
                <a:cs typeface="Arial" panose="020B0604020202020204" pitchFamily="34" charset="0"/>
              </a:rPr>
              <a:t>(</a:t>
            </a:r>
            <a:r>
              <a:rPr lang="fr-FR" sz="1600" i="1" dirty="0">
                <a:latin typeface="Arial" panose="020B0604020202020204" pitchFamily="34" charset="0"/>
                <a:cs typeface="Arial" panose="020B0604020202020204" pitchFamily="34" charset="0"/>
              </a:rPr>
              <a:t>CAQ : </a:t>
            </a:r>
            <a:r>
              <a:rPr lang="fr-FR" sz="1600" i="1" dirty="0" smtClean="0">
                <a:latin typeface="Arial" panose="020B0604020202020204" pitchFamily="34" charset="0"/>
                <a:cs typeface="Arial" panose="020B0604020202020204" pitchFamily="34" charset="0"/>
              </a:rPr>
              <a:t>10% </a:t>
            </a:r>
            <a:r>
              <a:rPr lang="fr-FR" sz="1600" i="1" dirty="0">
                <a:latin typeface="Arial" panose="020B0604020202020204" pitchFamily="34" charset="0"/>
                <a:cs typeface="Arial" panose="020B0604020202020204" pitchFamily="34" charset="0"/>
              </a:rPr>
              <a:t>- Réussir : </a:t>
            </a:r>
            <a:r>
              <a:rPr lang="fr-FR" sz="1600" i="1" dirty="0" smtClean="0">
                <a:latin typeface="Arial" panose="020B0604020202020204" pitchFamily="34" charset="0"/>
                <a:cs typeface="Arial" panose="020B0604020202020204" pitchFamily="34" charset="0"/>
              </a:rPr>
              <a:t>8%)</a:t>
            </a:r>
            <a:endParaRPr lang="fr-FR" sz="1600" i="1" dirty="0">
              <a:latin typeface="Arial" panose="020B0604020202020204" pitchFamily="34" charset="0"/>
              <a:cs typeface="Arial" panose="020B0604020202020204" pitchFamily="34" charset="0"/>
            </a:endParaRPr>
          </a:p>
          <a:p>
            <a:pPr lvl="0" algn="ctr"/>
            <a:endParaRPr lang="fr-FR" b="1" dirty="0" smtClean="0">
              <a:solidFill>
                <a:schemeClr val="accent1">
                  <a:lumMod val="75000"/>
                </a:schemeClr>
              </a:solidFill>
              <a:latin typeface="Arial" panose="020B0604020202020204" pitchFamily="34" charset="0"/>
              <a:cs typeface="Arial" panose="020B0604020202020204" pitchFamily="34" charset="0"/>
            </a:endParaRPr>
          </a:p>
          <a:p>
            <a:pPr lvl="0"/>
            <a:r>
              <a:rPr lang="fr-FR" b="1" dirty="0" smtClean="0">
                <a:latin typeface="Arial" panose="020B0604020202020204" pitchFamily="34" charset="0"/>
                <a:cs typeface="Arial" panose="020B0604020202020204" pitchFamily="34" charset="0"/>
              </a:rPr>
              <a:t>Répartition par domaine de formation des diplômes obtenus avant l’entrée :</a:t>
            </a:r>
          </a:p>
          <a:p>
            <a:pPr lvl="0"/>
            <a:endParaRPr lang="fr-FR" dirty="0">
              <a:latin typeface="Arial" panose="020B0604020202020204" pitchFamily="34" charset="0"/>
              <a:cs typeface="Arial" panose="020B0604020202020204" pitchFamily="34" charset="0"/>
            </a:endParaRPr>
          </a:p>
          <a:p>
            <a:pPr lvl="0"/>
            <a:endParaRPr lang="fr-FR" dirty="0" smtClean="0">
              <a:latin typeface="Arial" panose="020B0604020202020204" pitchFamily="34" charset="0"/>
              <a:cs typeface="Arial" panose="020B0604020202020204" pitchFamily="34" charset="0"/>
            </a:endParaRPr>
          </a:p>
          <a:p>
            <a:pPr lvl="0"/>
            <a:endParaRPr lang="fr-FR" dirty="0" smtClean="0">
              <a:latin typeface="Arial" panose="020B0604020202020204" pitchFamily="34" charset="0"/>
              <a:cs typeface="Arial" panose="020B0604020202020204" pitchFamily="34" charset="0"/>
            </a:endParaRPr>
          </a:p>
          <a:p>
            <a:pPr lvl="0"/>
            <a:endParaRPr lang="fr-FR" dirty="0" smtClean="0">
              <a:latin typeface="Arial" panose="020B0604020202020204" pitchFamily="34" charset="0"/>
              <a:cs typeface="Arial" panose="020B0604020202020204" pitchFamily="34" charset="0"/>
            </a:endParaRPr>
          </a:p>
          <a:p>
            <a:pPr lvl="0"/>
            <a:endParaRPr lang="fr-FR" dirty="0" smtClean="0">
              <a:latin typeface="Arial" panose="020B0604020202020204" pitchFamily="34" charset="0"/>
              <a:cs typeface="Arial" panose="020B0604020202020204" pitchFamily="34" charset="0"/>
            </a:endParaRPr>
          </a:p>
          <a:p>
            <a:pPr lvl="0"/>
            <a:endParaRPr lang="fr-FR" dirty="0">
              <a:latin typeface="Arial" panose="020B0604020202020204" pitchFamily="34" charset="0"/>
              <a:cs typeface="Arial" panose="020B0604020202020204" pitchFamily="34" charset="0"/>
            </a:endParaRPr>
          </a:p>
          <a:p>
            <a:pPr lvl="0"/>
            <a:endParaRPr lang="fr-FR" dirty="0" smtClean="0">
              <a:latin typeface="Arial" panose="020B0604020202020204" pitchFamily="34" charset="0"/>
              <a:cs typeface="Arial" panose="020B0604020202020204" pitchFamily="34" charset="0"/>
            </a:endParaRPr>
          </a:p>
          <a:p>
            <a:pPr lvl="0"/>
            <a:endParaRPr lang="fr-FR" dirty="0">
              <a:latin typeface="Arial" panose="020B0604020202020204" pitchFamily="34" charset="0"/>
              <a:cs typeface="Arial" panose="020B0604020202020204" pitchFamily="34" charset="0"/>
            </a:endParaRPr>
          </a:p>
        </p:txBody>
      </p:sp>
      <p:pic>
        <p:nvPicPr>
          <p:cNvPr id="12" name="Image 11"/>
          <p:cNvPicPr>
            <a:picLocks noChangeAspect="1"/>
          </p:cNvPicPr>
          <p:nvPr/>
        </p:nvPicPr>
        <p:blipFill>
          <a:blip r:embed="rId8"/>
          <a:stretch>
            <a:fillRect/>
          </a:stretch>
        </p:blipFill>
        <p:spPr>
          <a:xfrm>
            <a:off x="6705697" y="3577518"/>
            <a:ext cx="5267401" cy="2505673"/>
          </a:xfrm>
          <a:prstGeom prst="rect">
            <a:avLst/>
          </a:prstGeom>
        </p:spPr>
      </p:pic>
      <p:sp>
        <p:nvSpPr>
          <p:cNvPr id="16" name="ZoneTexte 15"/>
          <p:cNvSpPr txBox="1"/>
          <p:nvPr/>
        </p:nvSpPr>
        <p:spPr>
          <a:xfrm>
            <a:off x="2683635" y="4227018"/>
            <a:ext cx="2975262" cy="1754326"/>
          </a:xfrm>
          <a:prstGeom prst="rect">
            <a:avLst/>
          </a:prstGeom>
          <a:noFill/>
        </p:spPr>
        <p:txBody>
          <a:bodyPr wrap="square" rtlCol="0">
            <a:spAutoFit/>
          </a:bodyPr>
          <a:lstStyle/>
          <a:p>
            <a:pPr algn="ctr"/>
            <a:r>
              <a:rPr lang="fr-FR" b="1" dirty="0" smtClean="0">
                <a:latin typeface="Arial" panose="020B0604020202020204" pitchFamily="34" charset="0"/>
                <a:cs typeface="Arial" panose="020B0604020202020204" pitchFamily="34" charset="0"/>
              </a:rPr>
              <a:t>Bénéficiaires </a:t>
            </a:r>
            <a:r>
              <a:rPr lang="fr-FR" b="1" dirty="0">
                <a:latin typeface="Arial" panose="020B0604020202020204" pitchFamily="34" charset="0"/>
                <a:cs typeface="Arial" panose="020B0604020202020204" pitchFamily="34" charset="0"/>
              </a:rPr>
              <a:t>reconnus travailleurs handicapés </a:t>
            </a:r>
            <a:r>
              <a:rPr lang="fr-FR" b="1" dirty="0" smtClean="0">
                <a:latin typeface="Arial" panose="020B0604020202020204" pitchFamily="34" charset="0"/>
                <a:cs typeface="Arial" panose="020B0604020202020204" pitchFamily="34" charset="0"/>
              </a:rPr>
              <a:t> </a:t>
            </a:r>
            <a:r>
              <a:rPr lang="fr-FR" b="1" dirty="0">
                <a:solidFill>
                  <a:schemeClr val="accent1">
                    <a:lumMod val="75000"/>
                  </a:schemeClr>
                </a:solidFill>
                <a:latin typeface="Arial" panose="020B0604020202020204" pitchFamily="34" charset="0"/>
                <a:cs typeface="Arial" panose="020B0604020202020204" pitchFamily="34" charset="0"/>
              </a:rPr>
              <a:t>18%</a:t>
            </a:r>
          </a:p>
          <a:p>
            <a:pPr lvl="0" algn="ctr"/>
            <a:r>
              <a:rPr lang="fr-FR" sz="1600" i="1" dirty="0">
                <a:latin typeface="Arial" panose="020B0604020202020204" pitchFamily="34" charset="0"/>
                <a:cs typeface="Arial" panose="020B0604020202020204" pitchFamily="34" charset="0"/>
              </a:rPr>
              <a:t>CAQ : </a:t>
            </a:r>
            <a:r>
              <a:rPr lang="fr-FR" sz="1600" i="1" dirty="0" smtClean="0">
                <a:latin typeface="Arial" panose="020B0604020202020204" pitchFamily="34" charset="0"/>
                <a:cs typeface="Arial" panose="020B0604020202020204" pitchFamily="34" charset="0"/>
              </a:rPr>
              <a:t>8%</a:t>
            </a:r>
            <a:endParaRPr lang="fr-FR" sz="1600" i="1" dirty="0">
              <a:latin typeface="Arial" panose="020B0604020202020204" pitchFamily="34" charset="0"/>
              <a:cs typeface="Arial" panose="020B0604020202020204" pitchFamily="34" charset="0"/>
            </a:endParaRPr>
          </a:p>
          <a:p>
            <a:pPr lvl="0" algn="ctr"/>
            <a:r>
              <a:rPr lang="fr-FR" sz="1600" i="1" dirty="0">
                <a:latin typeface="Arial" panose="020B0604020202020204" pitchFamily="34" charset="0"/>
                <a:cs typeface="Arial" panose="020B0604020202020204" pitchFamily="34" charset="0"/>
              </a:rPr>
              <a:t>Réussir : </a:t>
            </a:r>
            <a:r>
              <a:rPr lang="fr-FR" sz="1600" i="1" dirty="0" smtClean="0">
                <a:latin typeface="Arial" panose="020B0604020202020204" pitchFamily="34" charset="0"/>
                <a:cs typeface="Arial" panose="020B0604020202020204" pitchFamily="34" charset="0"/>
              </a:rPr>
              <a:t>28%</a:t>
            </a:r>
            <a:endParaRPr lang="fr-FR" sz="1600" i="1" dirty="0">
              <a:latin typeface="Arial" panose="020B0604020202020204" pitchFamily="34" charset="0"/>
              <a:cs typeface="Arial" panose="020B0604020202020204" pitchFamily="34" charset="0"/>
            </a:endParaRPr>
          </a:p>
          <a:p>
            <a:pPr lvl="0" algn="ctr"/>
            <a:r>
              <a:rPr lang="fr-FR" b="1" dirty="0" smtClean="0">
                <a:latin typeface="Arial" panose="020B0604020202020204" pitchFamily="34" charset="0"/>
                <a:cs typeface="Arial" panose="020B0604020202020204" pitchFamily="34" charset="0"/>
              </a:rPr>
              <a:t>	</a:t>
            </a:r>
            <a:endParaRPr lang="fr-FR" dirty="0">
              <a:latin typeface="Arial" panose="020B0604020202020204" pitchFamily="34" charset="0"/>
              <a:cs typeface="Arial" panose="020B0604020202020204" pitchFamily="34" charset="0"/>
            </a:endParaRPr>
          </a:p>
        </p:txBody>
      </p:sp>
      <p:sp>
        <p:nvSpPr>
          <p:cNvPr id="14" name="ZoneTexte 13"/>
          <p:cNvSpPr txBox="1"/>
          <p:nvPr/>
        </p:nvSpPr>
        <p:spPr>
          <a:xfrm>
            <a:off x="2053369" y="6122770"/>
            <a:ext cx="6197251" cy="276999"/>
          </a:xfrm>
          <a:prstGeom prst="rect">
            <a:avLst/>
          </a:prstGeom>
          <a:noFill/>
        </p:spPr>
        <p:txBody>
          <a:bodyPr wrap="square" rtlCol="0">
            <a:spAutoFit/>
          </a:bodyPr>
          <a:lstStyle/>
          <a:p>
            <a:r>
              <a:rPr lang="fr-FR" sz="1200" dirty="0" smtClean="0">
                <a:latin typeface="Arial" panose="020B0604020202020204" pitchFamily="34" charset="0"/>
                <a:cs typeface="Arial" panose="020B0604020202020204" pitchFamily="34" charset="0"/>
              </a:rPr>
              <a:t>* Le dispositif CAQ ne concernait que les jeunes demandeurs d’emploi de 16 à 25 ans</a:t>
            </a:r>
            <a:endParaRPr lang="fr-FR" sz="1200" dirty="0">
              <a:latin typeface="Arial" panose="020B0604020202020204" pitchFamily="34" charset="0"/>
              <a:cs typeface="Arial" panose="020B0604020202020204" pitchFamily="34" charset="0"/>
            </a:endParaRPr>
          </a:p>
        </p:txBody>
      </p:sp>
      <p:sp>
        <p:nvSpPr>
          <p:cNvPr id="15" name="Espace réservé du numéro de diapositive 14"/>
          <p:cNvSpPr>
            <a:spLocks noGrp="1"/>
          </p:cNvSpPr>
          <p:nvPr>
            <p:ph type="sldNum" sz="quarter" idx="12"/>
          </p:nvPr>
        </p:nvSpPr>
        <p:spPr/>
        <p:txBody>
          <a:bodyPr/>
          <a:lstStyle/>
          <a:p>
            <a:fld id="{64E6FF48-4C1D-1E4E-ADA7-9346839D7540}" type="slidenum">
              <a:rPr lang="fr-FR" smtClean="0"/>
              <a:t>5</a:t>
            </a:fld>
            <a:endParaRPr lang="fr-FR"/>
          </a:p>
        </p:txBody>
      </p:sp>
    </p:spTree>
    <p:extLst>
      <p:ext uri="{BB962C8B-B14F-4D97-AF65-F5344CB8AC3E}">
        <p14:creationId xmlns:p14="http://schemas.microsoft.com/office/powerpoint/2010/main" val="40919350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sp>
        <p:nvSpPr>
          <p:cNvPr id="4" name="Rectangle 3"/>
          <p:cNvSpPr/>
          <p:nvPr/>
        </p:nvSpPr>
        <p:spPr>
          <a:xfrm>
            <a:off x="6306200" y="451890"/>
            <a:ext cx="5544647" cy="1200329"/>
          </a:xfrm>
          <a:prstGeom prst="rect">
            <a:avLst/>
          </a:prstGeom>
        </p:spPr>
        <p:txBody>
          <a:bodyPr wrap="square">
            <a:spAutoFit/>
          </a:bodyPr>
          <a:lstStyle/>
          <a:p>
            <a:pPr lvl="0" algn="ctr"/>
            <a:r>
              <a:rPr lang="fr-FR" b="1" dirty="0" smtClean="0">
                <a:latin typeface="Arial" panose="020B0604020202020204" pitchFamily="34" charset="0"/>
                <a:cs typeface="Arial" panose="020B0604020202020204" pitchFamily="34" charset="0"/>
              </a:rPr>
              <a:t>Situation à l’entrée </a:t>
            </a:r>
            <a:r>
              <a:rPr lang="fr-FR" b="1" dirty="0">
                <a:latin typeface="Arial" panose="020B0604020202020204" pitchFamily="34" charset="0"/>
                <a:cs typeface="Arial" panose="020B0604020202020204" pitchFamily="34" charset="0"/>
              </a:rPr>
              <a:t>en formation </a:t>
            </a:r>
            <a:endParaRPr lang="fr-FR" b="1" dirty="0" smtClean="0">
              <a:latin typeface="Arial" panose="020B0604020202020204" pitchFamily="34" charset="0"/>
              <a:cs typeface="Arial" panose="020B0604020202020204" pitchFamily="34" charset="0"/>
            </a:endParaRPr>
          </a:p>
          <a:p>
            <a:pPr lvl="0" algn="ctr"/>
            <a:r>
              <a:rPr lang="fr-FR" b="1" dirty="0" smtClean="0">
                <a:solidFill>
                  <a:schemeClr val="accent1">
                    <a:lumMod val="75000"/>
                  </a:schemeClr>
                </a:solidFill>
                <a:latin typeface="Arial" panose="020B0604020202020204" pitchFamily="34" charset="0"/>
                <a:cs typeface="Arial" panose="020B0604020202020204" pitchFamily="34" charset="0"/>
              </a:rPr>
              <a:t>88</a:t>
            </a:r>
            <a:r>
              <a:rPr lang="fr-FR" b="1" dirty="0">
                <a:solidFill>
                  <a:schemeClr val="accent1">
                    <a:lumMod val="75000"/>
                  </a:schemeClr>
                </a:solidFill>
                <a:latin typeface="Arial" panose="020B0604020202020204" pitchFamily="34" charset="0"/>
                <a:cs typeface="Arial" panose="020B0604020202020204" pitchFamily="34" charset="0"/>
              </a:rPr>
              <a:t>%</a:t>
            </a:r>
            <a:r>
              <a:rPr lang="fr-FR" dirty="0">
                <a:latin typeface="Arial" panose="020B0604020202020204" pitchFamily="34" charset="0"/>
                <a:cs typeface="Arial" panose="020B0604020202020204" pitchFamily="34" charset="0"/>
              </a:rPr>
              <a:t> demandeur </a:t>
            </a:r>
            <a:r>
              <a:rPr lang="fr-FR" dirty="0" smtClean="0">
                <a:latin typeface="Arial" panose="020B0604020202020204" pitchFamily="34" charset="0"/>
                <a:cs typeface="Arial" panose="020B0604020202020204" pitchFamily="34" charset="0"/>
              </a:rPr>
              <a:t>d’emploi</a:t>
            </a:r>
            <a:r>
              <a:rPr lang="fr-FR" i="1" dirty="0">
                <a:latin typeface="Arial" panose="020B0604020202020204" pitchFamily="34" charset="0"/>
                <a:cs typeface="Arial" panose="020B0604020202020204" pitchFamily="34" charset="0"/>
              </a:rPr>
              <a:t> </a:t>
            </a:r>
            <a:r>
              <a:rPr lang="fr-FR" sz="1600" i="1" dirty="0">
                <a:latin typeface="Arial" panose="020B0604020202020204" pitchFamily="34" charset="0"/>
                <a:cs typeface="Arial" panose="020B0604020202020204" pitchFamily="34" charset="0"/>
              </a:rPr>
              <a:t>(CAQ : </a:t>
            </a:r>
            <a:r>
              <a:rPr lang="fr-FR" sz="1600" i="1" dirty="0" smtClean="0">
                <a:latin typeface="Arial" panose="020B0604020202020204" pitchFamily="34" charset="0"/>
                <a:cs typeface="Arial" panose="020B0604020202020204" pitchFamily="34" charset="0"/>
              </a:rPr>
              <a:t>86% </a:t>
            </a:r>
            <a:r>
              <a:rPr lang="fr-FR" sz="1600" i="1" dirty="0">
                <a:latin typeface="Arial" panose="020B0604020202020204" pitchFamily="34" charset="0"/>
                <a:cs typeface="Arial" panose="020B0604020202020204" pitchFamily="34" charset="0"/>
              </a:rPr>
              <a:t>- Réussir : </a:t>
            </a:r>
            <a:r>
              <a:rPr lang="fr-FR" sz="1600" i="1" dirty="0" smtClean="0">
                <a:latin typeface="Arial" panose="020B0604020202020204" pitchFamily="34" charset="0"/>
                <a:cs typeface="Arial" panose="020B0604020202020204" pitchFamily="34" charset="0"/>
              </a:rPr>
              <a:t>90%)</a:t>
            </a:r>
            <a:endParaRPr lang="fr-FR" sz="1600" dirty="0" smtClean="0">
              <a:latin typeface="Arial" panose="020B0604020202020204" pitchFamily="34" charset="0"/>
              <a:cs typeface="Arial" panose="020B0604020202020204" pitchFamily="34" charset="0"/>
            </a:endParaRPr>
          </a:p>
          <a:p>
            <a:pPr lvl="0" algn="ctr"/>
            <a:r>
              <a:rPr lang="fr-FR" dirty="0" smtClean="0">
                <a:latin typeface="Arial" panose="020B0604020202020204" pitchFamily="34" charset="0"/>
                <a:cs typeface="Arial" panose="020B0604020202020204" pitchFamily="34" charset="0"/>
              </a:rPr>
              <a:t>(</a:t>
            </a:r>
            <a:r>
              <a:rPr lang="fr-FR" dirty="0">
                <a:latin typeface="Arial" panose="020B0604020202020204" pitchFamily="34" charset="0"/>
                <a:cs typeface="Arial" panose="020B0604020202020204" pitchFamily="34" charset="0"/>
              </a:rPr>
              <a:t>dont 54% inscrit depuis plus d’un an</a:t>
            </a:r>
            <a:r>
              <a:rPr lang="fr-FR" dirty="0" smtClean="0">
                <a:latin typeface="Arial" panose="020B0604020202020204" pitchFamily="34" charset="0"/>
                <a:cs typeface="Arial" panose="020B0604020202020204" pitchFamily="34" charset="0"/>
              </a:rPr>
              <a:t>)</a:t>
            </a:r>
          </a:p>
          <a:p>
            <a:pPr algn="ctr"/>
            <a:r>
              <a:rPr lang="fr-FR" b="1" dirty="0">
                <a:solidFill>
                  <a:schemeClr val="accent1">
                    <a:lumMod val="75000"/>
                  </a:schemeClr>
                </a:solidFill>
                <a:latin typeface="Arial" panose="020B0604020202020204" pitchFamily="34" charset="0"/>
                <a:cs typeface="Arial" panose="020B0604020202020204" pitchFamily="34" charset="0"/>
              </a:rPr>
              <a:t>7%</a:t>
            </a:r>
            <a:r>
              <a:rPr lang="fr-FR" dirty="0">
                <a:latin typeface="Arial" panose="020B0604020202020204" pitchFamily="34" charset="0"/>
                <a:cs typeface="Arial" panose="020B0604020202020204" pitchFamily="34" charset="0"/>
              </a:rPr>
              <a:t> élève/étudiant </a:t>
            </a:r>
            <a:r>
              <a:rPr lang="fr-FR" sz="1600" i="1" dirty="0">
                <a:latin typeface="Arial" panose="020B0604020202020204" pitchFamily="34" charset="0"/>
                <a:cs typeface="Arial" panose="020B0604020202020204" pitchFamily="34" charset="0"/>
              </a:rPr>
              <a:t>(CAQ : </a:t>
            </a:r>
            <a:r>
              <a:rPr lang="fr-FR" sz="1600" i="1" dirty="0" smtClean="0">
                <a:latin typeface="Arial" panose="020B0604020202020204" pitchFamily="34" charset="0"/>
                <a:cs typeface="Arial" panose="020B0604020202020204" pitchFamily="34" charset="0"/>
              </a:rPr>
              <a:t>13% </a:t>
            </a:r>
            <a:r>
              <a:rPr lang="fr-FR" sz="1600" i="1" dirty="0">
                <a:latin typeface="Arial" panose="020B0604020202020204" pitchFamily="34" charset="0"/>
                <a:cs typeface="Arial" panose="020B0604020202020204" pitchFamily="34" charset="0"/>
              </a:rPr>
              <a:t>- Réussir : 1</a:t>
            </a:r>
            <a:r>
              <a:rPr lang="fr-FR" sz="1600" i="1" dirty="0" smtClean="0">
                <a:latin typeface="Arial" panose="020B0604020202020204" pitchFamily="34" charset="0"/>
                <a:cs typeface="Arial" panose="020B0604020202020204" pitchFamily="34" charset="0"/>
              </a:rPr>
              <a:t>%)</a:t>
            </a:r>
            <a:endParaRPr lang="fr-FR" sz="1600" dirty="0">
              <a:latin typeface="Arial" panose="020B0604020202020204" pitchFamily="34" charset="0"/>
              <a:cs typeface="Arial" panose="020B0604020202020204" pitchFamily="34" charset="0"/>
            </a:endParaRPr>
          </a:p>
        </p:txBody>
      </p:sp>
      <p:sp>
        <p:nvSpPr>
          <p:cNvPr id="12" name="ZoneTexte 11"/>
          <p:cNvSpPr txBox="1"/>
          <p:nvPr/>
        </p:nvSpPr>
        <p:spPr>
          <a:xfrm>
            <a:off x="2524463" y="2700925"/>
            <a:ext cx="9116184" cy="369332"/>
          </a:xfrm>
          <a:prstGeom prst="rect">
            <a:avLst/>
          </a:prstGeom>
          <a:noFill/>
        </p:spPr>
        <p:txBody>
          <a:bodyPr wrap="square" rtlCol="0">
            <a:spAutoFit/>
          </a:bodyPr>
          <a:lstStyle/>
          <a:p>
            <a:r>
              <a:rPr lang="fr-FR" b="1" i="1" dirty="0" smtClean="0">
                <a:solidFill>
                  <a:schemeClr val="accent1">
                    <a:lumMod val="75000"/>
                  </a:schemeClr>
                </a:solidFill>
                <a:latin typeface="Arial" panose="020B0604020202020204" pitchFamily="34" charset="0"/>
                <a:cs typeface="Arial" panose="020B0604020202020204" pitchFamily="34" charset="0"/>
              </a:rPr>
              <a:t>Un bénéficiaire sur deux</a:t>
            </a:r>
            <a:r>
              <a:rPr lang="fr-FR" b="1" i="1" dirty="0" smtClean="0">
                <a:latin typeface="Arial" panose="020B0604020202020204" pitchFamily="34" charset="0"/>
                <a:cs typeface="Arial" panose="020B0604020202020204" pitchFamily="34" charset="0"/>
              </a:rPr>
              <a:t> décide d’entrer sur le dispositif pour </a:t>
            </a:r>
            <a:r>
              <a:rPr lang="fr-FR" b="1" i="1" dirty="0" smtClean="0">
                <a:solidFill>
                  <a:schemeClr val="accent1">
                    <a:lumMod val="75000"/>
                  </a:schemeClr>
                </a:solidFill>
                <a:latin typeface="Arial" panose="020B0604020202020204" pitchFamily="34" charset="0"/>
                <a:cs typeface="Arial" panose="020B0604020202020204" pitchFamily="34" charset="0"/>
              </a:rPr>
              <a:t>choisir un métier</a:t>
            </a:r>
            <a:endParaRPr lang="fr-FR" b="1" i="1" dirty="0">
              <a:solidFill>
                <a:schemeClr val="accent1">
                  <a:lumMod val="75000"/>
                </a:schemeClr>
              </a:solidFill>
              <a:latin typeface="Arial" panose="020B0604020202020204" pitchFamily="34" charset="0"/>
              <a:cs typeface="Arial" panose="020B0604020202020204" pitchFamily="34" charset="0"/>
            </a:endParaRPr>
          </a:p>
        </p:txBody>
      </p:sp>
      <p:sp>
        <p:nvSpPr>
          <p:cNvPr id="13" name="ZoneTexte 12"/>
          <p:cNvSpPr txBox="1"/>
          <p:nvPr/>
        </p:nvSpPr>
        <p:spPr>
          <a:xfrm>
            <a:off x="2084769" y="6001018"/>
            <a:ext cx="4391806" cy="307777"/>
          </a:xfrm>
          <a:prstGeom prst="rect">
            <a:avLst/>
          </a:prstGeom>
          <a:noFill/>
        </p:spPr>
        <p:txBody>
          <a:bodyPr wrap="square" rtlCol="0">
            <a:spAutoFit/>
          </a:bodyPr>
          <a:lstStyle/>
          <a:p>
            <a:r>
              <a:rPr lang="fr-FR" sz="1400" i="1" dirty="0" smtClean="0"/>
              <a:t>Avertissement : plusieurs réponses possibles</a:t>
            </a:r>
            <a:endParaRPr lang="fr-FR" sz="1400" i="1" dirty="0"/>
          </a:p>
        </p:txBody>
      </p:sp>
      <p:sp>
        <p:nvSpPr>
          <p:cNvPr id="14" name="ZoneTexte 13"/>
          <p:cNvSpPr txBox="1"/>
          <p:nvPr/>
        </p:nvSpPr>
        <p:spPr>
          <a:xfrm>
            <a:off x="2524463" y="451890"/>
            <a:ext cx="3326466" cy="923330"/>
          </a:xfrm>
          <a:prstGeom prst="rect">
            <a:avLst/>
          </a:prstGeom>
          <a:noFill/>
        </p:spPr>
        <p:txBody>
          <a:bodyPr wrap="square" rtlCol="0">
            <a:spAutoFit/>
          </a:bodyPr>
          <a:lstStyle/>
          <a:p>
            <a:pPr algn="ctr"/>
            <a:r>
              <a:rPr lang="fr-FR" b="1" dirty="0">
                <a:latin typeface="Arial" panose="020B0604020202020204" pitchFamily="34" charset="0"/>
                <a:cs typeface="Arial" panose="020B0604020202020204" pitchFamily="34" charset="0"/>
              </a:rPr>
              <a:t>Dispositif de formation suivi </a:t>
            </a:r>
            <a:endParaRPr lang="fr-FR" b="1" dirty="0" smtClean="0">
              <a:latin typeface="Arial" panose="020B0604020202020204" pitchFamily="34" charset="0"/>
              <a:cs typeface="Arial" panose="020B0604020202020204" pitchFamily="34" charset="0"/>
            </a:endParaRPr>
          </a:p>
          <a:p>
            <a:pPr lvl="0" algn="ctr"/>
            <a:r>
              <a:rPr lang="fr-FR" dirty="0">
                <a:latin typeface="Arial" panose="020B0604020202020204" pitchFamily="34" charset="0"/>
                <a:cs typeface="Arial" panose="020B0604020202020204" pitchFamily="34" charset="0"/>
              </a:rPr>
              <a:t>52% Réussir </a:t>
            </a:r>
            <a:endParaRPr lang="fr-FR" dirty="0" smtClean="0">
              <a:latin typeface="Arial" panose="020B0604020202020204" pitchFamily="34" charset="0"/>
              <a:cs typeface="Arial" panose="020B0604020202020204" pitchFamily="34" charset="0"/>
            </a:endParaRPr>
          </a:p>
          <a:p>
            <a:pPr lvl="0" algn="ctr"/>
            <a:r>
              <a:rPr lang="fr-FR" dirty="0" smtClean="0">
                <a:latin typeface="Arial" panose="020B0604020202020204" pitchFamily="34" charset="0"/>
                <a:cs typeface="Arial" panose="020B0604020202020204" pitchFamily="34" charset="0"/>
              </a:rPr>
              <a:t>48</a:t>
            </a:r>
            <a:r>
              <a:rPr lang="fr-FR" dirty="0">
                <a:latin typeface="Arial" panose="020B0604020202020204" pitchFamily="34" charset="0"/>
                <a:cs typeface="Arial" panose="020B0604020202020204" pitchFamily="34" charset="0"/>
              </a:rPr>
              <a:t>% </a:t>
            </a:r>
            <a:r>
              <a:rPr lang="fr-FR" dirty="0" smtClean="0">
                <a:latin typeface="Arial" panose="020B0604020202020204" pitchFamily="34" charset="0"/>
                <a:cs typeface="Arial" panose="020B0604020202020204" pitchFamily="34" charset="0"/>
              </a:rPr>
              <a:t>CAQ</a:t>
            </a:r>
            <a:endParaRPr lang="fr-FR" dirty="0">
              <a:latin typeface="Arial" panose="020B0604020202020204" pitchFamily="34" charset="0"/>
              <a:cs typeface="Arial" panose="020B0604020202020204" pitchFamily="34" charset="0"/>
            </a:endParaRPr>
          </a:p>
        </p:txBody>
      </p:sp>
      <p:sp>
        <p:nvSpPr>
          <p:cNvPr id="15" name="Rectangle 14"/>
          <p:cNvSpPr/>
          <p:nvPr/>
        </p:nvSpPr>
        <p:spPr>
          <a:xfrm>
            <a:off x="4513055" y="2203684"/>
            <a:ext cx="4434389" cy="369332"/>
          </a:xfrm>
          <a:prstGeom prst="rect">
            <a:avLst/>
          </a:prstGeom>
        </p:spPr>
        <p:txBody>
          <a:bodyPr wrap="square">
            <a:spAutoFit/>
          </a:bodyPr>
          <a:lstStyle/>
          <a:p>
            <a:pPr lvl="0"/>
            <a:r>
              <a:rPr lang="fr-FR" b="1" dirty="0" smtClean="0">
                <a:latin typeface="Arial" panose="020B0604020202020204" pitchFamily="34" charset="0"/>
                <a:cs typeface="Arial" panose="020B0604020202020204" pitchFamily="34" charset="0"/>
              </a:rPr>
              <a:t>Raisons d’entrée dans le dispositif </a:t>
            </a:r>
            <a:endParaRPr lang="fr-FR" sz="1600" dirty="0">
              <a:latin typeface="Arial" panose="020B0604020202020204" pitchFamily="34" charset="0"/>
              <a:cs typeface="Arial" panose="020B0604020202020204" pitchFamily="34" charset="0"/>
            </a:endParaRPr>
          </a:p>
        </p:txBody>
      </p:sp>
      <p:pic>
        <p:nvPicPr>
          <p:cNvPr id="2" name="Image 1"/>
          <p:cNvPicPr>
            <a:picLocks noChangeAspect="1"/>
          </p:cNvPicPr>
          <p:nvPr/>
        </p:nvPicPr>
        <p:blipFill>
          <a:blip r:embed="rId6"/>
          <a:stretch>
            <a:fillRect/>
          </a:stretch>
        </p:blipFill>
        <p:spPr>
          <a:xfrm>
            <a:off x="1972513" y="3291321"/>
            <a:ext cx="10199268" cy="2054819"/>
          </a:xfrm>
          <a:prstGeom prst="rect">
            <a:avLst/>
          </a:prstGeom>
        </p:spPr>
      </p:pic>
      <p:sp>
        <p:nvSpPr>
          <p:cNvPr id="9" name="Espace réservé du numéro de diapositive 8"/>
          <p:cNvSpPr>
            <a:spLocks noGrp="1"/>
          </p:cNvSpPr>
          <p:nvPr>
            <p:ph type="sldNum" sz="quarter" idx="12"/>
          </p:nvPr>
        </p:nvSpPr>
        <p:spPr/>
        <p:txBody>
          <a:bodyPr/>
          <a:lstStyle/>
          <a:p>
            <a:fld id="{64E6FF48-4C1D-1E4E-ADA7-9346839D7540}" type="slidenum">
              <a:rPr lang="fr-FR" smtClean="0"/>
              <a:t>6</a:t>
            </a:fld>
            <a:endParaRPr lang="fr-FR"/>
          </a:p>
        </p:txBody>
      </p:sp>
    </p:spTree>
    <p:extLst>
      <p:ext uri="{BB962C8B-B14F-4D97-AF65-F5344CB8AC3E}">
        <p14:creationId xmlns:p14="http://schemas.microsoft.com/office/powerpoint/2010/main" val="18692345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sp>
        <p:nvSpPr>
          <p:cNvPr id="2" name="Rectangle 1"/>
          <p:cNvSpPr/>
          <p:nvPr/>
        </p:nvSpPr>
        <p:spPr>
          <a:xfrm>
            <a:off x="3277506" y="427516"/>
            <a:ext cx="7658508" cy="416204"/>
          </a:xfrm>
          <a:prstGeom prst="rect">
            <a:avLst/>
          </a:prstGeom>
        </p:spPr>
        <p:txBody>
          <a:bodyPr wrap="none">
            <a:spAutoFit/>
          </a:bodyPr>
          <a:lstStyle/>
          <a:p>
            <a:pPr algn="ctr">
              <a:lnSpc>
                <a:spcPct val="115000"/>
              </a:lnSpc>
            </a:pPr>
            <a:r>
              <a:rPr lang="fr-FR" sz="2000" b="1" u="sng" dirty="0">
                <a:solidFill>
                  <a:srgbClr val="1F3864"/>
                </a:solidFill>
                <a:latin typeface="Arial" panose="020B0604020202020204" pitchFamily="34" charset="0"/>
                <a:ea typeface="Calibri" panose="020F0502020204030204" pitchFamily="34" charset="0"/>
              </a:rPr>
              <a:t>DEROULEMENT DE LA FORMATION ET ACCOMPAGNEMENT</a:t>
            </a:r>
          </a:p>
        </p:txBody>
      </p:sp>
      <p:sp>
        <p:nvSpPr>
          <p:cNvPr id="9" name="ZoneTexte 8"/>
          <p:cNvSpPr txBox="1"/>
          <p:nvPr/>
        </p:nvSpPr>
        <p:spPr>
          <a:xfrm>
            <a:off x="1934738" y="1126974"/>
            <a:ext cx="10257262" cy="923330"/>
          </a:xfrm>
          <a:prstGeom prst="rect">
            <a:avLst/>
          </a:prstGeom>
          <a:noFill/>
        </p:spPr>
        <p:txBody>
          <a:bodyPr wrap="square" rtlCol="0">
            <a:spAutoFit/>
          </a:bodyPr>
          <a:lstStyle/>
          <a:p>
            <a:pPr algn="ctr"/>
            <a:r>
              <a:rPr lang="fr-FR" b="1" dirty="0" smtClean="0">
                <a:solidFill>
                  <a:schemeClr val="accent1">
                    <a:lumMod val="75000"/>
                  </a:schemeClr>
                </a:solidFill>
                <a:latin typeface="Arial" panose="020B0604020202020204" pitchFamily="34" charset="0"/>
                <a:cs typeface="Arial" panose="020B0604020202020204" pitchFamily="34" charset="0"/>
              </a:rPr>
              <a:t>24%</a:t>
            </a:r>
            <a:r>
              <a:rPr lang="fr-FR" b="1" dirty="0" smtClean="0">
                <a:latin typeface="Arial" panose="020B0604020202020204" pitchFamily="34" charset="0"/>
                <a:cs typeface="Arial" panose="020B0604020202020204" pitchFamily="34" charset="0"/>
              </a:rPr>
              <a:t> des répondants</a:t>
            </a:r>
            <a:r>
              <a:rPr lang="fr-FR" b="1" dirty="0">
                <a:solidFill>
                  <a:srgbClr val="1F3864"/>
                </a:solidFill>
                <a:latin typeface="Arial" panose="020B0604020202020204" pitchFamily="34" charset="0"/>
                <a:ea typeface="Calibri" panose="020F0502020204030204" pitchFamily="34" charset="0"/>
              </a:rPr>
              <a:t> </a:t>
            </a:r>
            <a:r>
              <a:rPr lang="fr-FR" sz="1200" b="1" dirty="0" smtClean="0">
                <a:solidFill>
                  <a:srgbClr val="1F3864"/>
                </a:solidFill>
                <a:latin typeface="Arial" panose="020B0604020202020204" pitchFamily="34" charset="0"/>
                <a:ea typeface="Calibri" panose="020F0502020204030204" pitchFamily="34" charset="0"/>
              </a:rPr>
              <a:t>(72 au total)</a:t>
            </a:r>
            <a:r>
              <a:rPr lang="fr-FR" sz="1200" b="1" dirty="0" smtClean="0">
                <a:latin typeface="Arial" panose="020B0604020202020204" pitchFamily="34" charset="0"/>
                <a:cs typeface="Arial" panose="020B0604020202020204" pitchFamily="34" charset="0"/>
              </a:rPr>
              <a:t> </a:t>
            </a:r>
            <a:r>
              <a:rPr lang="fr-FR" b="1" dirty="0" smtClean="0">
                <a:latin typeface="Arial" panose="020B0604020202020204" pitchFamily="34" charset="0"/>
                <a:cs typeface="Arial" panose="020B0604020202020204" pitchFamily="34" charset="0"/>
              </a:rPr>
              <a:t>ont </a:t>
            </a:r>
            <a:r>
              <a:rPr lang="fr-FR" b="1" dirty="0" smtClean="0">
                <a:solidFill>
                  <a:schemeClr val="accent1">
                    <a:lumMod val="75000"/>
                  </a:schemeClr>
                </a:solidFill>
                <a:latin typeface="Arial" panose="020B0604020202020204" pitchFamily="34" charset="0"/>
                <a:cs typeface="Arial" panose="020B0604020202020204" pitchFamily="34" charset="0"/>
              </a:rPr>
              <a:t>interrompu leur formation </a:t>
            </a:r>
            <a:r>
              <a:rPr lang="fr-FR" b="1" dirty="0" smtClean="0">
                <a:latin typeface="Arial" panose="020B0604020202020204" pitchFamily="34" charset="0"/>
                <a:cs typeface="Arial" panose="020B0604020202020204" pitchFamily="34" charset="0"/>
              </a:rPr>
              <a:t>avant son terme…</a:t>
            </a:r>
          </a:p>
          <a:p>
            <a:r>
              <a:rPr lang="fr-FR" b="1" dirty="0" smtClean="0">
                <a:latin typeface="Arial" panose="020B0604020202020204" pitchFamily="34" charset="0"/>
                <a:cs typeface="Arial" panose="020B0604020202020204" pitchFamily="34" charset="0"/>
              </a:rPr>
              <a:t>				 </a:t>
            </a:r>
          </a:p>
          <a:p>
            <a:pPr algn="ctr"/>
            <a:r>
              <a:rPr lang="fr-FR" b="1" dirty="0" smtClean="0">
                <a:latin typeface="Arial" panose="020B0604020202020204" pitchFamily="34" charset="0"/>
                <a:cs typeface="Arial" panose="020B0604020202020204" pitchFamily="34" charset="0"/>
              </a:rPr>
              <a:t>… pour quelles raisons</a:t>
            </a:r>
            <a:r>
              <a:rPr lang="fr-FR" dirty="0" smtClean="0">
                <a:latin typeface="Arial" panose="020B0604020202020204" pitchFamily="34" charset="0"/>
                <a:cs typeface="Arial" panose="020B0604020202020204" pitchFamily="34" charset="0"/>
              </a:rPr>
              <a:t> </a:t>
            </a:r>
            <a:r>
              <a:rPr lang="fr-FR" b="1" dirty="0" smtClean="0">
                <a:latin typeface="Arial" panose="020B0604020202020204" pitchFamily="34" charset="0"/>
                <a:cs typeface="Arial" panose="020B0604020202020204" pitchFamily="34" charset="0"/>
              </a:rPr>
              <a:t>?</a:t>
            </a:r>
            <a:r>
              <a:rPr lang="fr-FR" dirty="0" smtClean="0">
                <a:latin typeface="Arial" panose="020B0604020202020204" pitchFamily="34" charset="0"/>
                <a:cs typeface="Arial" panose="020B0604020202020204" pitchFamily="34" charset="0"/>
              </a:rPr>
              <a:t> </a:t>
            </a:r>
            <a:r>
              <a:rPr lang="fr-FR" sz="1200" i="1" dirty="0">
                <a:latin typeface="Arial" panose="020B0604020202020204" pitchFamily="34" charset="0"/>
                <a:cs typeface="Arial" panose="020B0604020202020204" pitchFamily="34" charset="0"/>
              </a:rPr>
              <a:t>(3 réponses maximum </a:t>
            </a:r>
            <a:r>
              <a:rPr lang="fr-FR" sz="1200" i="1" dirty="0" smtClean="0">
                <a:latin typeface="Arial" panose="020B0604020202020204" pitchFamily="34" charset="0"/>
                <a:cs typeface="Arial" panose="020B0604020202020204" pitchFamily="34" charset="0"/>
              </a:rPr>
              <a:t>possibles)</a:t>
            </a:r>
            <a:endParaRPr lang="fr-FR" sz="1200" i="1" dirty="0">
              <a:latin typeface="Arial" panose="020B0604020202020204" pitchFamily="34" charset="0"/>
              <a:cs typeface="Arial" panose="020B0604020202020204" pitchFamily="34" charset="0"/>
            </a:endParaRPr>
          </a:p>
        </p:txBody>
      </p:sp>
      <p:sp>
        <p:nvSpPr>
          <p:cNvPr id="14" name="ZoneTexte 13"/>
          <p:cNvSpPr txBox="1"/>
          <p:nvPr/>
        </p:nvSpPr>
        <p:spPr>
          <a:xfrm>
            <a:off x="2435629" y="2276990"/>
            <a:ext cx="9012716" cy="923330"/>
          </a:xfrm>
          <a:prstGeom prst="rect">
            <a:avLst/>
          </a:prstGeom>
          <a:noFill/>
        </p:spPr>
        <p:txBody>
          <a:bodyPr wrap="square" rtlCol="0">
            <a:spAutoFit/>
          </a:bodyPr>
          <a:lstStyle/>
          <a:p>
            <a:pPr marL="285750" indent="-285750">
              <a:buFont typeface="Arial" panose="020B0604020202020204" pitchFamily="34" charset="0"/>
              <a:buChar char="•"/>
            </a:pPr>
            <a:r>
              <a:rPr lang="fr-FR" b="1" i="1" dirty="0">
                <a:latin typeface="Arial" panose="020B0604020202020204" pitchFamily="34" charset="0"/>
                <a:cs typeface="Arial" panose="020B0604020202020204" pitchFamily="34" charset="0"/>
              </a:rPr>
              <a:t>Près </a:t>
            </a:r>
            <a:r>
              <a:rPr lang="fr-FR" b="1" i="1" dirty="0">
                <a:solidFill>
                  <a:schemeClr val="accent1">
                    <a:lumMod val="75000"/>
                  </a:schemeClr>
                </a:solidFill>
                <a:latin typeface="Arial" panose="020B0604020202020204" pitchFamily="34" charset="0"/>
                <a:cs typeface="Arial" panose="020B0604020202020204" pitchFamily="34" charset="0"/>
              </a:rPr>
              <a:t>d’un bénéficiaire sur deux </a:t>
            </a:r>
            <a:r>
              <a:rPr lang="fr-FR" b="1" i="1" dirty="0" smtClean="0">
                <a:latin typeface="Arial" panose="020B0604020202020204" pitchFamily="34" charset="0"/>
                <a:cs typeface="Arial" panose="020B0604020202020204" pitchFamily="34" charset="0"/>
              </a:rPr>
              <a:t>est sorti, par anticipation, du dispositif pour </a:t>
            </a:r>
            <a:r>
              <a:rPr lang="fr-FR" b="1" i="1" dirty="0">
                <a:solidFill>
                  <a:schemeClr val="accent1">
                    <a:lumMod val="75000"/>
                  </a:schemeClr>
                </a:solidFill>
                <a:latin typeface="Arial" panose="020B0604020202020204" pitchFamily="34" charset="0"/>
                <a:cs typeface="Arial" panose="020B0604020202020204" pitchFamily="34" charset="0"/>
              </a:rPr>
              <a:t>un emploi ou une formation </a:t>
            </a:r>
          </a:p>
          <a:p>
            <a:pPr marL="285750" indent="-285750">
              <a:buFont typeface="Arial" panose="020B0604020202020204" pitchFamily="34" charset="0"/>
              <a:buChar char="•"/>
            </a:pPr>
            <a:r>
              <a:rPr lang="fr-FR" b="1" i="1" dirty="0" smtClean="0">
                <a:latin typeface="Arial" panose="020B0604020202020204" pitchFamily="34" charset="0"/>
                <a:cs typeface="Arial" panose="020B0604020202020204" pitchFamily="34" charset="0"/>
              </a:rPr>
              <a:t>Des </a:t>
            </a:r>
            <a:r>
              <a:rPr lang="fr-FR" b="1" i="1" dirty="0">
                <a:solidFill>
                  <a:schemeClr val="accent1">
                    <a:lumMod val="75000"/>
                  </a:schemeClr>
                </a:solidFill>
                <a:latin typeface="Arial" panose="020B0604020202020204" pitchFamily="34" charset="0"/>
                <a:cs typeface="Arial" panose="020B0604020202020204" pitchFamily="34" charset="0"/>
              </a:rPr>
              <a:t>problèmes de discipline </a:t>
            </a:r>
            <a:r>
              <a:rPr lang="fr-FR" b="1" i="1" dirty="0" smtClean="0">
                <a:latin typeface="Arial" panose="020B0604020202020204" pitchFamily="34" charset="0"/>
                <a:cs typeface="Arial" panose="020B0604020202020204" pitchFamily="34" charset="0"/>
              </a:rPr>
              <a:t>sont signalés</a:t>
            </a:r>
            <a:endParaRPr lang="fr-FR" b="1" i="1" dirty="0">
              <a:latin typeface="Arial" panose="020B0604020202020204" pitchFamily="34" charset="0"/>
              <a:cs typeface="Arial" panose="020B0604020202020204" pitchFamily="34" charset="0"/>
            </a:endParaRPr>
          </a:p>
        </p:txBody>
      </p:sp>
      <p:sp>
        <p:nvSpPr>
          <p:cNvPr id="11" name="Espace réservé du numéro de diapositive 10"/>
          <p:cNvSpPr>
            <a:spLocks noGrp="1"/>
          </p:cNvSpPr>
          <p:nvPr>
            <p:ph type="sldNum" sz="quarter" idx="12"/>
          </p:nvPr>
        </p:nvSpPr>
        <p:spPr/>
        <p:txBody>
          <a:bodyPr/>
          <a:lstStyle/>
          <a:p>
            <a:fld id="{64E6FF48-4C1D-1E4E-ADA7-9346839D7540}" type="slidenum">
              <a:rPr lang="fr-FR" smtClean="0"/>
              <a:t>7</a:t>
            </a:fld>
            <a:endParaRPr lang="fr-FR"/>
          </a:p>
        </p:txBody>
      </p:sp>
      <p:pic>
        <p:nvPicPr>
          <p:cNvPr id="13" name="Image 12"/>
          <p:cNvPicPr>
            <a:picLocks noChangeAspect="1"/>
          </p:cNvPicPr>
          <p:nvPr/>
        </p:nvPicPr>
        <p:blipFill>
          <a:blip r:embed="rId6"/>
          <a:stretch>
            <a:fillRect/>
          </a:stretch>
        </p:blipFill>
        <p:spPr>
          <a:xfrm>
            <a:off x="2020015" y="3266808"/>
            <a:ext cx="10128665" cy="3089541"/>
          </a:xfrm>
          <a:prstGeom prst="rect">
            <a:avLst/>
          </a:prstGeom>
        </p:spPr>
      </p:pic>
    </p:spTree>
    <p:extLst>
      <p:ext uri="{BB962C8B-B14F-4D97-AF65-F5344CB8AC3E}">
        <p14:creationId xmlns:p14="http://schemas.microsoft.com/office/powerpoint/2010/main" val="367047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graphicFrame>
        <p:nvGraphicFramePr>
          <p:cNvPr id="2" name="Tableau 1"/>
          <p:cNvGraphicFramePr>
            <a:graphicFrameLocks noGrp="1"/>
          </p:cNvGraphicFramePr>
          <p:nvPr>
            <p:extLst>
              <p:ext uri="{D42A27DB-BD31-4B8C-83A1-F6EECF244321}">
                <p14:modId xmlns:p14="http://schemas.microsoft.com/office/powerpoint/2010/main" val="699002638"/>
              </p:ext>
            </p:extLst>
          </p:nvPr>
        </p:nvGraphicFramePr>
        <p:xfrm>
          <a:off x="2171132" y="1893492"/>
          <a:ext cx="9669357" cy="4056353"/>
        </p:xfrm>
        <a:graphic>
          <a:graphicData uri="http://schemas.openxmlformats.org/drawingml/2006/table">
            <a:tbl>
              <a:tblPr firstRow="1" bandRow="1">
                <a:tableStyleId>{5C22544A-7EE6-4342-B048-85BDC9FD1C3A}</a:tableStyleId>
              </a:tblPr>
              <a:tblGrid>
                <a:gridCol w="6824980">
                  <a:extLst>
                    <a:ext uri="{9D8B030D-6E8A-4147-A177-3AD203B41FA5}">
                      <a16:colId xmlns:a16="http://schemas.microsoft.com/office/drawing/2014/main" val="3123331971"/>
                    </a:ext>
                  </a:extLst>
                </a:gridCol>
                <a:gridCol w="1342298">
                  <a:extLst>
                    <a:ext uri="{9D8B030D-6E8A-4147-A177-3AD203B41FA5}">
                      <a16:colId xmlns:a16="http://schemas.microsoft.com/office/drawing/2014/main" val="3318398704"/>
                    </a:ext>
                  </a:extLst>
                </a:gridCol>
                <a:gridCol w="1502079">
                  <a:extLst>
                    <a:ext uri="{9D8B030D-6E8A-4147-A177-3AD203B41FA5}">
                      <a16:colId xmlns:a16="http://schemas.microsoft.com/office/drawing/2014/main" val="1983757161"/>
                    </a:ext>
                  </a:extLst>
                </a:gridCol>
              </a:tblGrid>
              <a:tr h="385752">
                <a:tc>
                  <a:txBody>
                    <a:bodyPr/>
                    <a:lstStyle/>
                    <a:p>
                      <a:pPr algn="ctr"/>
                      <a:r>
                        <a:rPr lang="fr-FR" dirty="0" smtClean="0">
                          <a:latin typeface="Arial" panose="020B0604020202020204" pitchFamily="34" charset="0"/>
                          <a:cs typeface="Arial" panose="020B0604020202020204" pitchFamily="34" charset="0"/>
                        </a:rPr>
                        <a:t>Services</a:t>
                      </a:r>
                      <a:endParaRPr lang="fr-FR" dirty="0">
                        <a:latin typeface="Arial" panose="020B0604020202020204" pitchFamily="34" charset="0"/>
                        <a:cs typeface="Arial" panose="020B0604020202020204" pitchFamily="34" charset="0"/>
                      </a:endParaRPr>
                    </a:p>
                  </a:txBody>
                  <a:tcPr/>
                </a:tc>
                <a:tc>
                  <a:txBody>
                    <a:bodyPr/>
                    <a:lstStyle/>
                    <a:p>
                      <a:pPr algn="ctr"/>
                      <a:r>
                        <a:rPr lang="fr-FR" dirty="0" smtClean="0">
                          <a:latin typeface="Arial" panose="020B0604020202020204" pitchFamily="34" charset="0"/>
                          <a:cs typeface="Arial" panose="020B0604020202020204" pitchFamily="34" charset="0"/>
                        </a:rPr>
                        <a:t>Service</a:t>
                      </a:r>
                      <a:r>
                        <a:rPr lang="fr-FR" baseline="0" dirty="0" smtClean="0">
                          <a:latin typeface="Arial" panose="020B0604020202020204" pitchFamily="34" charset="0"/>
                          <a:cs typeface="Arial" panose="020B0604020202020204" pitchFamily="34" charset="0"/>
                        </a:rPr>
                        <a:t> utilisé à :</a:t>
                      </a:r>
                      <a:endParaRPr lang="fr-FR" dirty="0">
                        <a:latin typeface="Arial" panose="020B0604020202020204" pitchFamily="34" charset="0"/>
                        <a:cs typeface="Arial" panose="020B0604020202020204" pitchFamily="34" charset="0"/>
                      </a:endParaRPr>
                    </a:p>
                  </a:txBody>
                  <a:tcPr/>
                </a:tc>
                <a:tc>
                  <a:txBody>
                    <a:bodyPr/>
                    <a:lstStyle/>
                    <a:p>
                      <a:pPr algn="ctr"/>
                      <a:r>
                        <a:rPr lang="fr-FR" dirty="0" smtClean="0">
                          <a:latin typeface="Arial" panose="020B0604020202020204" pitchFamily="34" charset="0"/>
                          <a:cs typeface="Arial" panose="020B0604020202020204" pitchFamily="34" charset="0"/>
                        </a:rPr>
                        <a:t>Note </a:t>
                      </a:r>
                    </a:p>
                    <a:p>
                      <a:pPr algn="ctr"/>
                      <a:r>
                        <a:rPr lang="fr-FR" sz="1600" dirty="0" smtClean="0">
                          <a:latin typeface="Arial" panose="020B0604020202020204" pitchFamily="34" charset="0"/>
                          <a:cs typeface="Arial" panose="020B0604020202020204" pitchFamily="34" charset="0"/>
                        </a:rPr>
                        <a:t>(sur 10)</a:t>
                      </a:r>
                      <a:endParaRPr lang="fr-FR"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379140201"/>
                  </a:ext>
                </a:extLst>
              </a:tr>
              <a:tr h="390256">
                <a:tc>
                  <a:txBody>
                    <a:bodyPr/>
                    <a:lstStyle/>
                    <a:p>
                      <a:r>
                        <a:rPr lang="fr-FR" b="1" dirty="0" smtClean="0">
                          <a:latin typeface="Arial" panose="020B0604020202020204" pitchFamily="34" charset="0"/>
                          <a:cs typeface="Arial" panose="020B0604020202020204" pitchFamily="34" charset="0"/>
                        </a:rPr>
                        <a:t>Ateliers de découverte des métiers</a:t>
                      </a:r>
                    </a:p>
                  </a:txBody>
                  <a:tcPr/>
                </a:tc>
                <a:tc>
                  <a:txBody>
                    <a:bodyPr/>
                    <a:lstStyle/>
                    <a:p>
                      <a:pPr algn="ctr"/>
                      <a:r>
                        <a:rPr lang="fr-FR" b="1" dirty="0" smtClean="0">
                          <a:solidFill>
                            <a:schemeClr val="tx1"/>
                          </a:solidFill>
                          <a:latin typeface="Arial" panose="020B0604020202020204" pitchFamily="34" charset="0"/>
                          <a:cs typeface="Arial" panose="020B0604020202020204" pitchFamily="34" charset="0"/>
                        </a:rPr>
                        <a:t>80%</a:t>
                      </a:r>
                      <a:endParaRPr lang="fr-FR"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fr-FR" dirty="0" smtClean="0">
                          <a:latin typeface="Arial" panose="020B0604020202020204" pitchFamily="34" charset="0"/>
                          <a:cs typeface="Arial" panose="020B0604020202020204" pitchFamily="34" charset="0"/>
                        </a:rPr>
                        <a:t>7,5</a:t>
                      </a:r>
                      <a:endParaRPr lang="fr-FR"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556383817"/>
                  </a:ext>
                </a:extLst>
              </a:tr>
              <a:tr h="355058">
                <a:tc>
                  <a:txBody>
                    <a:bodyPr/>
                    <a:lstStyle/>
                    <a:p>
                      <a:r>
                        <a:rPr lang="fr-FR" b="1" dirty="0" smtClean="0">
                          <a:latin typeface="Arial" panose="020B0604020202020204" pitchFamily="34" charset="0"/>
                          <a:cs typeface="Arial" panose="020B0604020202020204" pitchFamily="34" charset="0"/>
                        </a:rPr>
                        <a:t>Ateliers  de remise à niveau</a:t>
                      </a:r>
                      <a:endParaRPr lang="fr-FR" b="1" dirty="0">
                        <a:latin typeface="Arial" panose="020B0604020202020204" pitchFamily="34" charset="0"/>
                        <a:cs typeface="Arial" panose="020B0604020202020204" pitchFamily="34" charset="0"/>
                      </a:endParaRPr>
                    </a:p>
                  </a:txBody>
                  <a:tcPr/>
                </a:tc>
                <a:tc>
                  <a:txBody>
                    <a:bodyPr/>
                    <a:lstStyle/>
                    <a:p>
                      <a:pPr algn="ctr"/>
                      <a:r>
                        <a:rPr lang="fr-FR" b="1" dirty="0" smtClean="0">
                          <a:solidFill>
                            <a:schemeClr val="tx1"/>
                          </a:solidFill>
                          <a:latin typeface="Arial" panose="020B0604020202020204" pitchFamily="34" charset="0"/>
                          <a:cs typeface="Arial" panose="020B0604020202020204" pitchFamily="34" charset="0"/>
                        </a:rPr>
                        <a:t>93%</a:t>
                      </a:r>
                      <a:endParaRPr lang="fr-FR" b="1" dirty="0">
                        <a:solidFill>
                          <a:schemeClr val="tx1"/>
                        </a:solidFill>
                        <a:latin typeface="Arial" panose="020B0604020202020204" pitchFamily="34" charset="0"/>
                        <a:cs typeface="Arial" panose="020B0604020202020204" pitchFamily="34" charset="0"/>
                      </a:endParaRPr>
                    </a:p>
                  </a:txBody>
                  <a:tcPr/>
                </a:tc>
                <a:tc>
                  <a:txBody>
                    <a:bodyPr/>
                    <a:lstStyle/>
                    <a:p>
                      <a:pPr algn="ctr"/>
                      <a:endParaRPr lang="fr-FR"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888069006"/>
                  </a:ext>
                </a:extLst>
              </a:tr>
              <a:tr h="2228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b="1" i="1" dirty="0" smtClean="0">
                          <a:latin typeface="Arial" panose="020B0604020202020204" pitchFamily="34" charset="0"/>
                          <a:cs typeface="Arial" panose="020B0604020202020204" pitchFamily="34" charset="0"/>
                        </a:rPr>
                        <a:t>-</a:t>
                      </a:r>
                      <a:r>
                        <a:rPr lang="fr-FR" sz="1600" b="1" i="1" baseline="0" dirty="0" smtClean="0">
                          <a:latin typeface="Arial" panose="020B0604020202020204" pitchFamily="34" charset="0"/>
                          <a:cs typeface="Arial" panose="020B0604020202020204" pitchFamily="34" charset="0"/>
                        </a:rPr>
                        <a:t> </a:t>
                      </a:r>
                      <a:r>
                        <a:rPr lang="fr-FR" sz="1600" b="1" i="1" dirty="0" smtClean="0">
                          <a:latin typeface="Arial" panose="020B0604020202020204" pitchFamily="34" charset="0"/>
                          <a:cs typeface="Arial" panose="020B0604020202020204" pitchFamily="34" charset="0"/>
                        </a:rPr>
                        <a:t>Français/Maths</a:t>
                      </a:r>
                      <a:endParaRPr lang="fr-FR" sz="1600" b="1" i="1" dirty="0">
                        <a:latin typeface="Arial" panose="020B0604020202020204" pitchFamily="34" charset="0"/>
                        <a:cs typeface="Arial" panose="020B0604020202020204" pitchFamily="34" charset="0"/>
                      </a:endParaRPr>
                    </a:p>
                  </a:txBody>
                  <a:tcPr/>
                </a:tc>
                <a:tc>
                  <a:txBody>
                    <a:bodyPr/>
                    <a:lstStyle/>
                    <a:p>
                      <a:pPr algn="ctr"/>
                      <a:r>
                        <a:rPr lang="fr-FR" sz="1600" i="1" dirty="0" smtClean="0">
                          <a:solidFill>
                            <a:schemeClr val="tx1"/>
                          </a:solidFill>
                          <a:latin typeface="Arial" panose="020B0604020202020204" pitchFamily="34" charset="0"/>
                          <a:cs typeface="Arial" panose="020B0604020202020204" pitchFamily="34" charset="0"/>
                        </a:rPr>
                        <a:t>99%</a:t>
                      </a:r>
                      <a:endParaRPr lang="fr-FR" sz="1600" i="1" dirty="0">
                        <a:solidFill>
                          <a:schemeClr val="tx1"/>
                        </a:solidFill>
                        <a:latin typeface="Arial" panose="020B0604020202020204" pitchFamily="34" charset="0"/>
                        <a:cs typeface="Arial" panose="020B0604020202020204" pitchFamily="34" charset="0"/>
                      </a:endParaRPr>
                    </a:p>
                  </a:txBody>
                  <a:tcPr/>
                </a:tc>
                <a:tc>
                  <a:txBody>
                    <a:bodyPr/>
                    <a:lstStyle/>
                    <a:p>
                      <a:pPr algn="ctr"/>
                      <a:r>
                        <a:rPr lang="fr-FR" sz="1600" i="1" dirty="0" smtClean="0">
                          <a:latin typeface="Arial" panose="020B0604020202020204" pitchFamily="34" charset="0"/>
                          <a:cs typeface="Arial" panose="020B0604020202020204" pitchFamily="34" charset="0"/>
                        </a:rPr>
                        <a:t>7,8</a:t>
                      </a:r>
                      <a:endParaRPr lang="fr-FR" sz="1600" i="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1081672"/>
                  </a:ext>
                </a:extLst>
              </a:tr>
              <a:tr h="3825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b="1" i="1" baseline="0" dirty="0" smtClean="0">
                          <a:latin typeface="Arial" panose="020B0604020202020204" pitchFamily="34" charset="0"/>
                          <a:cs typeface="Arial" panose="020B0604020202020204" pitchFamily="34" charset="0"/>
                        </a:rPr>
                        <a:t>- Numérique/TIC</a:t>
                      </a:r>
                      <a:endParaRPr lang="fr-FR" sz="1600" b="1" i="1" dirty="0">
                        <a:latin typeface="Arial" panose="020B0604020202020204" pitchFamily="34" charset="0"/>
                        <a:cs typeface="Arial" panose="020B0604020202020204" pitchFamily="34" charset="0"/>
                      </a:endParaRPr>
                    </a:p>
                  </a:txBody>
                  <a:tcPr/>
                </a:tc>
                <a:tc>
                  <a:txBody>
                    <a:bodyPr/>
                    <a:lstStyle/>
                    <a:p>
                      <a:pPr algn="ctr"/>
                      <a:r>
                        <a:rPr lang="fr-FR" sz="1600" i="1" dirty="0" smtClean="0">
                          <a:solidFill>
                            <a:schemeClr val="tx1"/>
                          </a:solidFill>
                          <a:latin typeface="Arial" panose="020B0604020202020204" pitchFamily="34" charset="0"/>
                          <a:cs typeface="Arial" panose="020B0604020202020204" pitchFamily="34" charset="0"/>
                        </a:rPr>
                        <a:t>91%</a:t>
                      </a:r>
                      <a:endParaRPr lang="fr-FR" sz="1600" i="1" dirty="0">
                        <a:solidFill>
                          <a:schemeClr val="tx1"/>
                        </a:solidFill>
                        <a:latin typeface="Arial" panose="020B0604020202020204" pitchFamily="34" charset="0"/>
                        <a:cs typeface="Arial" panose="020B0604020202020204" pitchFamily="34" charset="0"/>
                      </a:endParaRPr>
                    </a:p>
                  </a:txBody>
                  <a:tcPr/>
                </a:tc>
                <a:tc>
                  <a:txBody>
                    <a:bodyPr/>
                    <a:lstStyle/>
                    <a:p>
                      <a:pPr algn="ctr"/>
                      <a:r>
                        <a:rPr lang="fr-FR" sz="1600" i="1" dirty="0" smtClean="0">
                          <a:latin typeface="Arial" panose="020B0604020202020204" pitchFamily="34" charset="0"/>
                          <a:cs typeface="Arial" panose="020B0604020202020204" pitchFamily="34" charset="0"/>
                        </a:rPr>
                        <a:t>7,9</a:t>
                      </a:r>
                      <a:endParaRPr lang="fr-FR" sz="1600" i="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034964173"/>
                  </a:ext>
                </a:extLst>
              </a:tr>
              <a:tr h="399393">
                <a:tc>
                  <a:txBody>
                    <a:bodyPr/>
                    <a:lstStyle/>
                    <a:p>
                      <a:r>
                        <a:rPr lang="fr-FR" b="1" dirty="0" smtClean="0">
                          <a:latin typeface="Arial" panose="020B0604020202020204" pitchFamily="34" charset="0"/>
                          <a:cs typeface="Arial" panose="020B0604020202020204" pitchFamily="34" charset="0"/>
                        </a:rPr>
                        <a:t>Ateliers de mise en situation de</a:t>
                      </a:r>
                      <a:r>
                        <a:rPr lang="fr-FR" b="1" baseline="0" dirty="0" smtClean="0">
                          <a:latin typeface="Arial" panose="020B0604020202020204" pitchFamily="34" charset="0"/>
                          <a:cs typeface="Arial" panose="020B0604020202020204" pitchFamily="34" charset="0"/>
                        </a:rPr>
                        <a:t> travail (plateaux techniques)</a:t>
                      </a:r>
                      <a:endParaRPr lang="fr-FR" b="1" dirty="0">
                        <a:latin typeface="Arial" panose="020B0604020202020204" pitchFamily="34" charset="0"/>
                        <a:cs typeface="Arial" panose="020B0604020202020204" pitchFamily="34" charset="0"/>
                      </a:endParaRPr>
                    </a:p>
                  </a:txBody>
                  <a:tcPr/>
                </a:tc>
                <a:tc>
                  <a:txBody>
                    <a:bodyPr/>
                    <a:lstStyle/>
                    <a:p>
                      <a:pPr algn="ctr"/>
                      <a:r>
                        <a:rPr lang="fr-FR" b="1" dirty="0" smtClean="0">
                          <a:solidFill>
                            <a:srgbClr val="FF0000"/>
                          </a:solidFill>
                          <a:latin typeface="Arial" panose="020B0604020202020204" pitchFamily="34" charset="0"/>
                          <a:cs typeface="Arial" panose="020B0604020202020204" pitchFamily="34" charset="0"/>
                        </a:rPr>
                        <a:t>55%</a:t>
                      </a:r>
                      <a:endParaRPr lang="fr-FR" b="1" dirty="0">
                        <a:solidFill>
                          <a:srgbClr val="FF0000"/>
                        </a:solidFill>
                        <a:latin typeface="Arial" panose="020B0604020202020204" pitchFamily="34" charset="0"/>
                        <a:cs typeface="Arial" panose="020B0604020202020204" pitchFamily="34" charset="0"/>
                      </a:endParaRPr>
                    </a:p>
                  </a:txBody>
                  <a:tcPr/>
                </a:tc>
                <a:tc>
                  <a:txBody>
                    <a:bodyPr/>
                    <a:lstStyle/>
                    <a:p>
                      <a:pPr algn="ctr"/>
                      <a:r>
                        <a:rPr lang="fr-FR" dirty="0" smtClean="0">
                          <a:latin typeface="Arial" panose="020B0604020202020204" pitchFamily="34" charset="0"/>
                          <a:cs typeface="Arial" panose="020B0604020202020204" pitchFamily="34" charset="0"/>
                        </a:rPr>
                        <a:t>7,6</a:t>
                      </a:r>
                      <a:endParaRPr lang="fr-FR"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055482820"/>
                  </a:ext>
                </a:extLst>
              </a:tr>
              <a:tr h="385752">
                <a:tc>
                  <a:txBody>
                    <a:bodyPr/>
                    <a:lstStyle/>
                    <a:p>
                      <a:r>
                        <a:rPr lang="fr-FR" b="1" dirty="0" smtClean="0">
                          <a:latin typeface="Arial" panose="020B0604020202020204" pitchFamily="34" charset="0"/>
                          <a:cs typeface="Arial" panose="020B0604020202020204" pitchFamily="34" charset="0"/>
                        </a:rPr>
                        <a:t>Stages en entreprise</a:t>
                      </a:r>
                      <a:endParaRPr lang="fr-FR" b="1" dirty="0">
                        <a:latin typeface="Arial" panose="020B0604020202020204" pitchFamily="34" charset="0"/>
                        <a:cs typeface="Arial" panose="020B0604020202020204" pitchFamily="34" charset="0"/>
                      </a:endParaRPr>
                    </a:p>
                  </a:txBody>
                  <a:tcPr/>
                </a:tc>
                <a:tc>
                  <a:txBody>
                    <a:bodyPr/>
                    <a:lstStyle/>
                    <a:p>
                      <a:pPr algn="ctr"/>
                      <a:r>
                        <a:rPr lang="fr-FR" b="1" dirty="0" smtClean="0">
                          <a:solidFill>
                            <a:schemeClr val="tx1"/>
                          </a:solidFill>
                          <a:latin typeface="Arial" panose="020B0604020202020204" pitchFamily="34" charset="0"/>
                          <a:cs typeface="Arial" panose="020B0604020202020204" pitchFamily="34" charset="0"/>
                        </a:rPr>
                        <a:t>91%</a:t>
                      </a:r>
                      <a:endParaRPr lang="fr-FR"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fr-FR" b="1" dirty="0" smtClean="0">
                          <a:latin typeface="Arial" panose="020B0604020202020204" pitchFamily="34" charset="0"/>
                          <a:cs typeface="Arial" panose="020B0604020202020204" pitchFamily="34" charset="0"/>
                        </a:rPr>
                        <a:t>8,6</a:t>
                      </a:r>
                      <a:endParaRPr lang="fr-FR"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994411152"/>
                  </a:ext>
                </a:extLst>
              </a:tr>
              <a:tr h="385752">
                <a:tc>
                  <a:txBody>
                    <a:bodyPr/>
                    <a:lstStyle/>
                    <a:p>
                      <a:r>
                        <a:rPr lang="fr-FR" b="1" dirty="0" smtClean="0">
                          <a:latin typeface="Arial" panose="020B0604020202020204" pitchFamily="34" charset="0"/>
                          <a:cs typeface="Arial" panose="020B0604020202020204" pitchFamily="34" charset="0"/>
                        </a:rPr>
                        <a:t>Entretien individuel avec votre référent pédagogique</a:t>
                      </a:r>
                      <a:endParaRPr lang="fr-FR" b="1" dirty="0">
                        <a:latin typeface="Arial" panose="020B0604020202020204" pitchFamily="34" charset="0"/>
                        <a:cs typeface="Arial" panose="020B0604020202020204" pitchFamily="34" charset="0"/>
                      </a:endParaRPr>
                    </a:p>
                  </a:txBody>
                  <a:tcPr/>
                </a:tc>
                <a:tc>
                  <a:txBody>
                    <a:bodyPr/>
                    <a:lstStyle/>
                    <a:p>
                      <a:pPr algn="ctr"/>
                      <a:r>
                        <a:rPr lang="fr-FR" b="1" dirty="0" smtClean="0">
                          <a:solidFill>
                            <a:schemeClr val="tx1"/>
                          </a:solidFill>
                          <a:latin typeface="Arial" panose="020B0604020202020204" pitchFamily="34" charset="0"/>
                          <a:cs typeface="Arial" panose="020B0604020202020204" pitchFamily="34" charset="0"/>
                        </a:rPr>
                        <a:t>97%</a:t>
                      </a:r>
                      <a:endParaRPr lang="fr-FR"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fr-FR" b="1" dirty="0" smtClean="0">
                          <a:latin typeface="Arial" panose="020B0604020202020204" pitchFamily="34" charset="0"/>
                          <a:cs typeface="Arial" panose="020B0604020202020204" pitchFamily="34" charset="0"/>
                        </a:rPr>
                        <a:t>8,5</a:t>
                      </a:r>
                      <a:endParaRPr lang="fr-FR"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716375044"/>
                  </a:ext>
                </a:extLst>
              </a:tr>
              <a:tr h="3857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dirty="0" smtClean="0">
                          <a:latin typeface="Arial" panose="020B0604020202020204" pitchFamily="34" charset="0"/>
                          <a:cs typeface="Arial" panose="020B0604020202020204" pitchFamily="34" charset="0"/>
                        </a:rPr>
                        <a:t>Projets collectifs</a:t>
                      </a:r>
                    </a:p>
                  </a:txBody>
                  <a:tcPr/>
                </a:tc>
                <a:tc>
                  <a:txBody>
                    <a:bodyPr/>
                    <a:lstStyle/>
                    <a:p>
                      <a:pPr algn="ctr"/>
                      <a:r>
                        <a:rPr lang="fr-FR" b="1" dirty="0" smtClean="0">
                          <a:solidFill>
                            <a:schemeClr val="tx1"/>
                          </a:solidFill>
                          <a:latin typeface="Arial" panose="020B0604020202020204" pitchFamily="34" charset="0"/>
                          <a:cs typeface="Arial" panose="020B0604020202020204" pitchFamily="34" charset="0"/>
                        </a:rPr>
                        <a:t>72%</a:t>
                      </a:r>
                      <a:endParaRPr lang="fr-FR" b="1" dirty="0">
                        <a:solidFill>
                          <a:schemeClr val="tx1"/>
                        </a:solidFill>
                        <a:latin typeface="Arial" panose="020B0604020202020204" pitchFamily="34" charset="0"/>
                        <a:cs typeface="Arial" panose="020B0604020202020204" pitchFamily="34" charset="0"/>
                      </a:endParaRPr>
                    </a:p>
                  </a:txBody>
                  <a:tcPr/>
                </a:tc>
                <a:tc>
                  <a:txBody>
                    <a:bodyPr/>
                    <a:lstStyle/>
                    <a:p>
                      <a:pPr algn="ctr"/>
                      <a:r>
                        <a:rPr lang="fr-FR" dirty="0" smtClean="0">
                          <a:latin typeface="Arial" panose="020B0604020202020204" pitchFamily="34" charset="0"/>
                          <a:cs typeface="Arial" panose="020B0604020202020204" pitchFamily="34" charset="0"/>
                        </a:rPr>
                        <a:t>7,6</a:t>
                      </a:r>
                      <a:endParaRPr lang="fr-FR"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219252532"/>
                  </a:ext>
                </a:extLst>
              </a:tr>
              <a:tr h="385752">
                <a:tc>
                  <a:txBody>
                    <a:bodyPr/>
                    <a:lstStyle/>
                    <a:p>
                      <a:r>
                        <a:rPr lang="fr-FR" b="1" dirty="0" smtClean="0">
                          <a:latin typeface="Arial" panose="020B0604020202020204" pitchFamily="34" charset="0"/>
                          <a:cs typeface="Arial" panose="020B0604020202020204" pitchFamily="34" charset="0"/>
                        </a:rPr>
                        <a:t>Interventions de professionnels</a:t>
                      </a:r>
                      <a:endParaRPr lang="fr-FR" b="1" dirty="0">
                        <a:latin typeface="Arial" panose="020B0604020202020204" pitchFamily="34" charset="0"/>
                        <a:cs typeface="Arial" panose="020B0604020202020204" pitchFamily="34" charset="0"/>
                      </a:endParaRPr>
                    </a:p>
                  </a:txBody>
                  <a:tcPr/>
                </a:tc>
                <a:tc>
                  <a:txBody>
                    <a:bodyPr/>
                    <a:lstStyle/>
                    <a:p>
                      <a:pPr algn="ctr"/>
                      <a:r>
                        <a:rPr lang="fr-FR" b="1" dirty="0" smtClean="0">
                          <a:solidFill>
                            <a:srgbClr val="FF0000"/>
                          </a:solidFill>
                          <a:latin typeface="Arial" panose="020B0604020202020204" pitchFamily="34" charset="0"/>
                          <a:cs typeface="Arial" panose="020B0604020202020204" pitchFamily="34" charset="0"/>
                        </a:rPr>
                        <a:t>51%</a:t>
                      </a:r>
                      <a:endParaRPr lang="fr-FR" b="1" dirty="0">
                        <a:solidFill>
                          <a:srgbClr val="FF0000"/>
                        </a:solidFill>
                        <a:latin typeface="Arial" panose="020B0604020202020204" pitchFamily="34" charset="0"/>
                        <a:cs typeface="Arial" panose="020B0604020202020204" pitchFamily="34" charset="0"/>
                      </a:endParaRPr>
                    </a:p>
                  </a:txBody>
                  <a:tcPr/>
                </a:tc>
                <a:tc>
                  <a:txBody>
                    <a:bodyPr/>
                    <a:lstStyle/>
                    <a:p>
                      <a:pPr algn="ctr"/>
                      <a:r>
                        <a:rPr lang="fr-FR" dirty="0" smtClean="0">
                          <a:latin typeface="Arial" panose="020B0604020202020204" pitchFamily="34" charset="0"/>
                          <a:cs typeface="Arial" panose="020B0604020202020204" pitchFamily="34" charset="0"/>
                        </a:rPr>
                        <a:t>7,8</a:t>
                      </a:r>
                      <a:endParaRPr lang="fr-FR"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55625980"/>
                  </a:ext>
                </a:extLst>
              </a:tr>
            </a:tbl>
          </a:graphicData>
        </a:graphic>
      </p:graphicFrame>
      <p:sp>
        <p:nvSpPr>
          <p:cNvPr id="9" name="ZoneTexte 8"/>
          <p:cNvSpPr txBox="1"/>
          <p:nvPr/>
        </p:nvSpPr>
        <p:spPr>
          <a:xfrm>
            <a:off x="3662377" y="205524"/>
            <a:ext cx="7117823" cy="369332"/>
          </a:xfrm>
          <a:prstGeom prst="rect">
            <a:avLst/>
          </a:prstGeom>
          <a:noFill/>
        </p:spPr>
        <p:txBody>
          <a:bodyPr wrap="square" rtlCol="0">
            <a:spAutoFit/>
          </a:bodyPr>
          <a:lstStyle/>
          <a:p>
            <a:r>
              <a:rPr lang="fr-FR" b="1" dirty="0" smtClean="0">
                <a:latin typeface="Arial" panose="020B0604020202020204" pitchFamily="34" charset="0"/>
                <a:cs typeface="Arial" panose="020B0604020202020204" pitchFamily="34" charset="0"/>
              </a:rPr>
              <a:t>L’offre de services : niveau d’utilisation et note de satisfaction</a:t>
            </a:r>
            <a:endParaRPr lang="fr-FR" b="1" dirty="0">
              <a:latin typeface="Arial" panose="020B0604020202020204" pitchFamily="34" charset="0"/>
              <a:cs typeface="Arial" panose="020B0604020202020204" pitchFamily="34" charset="0"/>
            </a:endParaRPr>
          </a:p>
        </p:txBody>
      </p:sp>
      <p:sp>
        <p:nvSpPr>
          <p:cNvPr id="12" name="ZoneTexte 11"/>
          <p:cNvSpPr txBox="1"/>
          <p:nvPr/>
        </p:nvSpPr>
        <p:spPr>
          <a:xfrm>
            <a:off x="2444573" y="849780"/>
            <a:ext cx="10257261" cy="646331"/>
          </a:xfrm>
          <a:prstGeom prst="rect">
            <a:avLst/>
          </a:prstGeom>
          <a:noFill/>
        </p:spPr>
        <p:txBody>
          <a:bodyPr wrap="square" rtlCol="0">
            <a:spAutoFit/>
          </a:bodyPr>
          <a:lstStyle/>
          <a:p>
            <a:pPr marL="285750" indent="-285750">
              <a:buFont typeface="Arial" panose="020B0604020202020204" pitchFamily="34" charset="0"/>
              <a:buChar char="•"/>
            </a:pPr>
            <a:r>
              <a:rPr lang="fr-FR" b="1" i="1" dirty="0" smtClean="0">
                <a:latin typeface="Arial" panose="020B0604020202020204" pitchFamily="34" charset="0"/>
                <a:cs typeface="Arial" panose="020B0604020202020204" pitchFamily="34" charset="0"/>
              </a:rPr>
              <a:t>Globalement les bénéficiaires ont attribué </a:t>
            </a:r>
            <a:r>
              <a:rPr lang="fr-FR" b="1" i="1" dirty="0" smtClean="0">
                <a:solidFill>
                  <a:schemeClr val="accent1">
                    <a:lumMod val="75000"/>
                  </a:schemeClr>
                </a:solidFill>
                <a:latin typeface="Arial" panose="020B0604020202020204" pitchFamily="34" charset="0"/>
                <a:cs typeface="Arial" panose="020B0604020202020204" pitchFamily="34" charset="0"/>
              </a:rPr>
              <a:t>une note de 7,7/10 </a:t>
            </a:r>
            <a:r>
              <a:rPr lang="fr-FR" b="1" i="1" dirty="0" smtClean="0">
                <a:latin typeface="Arial" panose="020B0604020202020204" pitchFamily="34" charset="0"/>
                <a:cs typeface="Arial" panose="020B0604020202020204" pitchFamily="34" charset="0"/>
              </a:rPr>
              <a:t>aux services proposés</a:t>
            </a:r>
          </a:p>
          <a:p>
            <a:pPr marL="285750" indent="-285750">
              <a:buFont typeface="Arial" panose="020B0604020202020204" pitchFamily="34" charset="0"/>
              <a:buChar char="•"/>
            </a:pPr>
            <a:r>
              <a:rPr lang="fr-FR" b="1" i="1" dirty="0" smtClean="0">
                <a:latin typeface="Arial" panose="020B0604020202020204" pitchFamily="34" charset="0"/>
                <a:cs typeface="Arial" panose="020B0604020202020204" pitchFamily="34" charset="0"/>
              </a:rPr>
              <a:t>Une </a:t>
            </a:r>
            <a:r>
              <a:rPr lang="fr-FR" b="1" i="1" dirty="0">
                <a:solidFill>
                  <a:schemeClr val="accent1">
                    <a:lumMod val="75000"/>
                  </a:schemeClr>
                </a:solidFill>
                <a:latin typeface="Arial" panose="020B0604020202020204" pitchFamily="34" charset="0"/>
                <a:cs typeface="Arial" panose="020B0604020202020204" pitchFamily="34" charset="0"/>
              </a:rPr>
              <a:t>sous utilisation </a:t>
            </a:r>
            <a:r>
              <a:rPr lang="fr-FR" b="1" i="1" dirty="0" smtClean="0">
                <a:latin typeface="Arial" panose="020B0604020202020204" pitchFamily="34" charset="0"/>
                <a:cs typeface="Arial" panose="020B0604020202020204" pitchFamily="34" charset="0"/>
              </a:rPr>
              <a:t>des plateaux techniques et des interventions de professionnels</a:t>
            </a:r>
            <a:endParaRPr lang="fr-FR" b="1" i="1" dirty="0">
              <a:latin typeface="Arial" panose="020B0604020202020204" pitchFamily="34" charset="0"/>
              <a:cs typeface="Arial" panose="020B0604020202020204" pitchFamily="34" charset="0"/>
            </a:endParaRPr>
          </a:p>
        </p:txBody>
      </p:sp>
      <p:sp>
        <p:nvSpPr>
          <p:cNvPr id="4" name="Espace réservé du numéro de diapositive 3"/>
          <p:cNvSpPr>
            <a:spLocks noGrp="1"/>
          </p:cNvSpPr>
          <p:nvPr>
            <p:ph type="sldNum" sz="quarter" idx="12"/>
          </p:nvPr>
        </p:nvSpPr>
        <p:spPr/>
        <p:txBody>
          <a:bodyPr/>
          <a:lstStyle/>
          <a:p>
            <a:fld id="{64E6FF48-4C1D-1E4E-ADA7-9346839D7540}" type="slidenum">
              <a:rPr lang="fr-FR" smtClean="0"/>
              <a:t>8</a:t>
            </a:fld>
            <a:endParaRPr lang="fr-FR"/>
          </a:p>
        </p:txBody>
      </p:sp>
    </p:spTree>
    <p:extLst>
      <p:ext uri="{BB962C8B-B14F-4D97-AF65-F5344CB8AC3E}">
        <p14:creationId xmlns:p14="http://schemas.microsoft.com/office/powerpoint/2010/main" val="33432472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8A6A4616-C5F8-F443-B8BF-F9C999E33C0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flipH="1">
            <a:off x="0" y="0"/>
            <a:ext cx="3569412" cy="646771"/>
          </a:xfrm>
          <a:prstGeom prst="rect">
            <a:avLst/>
          </a:prstGeom>
        </p:spPr>
      </p:pic>
      <p:cxnSp>
        <p:nvCxnSpPr>
          <p:cNvPr id="7" name="Connecteur droit 6">
            <a:extLst>
              <a:ext uri="{FF2B5EF4-FFF2-40B4-BE49-F238E27FC236}">
                <a16:creationId xmlns:a16="http://schemas.microsoft.com/office/drawing/2014/main" id="{05F36FA5-06C4-B446-A654-818E0039B1A6}"/>
              </a:ext>
            </a:extLst>
          </p:cNvPr>
          <p:cNvCxnSpPr/>
          <p:nvPr/>
        </p:nvCxnSpPr>
        <p:spPr>
          <a:xfrm>
            <a:off x="1934737" y="0"/>
            <a:ext cx="0" cy="685800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7BA36CF-E59D-1C40-8224-92F1983A330B}"/>
              </a:ext>
            </a:extLst>
          </p:cNvPr>
          <p:cNvSpPr/>
          <p:nvPr/>
        </p:nvSpPr>
        <p:spPr>
          <a:xfrm>
            <a:off x="1934736" y="6532323"/>
            <a:ext cx="10257263" cy="325677"/>
          </a:xfrm>
          <a:prstGeom prst="rect">
            <a:avLst/>
          </a:prstGeom>
          <a:solidFill>
            <a:srgbClr val="C1C1C1"/>
          </a:solidFill>
          <a:ln>
            <a:solidFill>
              <a:srgbClr val="C1C1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D75017EE-FCC2-EB48-9DB8-0DFFAE76B99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51573" y="6339387"/>
            <a:ext cx="1633133" cy="355774"/>
          </a:xfrm>
          <a:prstGeom prst="rect">
            <a:avLst/>
          </a:prstGeom>
        </p:spPr>
      </p:pic>
      <p:pic>
        <p:nvPicPr>
          <p:cNvPr id="3" name="Image 2">
            <a:extLst>
              <a:ext uri="{FF2B5EF4-FFF2-40B4-BE49-F238E27FC236}">
                <a16:creationId xmlns:a16="http://schemas.microsoft.com/office/drawing/2014/main" id="{8AF9EE0F-F87D-3845-A107-BE05C3F4072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00063" y="5505855"/>
            <a:ext cx="434883" cy="554476"/>
          </a:xfrm>
          <a:prstGeom prst="rect">
            <a:avLst/>
          </a:prstGeom>
        </p:spPr>
      </p:pic>
      <p:pic>
        <p:nvPicPr>
          <p:cNvPr id="6" name="Image 5">
            <a:extLst>
              <a:ext uri="{FF2B5EF4-FFF2-40B4-BE49-F238E27FC236}">
                <a16:creationId xmlns:a16="http://schemas.microsoft.com/office/drawing/2014/main" id="{DED5511E-AF14-6A4F-A74C-B275DB705D5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003610" y="5470656"/>
            <a:ext cx="625146" cy="589676"/>
          </a:xfrm>
          <a:prstGeom prst="rect">
            <a:avLst/>
          </a:prstGeom>
        </p:spPr>
      </p:pic>
      <p:graphicFrame>
        <p:nvGraphicFramePr>
          <p:cNvPr id="9" name="Tableau 8"/>
          <p:cNvGraphicFramePr>
            <a:graphicFrameLocks noGrp="1"/>
          </p:cNvGraphicFramePr>
          <p:nvPr>
            <p:extLst>
              <p:ext uri="{D42A27DB-BD31-4B8C-83A1-F6EECF244321}">
                <p14:modId xmlns:p14="http://schemas.microsoft.com/office/powerpoint/2010/main" val="2648883880"/>
              </p:ext>
            </p:extLst>
          </p:nvPr>
        </p:nvGraphicFramePr>
        <p:xfrm>
          <a:off x="2084768" y="646785"/>
          <a:ext cx="9403039" cy="3337560"/>
        </p:xfrm>
        <a:graphic>
          <a:graphicData uri="http://schemas.openxmlformats.org/drawingml/2006/table">
            <a:tbl>
              <a:tblPr firstRow="1" bandRow="1">
                <a:tableStyleId>{5C22544A-7EE6-4342-B048-85BDC9FD1C3A}</a:tableStyleId>
              </a:tblPr>
              <a:tblGrid>
                <a:gridCol w="7700363">
                  <a:extLst>
                    <a:ext uri="{9D8B030D-6E8A-4147-A177-3AD203B41FA5}">
                      <a16:colId xmlns:a16="http://schemas.microsoft.com/office/drawing/2014/main" val="584658885"/>
                    </a:ext>
                  </a:extLst>
                </a:gridCol>
                <a:gridCol w="1702676">
                  <a:extLst>
                    <a:ext uri="{9D8B030D-6E8A-4147-A177-3AD203B41FA5}">
                      <a16:colId xmlns:a16="http://schemas.microsoft.com/office/drawing/2014/main" val="1205665920"/>
                    </a:ext>
                  </a:extLst>
                </a:gridCol>
              </a:tblGrid>
              <a:tr h="37084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800" kern="1200" dirty="0" smtClean="0">
                          <a:solidFill>
                            <a:schemeClr val="bg1"/>
                          </a:solidFill>
                          <a:latin typeface="Arial" panose="020B0604020202020204" pitchFamily="34" charset="0"/>
                          <a:ea typeface="+mn-ea"/>
                          <a:cs typeface="Arial" panose="020B0604020202020204" pitchFamily="34" charset="0"/>
                        </a:rPr>
                        <a:t>La formation a permis de : </a:t>
                      </a:r>
                      <a:endParaRPr lang="fr-FR" b="1" dirty="0" smtClean="0">
                        <a:solidFill>
                          <a:schemeClr val="bg1"/>
                        </a:solidFill>
                        <a:latin typeface="Arial" panose="020B0604020202020204" pitchFamily="34" charset="0"/>
                        <a:cs typeface="Arial" panose="020B0604020202020204" pitchFamily="34" charset="0"/>
                      </a:endParaRPr>
                    </a:p>
                  </a:txBody>
                  <a:tcPr marL="9525" marR="9525" marT="9525"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800" b="1" dirty="0" smtClean="0">
                          <a:solidFill>
                            <a:schemeClr val="bg1"/>
                          </a:solidFill>
                          <a:latin typeface="Arial" panose="020B0604020202020204" pitchFamily="34" charset="0"/>
                          <a:cs typeface="Arial" panose="020B0604020202020204" pitchFamily="34" charset="0"/>
                        </a:rPr>
                        <a:t>OUI</a:t>
                      </a:r>
                      <a:endParaRPr lang="fr-FR" sz="1200" kern="1200" dirty="0">
                        <a:solidFill>
                          <a:schemeClr val="bg1"/>
                        </a:solidFill>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1963639620"/>
                  </a:ext>
                </a:extLst>
              </a:tr>
              <a:tr h="370840">
                <a:tc>
                  <a:txBody>
                    <a:bodyPr/>
                    <a:lstStyle/>
                    <a:p>
                      <a:pPr marL="0" algn="l" defTabSz="914400" rtl="0" eaLnBrk="1" fontAlgn="ctr" latinLnBrk="0" hangingPunct="1"/>
                      <a:r>
                        <a:rPr lang="fr-FR" sz="1800" b="1" kern="1200" dirty="0" smtClean="0">
                          <a:solidFill>
                            <a:schemeClr val="dk1"/>
                          </a:solidFill>
                          <a:latin typeface="Arial" panose="020B0604020202020204" pitchFamily="34" charset="0"/>
                          <a:ea typeface="+mn-ea"/>
                          <a:cs typeface="Arial" panose="020B0604020202020204" pitchFamily="34" charset="0"/>
                        </a:rPr>
                        <a:t>Découvrir </a:t>
                      </a:r>
                      <a:r>
                        <a:rPr lang="fr-FR" sz="1800" b="1" kern="1200" dirty="0">
                          <a:solidFill>
                            <a:schemeClr val="dk1"/>
                          </a:solidFill>
                          <a:latin typeface="Arial" panose="020B0604020202020204" pitchFamily="34" charset="0"/>
                          <a:ea typeface="+mn-ea"/>
                          <a:cs typeface="Arial" panose="020B0604020202020204" pitchFamily="34" charset="0"/>
                        </a:rPr>
                        <a:t>des </a:t>
                      </a:r>
                      <a:r>
                        <a:rPr lang="fr-FR" sz="1800" b="1" kern="1200" dirty="0" smtClean="0">
                          <a:solidFill>
                            <a:schemeClr val="dk1"/>
                          </a:solidFill>
                          <a:latin typeface="Arial" panose="020B0604020202020204" pitchFamily="34" charset="0"/>
                          <a:ea typeface="+mn-ea"/>
                          <a:cs typeface="Arial" panose="020B0604020202020204" pitchFamily="34" charset="0"/>
                        </a:rPr>
                        <a:t>métiers</a:t>
                      </a:r>
                      <a:endParaRPr lang="fr-FR" sz="1800" b="1" kern="1200" dirty="0">
                        <a:solidFill>
                          <a:schemeClr val="dk1"/>
                        </a:solidFill>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73%</a:t>
                      </a:r>
                    </a:p>
                  </a:txBody>
                  <a:tcPr marL="9525" marR="9525" marT="9525" marB="0" anchor="ctr"/>
                </a:tc>
                <a:extLst>
                  <a:ext uri="{0D108BD9-81ED-4DB2-BD59-A6C34878D82A}">
                    <a16:rowId xmlns:a16="http://schemas.microsoft.com/office/drawing/2014/main" val="3773564567"/>
                  </a:ext>
                </a:extLst>
              </a:tr>
              <a:tr h="370840">
                <a:tc>
                  <a:txBody>
                    <a:bodyPr/>
                    <a:lstStyle/>
                    <a:p>
                      <a:pPr marL="0" algn="l" defTabSz="914400" rtl="0" eaLnBrk="1" fontAlgn="ctr" latinLnBrk="0" hangingPunct="1"/>
                      <a:r>
                        <a:rPr lang="fr-FR" sz="1800" b="1" kern="1200" dirty="0" smtClean="0">
                          <a:solidFill>
                            <a:schemeClr val="dk1"/>
                          </a:solidFill>
                          <a:latin typeface="Arial" panose="020B0604020202020204" pitchFamily="34" charset="0"/>
                          <a:ea typeface="+mn-ea"/>
                          <a:cs typeface="Arial" panose="020B0604020202020204" pitchFamily="34" charset="0"/>
                        </a:rPr>
                        <a:t>Changer </a:t>
                      </a:r>
                      <a:r>
                        <a:rPr lang="fr-FR" sz="1800" b="1" kern="1200" dirty="0">
                          <a:solidFill>
                            <a:schemeClr val="dk1"/>
                          </a:solidFill>
                          <a:latin typeface="Arial" panose="020B0604020202020204" pitchFamily="34" charset="0"/>
                          <a:ea typeface="+mn-ea"/>
                          <a:cs typeface="Arial" panose="020B0604020202020204" pitchFamily="34" charset="0"/>
                        </a:rPr>
                        <a:t>votre représentation de certains </a:t>
                      </a:r>
                      <a:r>
                        <a:rPr lang="fr-FR" sz="1800" b="1" kern="1200" dirty="0" smtClean="0">
                          <a:solidFill>
                            <a:schemeClr val="dk1"/>
                          </a:solidFill>
                          <a:latin typeface="Arial" panose="020B0604020202020204" pitchFamily="34" charset="0"/>
                          <a:ea typeface="+mn-ea"/>
                          <a:cs typeface="Arial" panose="020B0604020202020204" pitchFamily="34" charset="0"/>
                        </a:rPr>
                        <a:t>métiers</a:t>
                      </a:r>
                      <a:endParaRPr lang="fr-FR" sz="1800" b="1" kern="1200" dirty="0">
                        <a:solidFill>
                          <a:schemeClr val="dk1"/>
                        </a:solidFill>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62%</a:t>
                      </a:r>
                    </a:p>
                  </a:txBody>
                  <a:tcPr marL="9525" marR="9525" marT="9525" marB="0" anchor="ctr"/>
                </a:tc>
                <a:extLst>
                  <a:ext uri="{0D108BD9-81ED-4DB2-BD59-A6C34878D82A}">
                    <a16:rowId xmlns:a16="http://schemas.microsoft.com/office/drawing/2014/main" val="405398265"/>
                  </a:ext>
                </a:extLst>
              </a:tr>
              <a:tr h="370840">
                <a:tc>
                  <a:txBody>
                    <a:bodyPr/>
                    <a:lstStyle/>
                    <a:p>
                      <a:pPr marL="0" algn="l" defTabSz="914400" rtl="0" eaLnBrk="1" fontAlgn="ctr" latinLnBrk="0" hangingPunct="1"/>
                      <a:r>
                        <a:rPr lang="fr-FR" sz="1800" b="1" kern="1200" dirty="0" smtClean="0">
                          <a:solidFill>
                            <a:schemeClr val="dk1"/>
                          </a:solidFill>
                          <a:latin typeface="Arial" panose="020B0604020202020204" pitchFamily="34" charset="0"/>
                          <a:ea typeface="+mn-ea"/>
                          <a:cs typeface="Arial" panose="020B0604020202020204" pitchFamily="34" charset="0"/>
                        </a:rPr>
                        <a:t>Mieux connaître </a:t>
                      </a:r>
                      <a:r>
                        <a:rPr lang="fr-FR" sz="1800" b="1" kern="1200" dirty="0">
                          <a:solidFill>
                            <a:schemeClr val="dk1"/>
                          </a:solidFill>
                          <a:latin typeface="Arial" panose="020B0604020202020204" pitchFamily="34" charset="0"/>
                          <a:ea typeface="+mn-ea"/>
                          <a:cs typeface="Arial" panose="020B0604020202020204" pitchFamily="34" charset="0"/>
                        </a:rPr>
                        <a:t>la réalité d’un </a:t>
                      </a:r>
                      <a:r>
                        <a:rPr lang="fr-FR" sz="1800" b="1" kern="1200" dirty="0" smtClean="0">
                          <a:solidFill>
                            <a:schemeClr val="dk1"/>
                          </a:solidFill>
                          <a:latin typeface="Arial" panose="020B0604020202020204" pitchFamily="34" charset="0"/>
                          <a:ea typeface="+mn-ea"/>
                          <a:cs typeface="Arial" panose="020B0604020202020204" pitchFamily="34" charset="0"/>
                        </a:rPr>
                        <a:t>métier</a:t>
                      </a:r>
                      <a:endParaRPr lang="fr-FR" sz="1800" b="1" kern="1200" dirty="0">
                        <a:solidFill>
                          <a:schemeClr val="dk1"/>
                        </a:solidFill>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75%</a:t>
                      </a:r>
                    </a:p>
                  </a:txBody>
                  <a:tcPr marL="9525" marR="9525" marT="9525" marB="0" anchor="ctr"/>
                </a:tc>
                <a:extLst>
                  <a:ext uri="{0D108BD9-81ED-4DB2-BD59-A6C34878D82A}">
                    <a16:rowId xmlns:a16="http://schemas.microsoft.com/office/drawing/2014/main" val="229647320"/>
                  </a:ext>
                </a:extLst>
              </a:tr>
              <a:tr h="370840">
                <a:tc>
                  <a:txBody>
                    <a:bodyPr/>
                    <a:lstStyle/>
                    <a:p>
                      <a:pPr marL="0" algn="l" defTabSz="914400" rtl="0" eaLnBrk="1" fontAlgn="ctr" latinLnBrk="0" hangingPunct="1"/>
                      <a:r>
                        <a:rPr lang="fr-FR" sz="1800" b="1" kern="1200" dirty="0" smtClean="0">
                          <a:solidFill>
                            <a:schemeClr val="dk1"/>
                          </a:solidFill>
                          <a:latin typeface="Arial" panose="020B0604020202020204" pitchFamily="34" charset="0"/>
                          <a:ea typeface="+mn-ea"/>
                          <a:cs typeface="Arial" panose="020B0604020202020204" pitchFamily="34" charset="0"/>
                        </a:rPr>
                        <a:t>Mieux connaitre </a:t>
                      </a:r>
                      <a:r>
                        <a:rPr lang="fr-FR" sz="1800" b="1" kern="1200" dirty="0">
                          <a:solidFill>
                            <a:schemeClr val="dk1"/>
                          </a:solidFill>
                          <a:latin typeface="Arial" panose="020B0604020202020204" pitchFamily="34" charset="0"/>
                          <a:ea typeface="+mn-ea"/>
                          <a:cs typeface="Arial" panose="020B0604020202020204" pitchFamily="34" charset="0"/>
                        </a:rPr>
                        <a:t>votre territoire (métiers qui recrutent</a:t>
                      </a:r>
                      <a:r>
                        <a:rPr lang="fr-FR" sz="1800" b="1" kern="1200" dirty="0" smtClean="0">
                          <a:solidFill>
                            <a:schemeClr val="dk1"/>
                          </a:solidFill>
                          <a:latin typeface="Arial" panose="020B0604020202020204" pitchFamily="34" charset="0"/>
                          <a:ea typeface="+mn-ea"/>
                          <a:cs typeface="Arial" panose="020B0604020202020204" pitchFamily="34" charset="0"/>
                        </a:rPr>
                        <a:t>…)</a:t>
                      </a:r>
                      <a:endParaRPr lang="fr-FR" sz="1800" b="1" kern="1200" dirty="0">
                        <a:solidFill>
                          <a:schemeClr val="dk1"/>
                        </a:solidFill>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76%</a:t>
                      </a:r>
                    </a:p>
                  </a:txBody>
                  <a:tcPr marL="9525" marR="9525" marT="9525" marB="0" anchor="ctr"/>
                </a:tc>
                <a:extLst>
                  <a:ext uri="{0D108BD9-81ED-4DB2-BD59-A6C34878D82A}">
                    <a16:rowId xmlns:a16="http://schemas.microsoft.com/office/drawing/2014/main" val="1020649675"/>
                  </a:ext>
                </a:extLst>
              </a:tr>
              <a:tr h="370840">
                <a:tc>
                  <a:txBody>
                    <a:bodyPr/>
                    <a:lstStyle/>
                    <a:p>
                      <a:pPr marL="0" algn="l" defTabSz="914400" rtl="0" eaLnBrk="1" fontAlgn="ctr" latinLnBrk="0" hangingPunct="1"/>
                      <a:r>
                        <a:rPr lang="fr-FR" sz="1800" b="1" kern="1200" dirty="0" smtClean="0">
                          <a:solidFill>
                            <a:schemeClr val="dk1"/>
                          </a:solidFill>
                          <a:latin typeface="Arial" panose="020B0604020202020204" pitchFamily="34" charset="0"/>
                          <a:ea typeface="+mn-ea"/>
                          <a:cs typeface="Arial" panose="020B0604020202020204" pitchFamily="34" charset="0"/>
                        </a:rPr>
                        <a:t>Vous </a:t>
                      </a:r>
                      <a:r>
                        <a:rPr lang="fr-FR" sz="1800" b="1" kern="1200" dirty="0">
                          <a:solidFill>
                            <a:schemeClr val="dk1"/>
                          </a:solidFill>
                          <a:latin typeface="Arial" panose="020B0604020202020204" pitchFamily="34" charset="0"/>
                          <a:ea typeface="+mn-ea"/>
                          <a:cs typeface="Arial" panose="020B0604020202020204" pitchFamily="34" charset="0"/>
                        </a:rPr>
                        <a:t>rendre plus </a:t>
                      </a:r>
                      <a:r>
                        <a:rPr lang="fr-FR" sz="1800" b="1" kern="1200" dirty="0" smtClean="0">
                          <a:solidFill>
                            <a:schemeClr val="dk1"/>
                          </a:solidFill>
                          <a:latin typeface="Arial" panose="020B0604020202020204" pitchFamily="34" charset="0"/>
                          <a:ea typeface="+mn-ea"/>
                          <a:cs typeface="Arial" panose="020B0604020202020204" pitchFamily="34" charset="0"/>
                        </a:rPr>
                        <a:t>autonome</a:t>
                      </a:r>
                      <a:endParaRPr lang="fr-FR" sz="1800" b="1" kern="1200" dirty="0">
                        <a:solidFill>
                          <a:schemeClr val="dk1"/>
                        </a:solidFill>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76%</a:t>
                      </a:r>
                    </a:p>
                  </a:txBody>
                  <a:tcPr marL="9525" marR="9525" marT="9525" marB="0" anchor="ctr"/>
                </a:tc>
                <a:extLst>
                  <a:ext uri="{0D108BD9-81ED-4DB2-BD59-A6C34878D82A}">
                    <a16:rowId xmlns:a16="http://schemas.microsoft.com/office/drawing/2014/main" val="1995762976"/>
                  </a:ext>
                </a:extLst>
              </a:tr>
              <a:tr h="370840">
                <a:tc>
                  <a:txBody>
                    <a:bodyPr/>
                    <a:lstStyle/>
                    <a:p>
                      <a:pPr marL="0" algn="l" defTabSz="914400" rtl="0" eaLnBrk="1" fontAlgn="ctr" latinLnBrk="0" hangingPunct="1"/>
                      <a:r>
                        <a:rPr lang="fr-FR" sz="1800" b="1" kern="1200" dirty="0" smtClean="0">
                          <a:solidFill>
                            <a:schemeClr val="dk1"/>
                          </a:solidFill>
                          <a:latin typeface="Arial" panose="020B0604020202020204" pitchFamily="34" charset="0"/>
                          <a:ea typeface="+mn-ea"/>
                          <a:cs typeface="Arial" panose="020B0604020202020204" pitchFamily="34" charset="0"/>
                        </a:rPr>
                        <a:t>Valider </a:t>
                      </a:r>
                      <a:r>
                        <a:rPr lang="fr-FR" sz="1800" b="1" kern="1200" dirty="0">
                          <a:solidFill>
                            <a:schemeClr val="dk1"/>
                          </a:solidFill>
                          <a:latin typeface="Arial" panose="020B0604020202020204" pitchFamily="34" charset="0"/>
                          <a:ea typeface="+mn-ea"/>
                          <a:cs typeface="Arial" panose="020B0604020202020204" pitchFamily="34" charset="0"/>
                        </a:rPr>
                        <a:t>votre projet </a:t>
                      </a:r>
                      <a:r>
                        <a:rPr lang="fr-FR" sz="1800" b="1" kern="1200" dirty="0" smtClean="0">
                          <a:solidFill>
                            <a:schemeClr val="dk1"/>
                          </a:solidFill>
                          <a:latin typeface="Arial" panose="020B0604020202020204" pitchFamily="34" charset="0"/>
                          <a:ea typeface="+mn-ea"/>
                          <a:cs typeface="Arial" panose="020B0604020202020204" pitchFamily="34" charset="0"/>
                        </a:rPr>
                        <a:t>professionnel</a:t>
                      </a:r>
                      <a:endParaRPr lang="fr-FR" sz="1800" b="1" kern="1200" dirty="0">
                        <a:solidFill>
                          <a:schemeClr val="dk1"/>
                        </a:solidFill>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74%</a:t>
                      </a:r>
                    </a:p>
                  </a:txBody>
                  <a:tcPr marL="9525" marR="9525" marT="9525" marB="0" anchor="ctr"/>
                </a:tc>
                <a:extLst>
                  <a:ext uri="{0D108BD9-81ED-4DB2-BD59-A6C34878D82A}">
                    <a16:rowId xmlns:a16="http://schemas.microsoft.com/office/drawing/2014/main" val="750753762"/>
                  </a:ext>
                </a:extLst>
              </a:tr>
              <a:tr h="370840">
                <a:tc>
                  <a:txBody>
                    <a:bodyPr/>
                    <a:lstStyle/>
                    <a:p>
                      <a:pPr marL="0" algn="l" defTabSz="914400" rtl="0" eaLnBrk="1" fontAlgn="ctr" latinLnBrk="0" hangingPunct="1"/>
                      <a:r>
                        <a:rPr lang="fr-FR" sz="1800" b="1" kern="1200" dirty="0" smtClean="0">
                          <a:solidFill>
                            <a:schemeClr val="dk1"/>
                          </a:solidFill>
                          <a:latin typeface="Arial" panose="020B0604020202020204" pitchFamily="34" charset="0"/>
                          <a:ea typeface="+mn-ea"/>
                          <a:cs typeface="Arial" panose="020B0604020202020204" pitchFamily="34" charset="0"/>
                        </a:rPr>
                        <a:t>Vous </a:t>
                      </a:r>
                      <a:r>
                        <a:rPr lang="fr-FR" sz="1800" b="1" kern="1200" dirty="0">
                          <a:solidFill>
                            <a:schemeClr val="dk1"/>
                          </a:solidFill>
                          <a:latin typeface="Arial" panose="020B0604020202020204" pitchFamily="34" charset="0"/>
                          <a:ea typeface="+mn-ea"/>
                          <a:cs typeface="Arial" panose="020B0604020202020204" pitchFamily="34" charset="0"/>
                        </a:rPr>
                        <a:t>préparer à rentrer en formation </a:t>
                      </a:r>
                      <a:r>
                        <a:rPr lang="fr-FR" sz="1800" b="1" kern="1200" dirty="0" smtClean="0">
                          <a:solidFill>
                            <a:schemeClr val="dk1"/>
                          </a:solidFill>
                          <a:latin typeface="Arial" panose="020B0604020202020204" pitchFamily="34" charset="0"/>
                          <a:ea typeface="+mn-ea"/>
                          <a:cs typeface="Arial" panose="020B0604020202020204" pitchFamily="34" charset="0"/>
                        </a:rPr>
                        <a:t>qualifiante</a:t>
                      </a:r>
                      <a:endParaRPr lang="fr-FR" sz="1800" b="1" kern="1200" dirty="0">
                        <a:solidFill>
                          <a:schemeClr val="dk1"/>
                        </a:solidFill>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74%</a:t>
                      </a:r>
                    </a:p>
                  </a:txBody>
                  <a:tcPr marL="9525" marR="9525" marT="9525" marB="0" anchor="ctr"/>
                </a:tc>
                <a:extLst>
                  <a:ext uri="{0D108BD9-81ED-4DB2-BD59-A6C34878D82A}">
                    <a16:rowId xmlns:a16="http://schemas.microsoft.com/office/drawing/2014/main" val="739917612"/>
                  </a:ext>
                </a:extLst>
              </a:tr>
              <a:tr h="370840">
                <a:tc>
                  <a:txBody>
                    <a:bodyPr/>
                    <a:lstStyle/>
                    <a:p>
                      <a:pPr marL="0" algn="l" defTabSz="914400" rtl="0" eaLnBrk="1" fontAlgn="ctr" latinLnBrk="0" hangingPunct="1"/>
                      <a:r>
                        <a:rPr lang="fr-FR" sz="1800" b="1" kern="1200" dirty="0" smtClean="0">
                          <a:solidFill>
                            <a:schemeClr val="dk1"/>
                          </a:solidFill>
                          <a:latin typeface="Arial" panose="020B0604020202020204" pitchFamily="34" charset="0"/>
                          <a:ea typeface="+mn-ea"/>
                          <a:cs typeface="Arial" panose="020B0604020202020204" pitchFamily="34" charset="0"/>
                        </a:rPr>
                        <a:t>Faciliter, d’après vous, </a:t>
                      </a:r>
                      <a:r>
                        <a:rPr lang="fr-FR" sz="1800" b="1" kern="1200" dirty="0">
                          <a:solidFill>
                            <a:schemeClr val="dk1"/>
                          </a:solidFill>
                          <a:latin typeface="Arial" panose="020B0604020202020204" pitchFamily="34" charset="0"/>
                          <a:ea typeface="+mn-ea"/>
                          <a:cs typeface="Arial" panose="020B0604020202020204" pitchFamily="34" charset="0"/>
                        </a:rPr>
                        <a:t>votre retour à </a:t>
                      </a:r>
                      <a:r>
                        <a:rPr lang="fr-FR" sz="1800" b="1" kern="1200" dirty="0" smtClean="0">
                          <a:solidFill>
                            <a:schemeClr val="dk1"/>
                          </a:solidFill>
                          <a:latin typeface="Arial" panose="020B0604020202020204" pitchFamily="34" charset="0"/>
                          <a:ea typeface="+mn-ea"/>
                          <a:cs typeface="Arial" panose="020B0604020202020204" pitchFamily="34" charset="0"/>
                        </a:rPr>
                        <a:t>l’emploi</a:t>
                      </a:r>
                      <a:endParaRPr lang="fr-FR" sz="1800" b="1" kern="1200" dirty="0">
                        <a:solidFill>
                          <a:schemeClr val="dk1"/>
                        </a:solidFill>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fr-FR" sz="1800" b="1" kern="1200" dirty="0">
                          <a:solidFill>
                            <a:schemeClr val="dk1"/>
                          </a:solidFill>
                          <a:latin typeface="Arial" panose="020B0604020202020204" pitchFamily="34" charset="0"/>
                          <a:ea typeface="+mn-ea"/>
                          <a:cs typeface="Arial" panose="020B0604020202020204" pitchFamily="34" charset="0"/>
                        </a:rPr>
                        <a:t>72%</a:t>
                      </a:r>
                    </a:p>
                  </a:txBody>
                  <a:tcPr marL="9525" marR="9525" marT="9525" marB="0" anchor="ctr"/>
                </a:tc>
                <a:extLst>
                  <a:ext uri="{0D108BD9-81ED-4DB2-BD59-A6C34878D82A}">
                    <a16:rowId xmlns:a16="http://schemas.microsoft.com/office/drawing/2014/main" val="1334036828"/>
                  </a:ext>
                </a:extLst>
              </a:tr>
            </a:tbl>
          </a:graphicData>
        </a:graphic>
      </p:graphicFrame>
      <p:sp>
        <p:nvSpPr>
          <p:cNvPr id="13" name="ZoneTexte 12"/>
          <p:cNvSpPr txBox="1"/>
          <p:nvPr/>
        </p:nvSpPr>
        <p:spPr>
          <a:xfrm>
            <a:off x="2613572" y="4814603"/>
            <a:ext cx="4128050" cy="1200329"/>
          </a:xfrm>
          <a:prstGeom prst="rect">
            <a:avLst/>
          </a:prstGeom>
          <a:noFill/>
        </p:spPr>
        <p:txBody>
          <a:bodyPr wrap="square" rtlCol="0">
            <a:spAutoFit/>
          </a:bodyPr>
          <a:lstStyle/>
          <a:p>
            <a:pPr algn="just"/>
            <a:r>
              <a:rPr lang="fr-FR" b="1" dirty="0" smtClean="0">
                <a:solidFill>
                  <a:schemeClr val="accent1">
                    <a:lumMod val="75000"/>
                  </a:schemeClr>
                </a:solidFill>
                <a:latin typeface="Arial" panose="020B0604020202020204" pitchFamily="34" charset="0"/>
                <a:cs typeface="Arial" panose="020B0604020202020204" pitchFamily="34" charset="0"/>
              </a:rPr>
              <a:t>87%</a:t>
            </a:r>
            <a:r>
              <a:rPr lang="fr-FR" b="1" dirty="0" smtClean="0">
                <a:latin typeface="Arial" panose="020B0604020202020204" pitchFamily="34" charset="0"/>
                <a:cs typeface="Arial" panose="020B0604020202020204" pitchFamily="34" charset="0"/>
              </a:rPr>
              <a:t> des bénéficiaires estiment que les formateurs ont adapté le contenu de la formation à leurs besoins.</a:t>
            </a:r>
            <a:endParaRPr lang="fr-FR" b="1" dirty="0">
              <a:latin typeface="Arial" panose="020B0604020202020204" pitchFamily="34" charset="0"/>
              <a:cs typeface="Arial" panose="020B0604020202020204" pitchFamily="34" charset="0"/>
            </a:endParaRPr>
          </a:p>
        </p:txBody>
      </p:sp>
      <p:pic>
        <p:nvPicPr>
          <p:cNvPr id="4" name="Image 3"/>
          <p:cNvPicPr>
            <a:picLocks noChangeAspect="1"/>
          </p:cNvPicPr>
          <p:nvPr/>
        </p:nvPicPr>
        <p:blipFill>
          <a:blip r:embed="rId6"/>
          <a:stretch>
            <a:fillRect/>
          </a:stretch>
        </p:blipFill>
        <p:spPr>
          <a:xfrm>
            <a:off x="8029903" y="4394101"/>
            <a:ext cx="3565999" cy="1848004"/>
          </a:xfrm>
          <a:prstGeom prst="rect">
            <a:avLst/>
          </a:prstGeom>
        </p:spPr>
      </p:pic>
      <p:sp>
        <p:nvSpPr>
          <p:cNvPr id="2" name="Espace réservé du numéro de diapositive 1"/>
          <p:cNvSpPr>
            <a:spLocks noGrp="1"/>
          </p:cNvSpPr>
          <p:nvPr>
            <p:ph type="sldNum" sz="quarter" idx="12"/>
          </p:nvPr>
        </p:nvSpPr>
        <p:spPr/>
        <p:txBody>
          <a:bodyPr/>
          <a:lstStyle/>
          <a:p>
            <a:fld id="{64E6FF48-4C1D-1E4E-ADA7-9346839D7540}" type="slidenum">
              <a:rPr lang="fr-FR" smtClean="0"/>
              <a:t>9</a:t>
            </a:fld>
            <a:endParaRPr lang="fr-FR"/>
          </a:p>
        </p:txBody>
      </p:sp>
    </p:spTree>
    <p:extLst>
      <p:ext uri="{BB962C8B-B14F-4D97-AF65-F5344CB8AC3E}">
        <p14:creationId xmlns:p14="http://schemas.microsoft.com/office/powerpoint/2010/main" val="1946790193"/>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D23BA10796C1042915DC7FF1556C8E1" ma:contentTypeVersion="6" ma:contentTypeDescription="Crée un document." ma:contentTypeScope="" ma:versionID="a7424cef4ac0985a0bd262cb0a20ba72">
  <xsd:schema xmlns:xsd="http://www.w3.org/2001/XMLSchema" xmlns:xs="http://www.w3.org/2001/XMLSchema" xmlns:p="http://schemas.microsoft.com/office/2006/metadata/properties" xmlns:ns3="6c60380e-7be6-440c-a108-a24148999ffb" targetNamespace="http://schemas.microsoft.com/office/2006/metadata/properties" ma:root="true" ma:fieldsID="54e275ed369dce6df277bb80dd30cf0c" ns3:_="">
    <xsd:import namespace="6c60380e-7be6-440c-a108-a24148999ffb"/>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c60380e-7be6-440c-a108-a24148999ffb" elementFormDefault="qualified">
    <xsd:import namespace="http://schemas.microsoft.com/office/2006/documentManagement/types"/>
    <xsd:import namespace="http://schemas.microsoft.com/office/infopath/2007/PartnerControls"/>
    <xsd:element name="MediaServiceMetadata" ma:index="9" nillable="true" ma:displayName="MediaServiceMetadata" ma:description="" ma:hidden="true" ma:internalName="MediaServiceMetadata" ma:readOnly="true">
      <xsd:simpleType>
        <xsd:restriction base="dms:Note"/>
      </xsd:simpleType>
    </xsd:element>
    <xsd:element name="MediaServiceFastMetadata" ma:index="10" nillable="true" ma:displayName="MediaServiceFastMetadata" ma:description="" ma:hidden="true" ma:internalName="MediaServiceFastMetadata" ma:readOnly="true">
      <xsd:simpleType>
        <xsd:restriction base="dms:Note"/>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AutoTags" ma:index="12" nillable="true" ma:displayName="MediaServiceAutoTags" ma:description="" ma:internalName="MediaServiceAutoTags"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ma:index="8" ma:displayName="Mots clé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9442EF4-303C-4BE2-A6F2-654B9152384E}"/>
</file>

<file path=customXml/itemProps2.xml><?xml version="1.0" encoding="utf-8"?>
<ds:datastoreItem xmlns:ds="http://schemas.openxmlformats.org/officeDocument/2006/customXml" ds:itemID="{9C8368AB-1D35-417E-BA6F-84DD5DB41B7F}">
  <ds:schemaRefs>
    <ds:schemaRef ds:uri="http://schemas.microsoft.com/sharepoint/v3/contenttype/forms"/>
  </ds:schemaRefs>
</ds:datastoreItem>
</file>

<file path=customXml/itemProps3.xml><?xml version="1.0" encoding="utf-8"?>
<ds:datastoreItem xmlns:ds="http://schemas.openxmlformats.org/officeDocument/2006/customXml" ds:itemID="{0B7EF709-4139-4AE6-BC6F-F224654801B0}">
  <ds:schemaRefs>
    <ds:schemaRef ds:uri="http://schemas.microsoft.com/office/2006/documentManagement/types"/>
    <ds:schemaRef ds:uri="http://purl.org/dc/terms/"/>
    <ds:schemaRef ds:uri="c48782ac-6f58-402d-94ce-070a33930b5d"/>
    <ds:schemaRef ds:uri="http://purl.org/dc/dcmitype/"/>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c5480fda-ceb2-4233-a497-270390e39eeb"/>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4152</TotalTime>
  <Words>1946</Words>
  <Application>Microsoft Office PowerPoint</Application>
  <PresentationFormat>Grand écran</PresentationFormat>
  <Paragraphs>428</Paragraphs>
  <Slides>26</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26</vt:i4>
      </vt:variant>
    </vt:vector>
  </HeadingPairs>
  <TitlesOfParts>
    <vt:vector size="35" baseType="lpstr">
      <vt:lpstr>Arial</vt:lpstr>
      <vt:lpstr>Calibri</vt:lpstr>
      <vt:lpstr>Calibri Light</vt:lpstr>
      <vt:lpstr>Times New Roman</vt:lpstr>
      <vt:lpstr>Verdana</vt:lpstr>
      <vt:lpstr>Wingdings</vt:lpstr>
      <vt:lpstr>Wingdings 2</vt:lpstr>
      <vt:lpstr>Wingdings 3</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Nathalie Grember</dc:creator>
  <cp:lastModifiedBy>Brice Louveau</cp:lastModifiedBy>
  <cp:revision>244</cp:revision>
  <cp:lastPrinted>2018-06-01T12:15:10Z</cp:lastPrinted>
  <dcterms:created xsi:type="dcterms:W3CDTF">2018-03-06T15:30:39Z</dcterms:created>
  <dcterms:modified xsi:type="dcterms:W3CDTF">2018-09-12T12:32:15Z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0x0101007D23BA10796C1042915DC7FF1556C8E1</vt:lpwstr>
  </property>
</Properties>
</file>