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9"/>
  </p:notesMasterIdLst>
  <p:sldIdLst>
    <p:sldId id="258" r:id="rId3"/>
    <p:sldId id="260" r:id="rId4"/>
    <p:sldId id="262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Transition Energétique : Engagements financiers par structure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Transition Energétique : Engagements financiers par structure</c:v>
                </c:pt>
              </c:strCache>
            </c:strRef>
          </c:tx>
          <c:dLbls>
            <c:dLbl>
              <c:idx val="0"/>
              <c:layout>
                <c:manualLayout>
                  <c:x val="-0.17582668961821143"/>
                  <c:y val="-0.142827697507294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337271119660409E-3"/>
                  <c:y val="-0.153788102491536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2604576771653544E-2"/>
                  <c:y val="3.54133858267716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FPSPP</c:v>
                </c:pt>
                <c:pt idx="1">
                  <c:v>CONSTRUCTYS</c:v>
                </c:pt>
                <c:pt idx="2">
                  <c:v>ETAT</c:v>
                </c:pt>
                <c:pt idx="3">
                  <c:v>REGION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48135</c:v>
                </c:pt>
                <c:pt idx="1">
                  <c:v>12449</c:v>
                </c:pt>
                <c:pt idx="2">
                  <c:v>11587</c:v>
                </c:pt>
                <c:pt idx="3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/>
              <a:t>Transition Numérique : Engagements financiers par structure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Transition Numérique : Engagements financiers par structure</c:v>
                </c:pt>
              </c:strCache>
            </c:strRef>
          </c:tx>
          <c:dLbls>
            <c:dLbl>
              <c:idx val="0"/>
              <c:layout>
                <c:manualLayout>
                  <c:x val="-0.17694228367261716"/>
                  <c:y val="-8.16375671762656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390662656806806E-2"/>
                  <c:y val="5.07376352727540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FPSPP</c:v>
                </c:pt>
                <c:pt idx="1">
                  <c:v>CONSTRUCTYS</c:v>
                </c:pt>
                <c:pt idx="2">
                  <c:v>ETAT</c:v>
                </c:pt>
                <c:pt idx="3">
                  <c:v>REGION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166454</c:v>
                </c:pt>
                <c:pt idx="1">
                  <c:v>76506</c:v>
                </c:pt>
                <c:pt idx="2">
                  <c:v>53017</c:v>
                </c:pt>
                <c:pt idx="3">
                  <c:v>11871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fr-FR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D5CF-EC8F-4F4A-BBF9-773959D57BF9}" type="datetimeFigureOut">
              <a:rPr lang="fr-FR" smtClean="0"/>
              <a:t>26/06/2018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7EE02-943B-4AC0-9C6D-8E1508373E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53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5F81-912B-4E12-B6B0-8EB6C232A0DF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5F81-912B-4E12-B6B0-8EB6C232A0DF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5F81-912B-4E12-B6B0-8EB6C232A0DF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5F81-912B-4E12-B6B0-8EB6C232A0DF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5F81-912B-4E12-B6B0-8EB6C232A0DF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-institut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ercalaire_gris">
    <p:bg>
      <p:bgPr>
        <a:solidFill>
          <a:srgbClr val="576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2146940"/>
            <a:ext cx="6934200" cy="2362200"/>
          </a:xfrm>
        </p:spPr>
        <p:txBody>
          <a:bodyPr>
            <a:normAutofit/>
          </a:bodyPr>
          <a:lstStyle>
            <a:lvl1pPr>
              <a:defRPr sz="3500" b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8" y="415068"/>
            <a:ext cx="1800000" cy="7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915987" indent="-285750">
              <a:buFont typeface="Wingdings" pitchFamily="2" charset="2"/>
              <a:buChar char="q"/>
              <a:defRPr sz="1600"/>
            </a:lvl2pPr>
            <a:lvl3pPr marL="1362075" indent="-285750">
              <a:buFont typeface="Wingdings" pitchFamily="2" charset="2"/>
              <a:buChar char="Ø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915987" indent="-285750">
              <a:buFont typeface="Wingdings" pitchFamily="2" charset="2"/>
              <a:buChar char="q"/>
              <a:defRPr sz="1600"/>
            </a:lvl2pPr>
            <a:lvl3pPr marL="1362075" indent="-285750">
              <a:buFont typeface="Wingdings" pitchFamily="2" charset="2"/>
              <a:buChar char="Ø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0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e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915987" indent="-285750">
              <a:buFont typeface="Wingdings" pitchFamily="2" charset="2"/>
              <a:buChar char="q"/>
              <a:defRPr sz="1600"/>
            </a:lvl2pPr>
            <a:lvl3pPr marL="1362075" indent="-285750">
              <a:buFont typeface="Wingdings" pitchFamily="2" charset="2"/>
              <a:buChar char="Ø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es_image et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8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457201" y="160020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3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es_image et et tex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8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457201" y="160020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2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lones_image et et tex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457201" y="160020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805" y="2348880"/>
            <a:ext cx="8229600" cy="2232248"/>
          </a:xfrm>
        </p:spPr>
        <p:txBody>
          <a:bodyPr anchor="ctr" anchorCtr="0"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805" y="2348880"/>
            <a:ext cx="8229600" cy="2232248"/>
          </a:xfrm>
        </p:spPr>
        <p:txBody>
          <a:bodyPr anchor="ctr" anchorCtr="0"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5805" y="2348880"/>
            <a:ext cx="8229600" cy="2232248"/>
          </a:xfrm>
        </p:spPr>
        <p:txBody>
          <a:bodyPr anchor="ctr" anchorCtr="0"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6" y="1868338"/>
            <a:ext cx="9144000" cy="2281787"/>
          </a:xfrm>
          <a:prstGeom prst="rect">
            <a:avLst/>
          </a:prstGeom>
        </p:spPr>
      </p:pic>
      <p:sp>
        <p:nvSpPr>
          <p:cNvPr id="13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3866" y="4365104"/>
            <a:ext cx="7710395" cy="576064"/>
          </a:xfrm>
        </p:spPr>
        <p:txBody>
          <a:bodyPr anchor="ctr" anchorCtr="0">
            <a:normAutofit/>
          </a:bodyPr>
          <a:lstStyle>
            <a:lvl1pPr>
              <a:defRPr sz="350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3866" y="5102354"/>
            <a:ext cx="7710395" cy="486886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7" y="476672"/>
            <a:ext cx="2364986" cy="97521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6616" y="3717032"/>
            <a:ext cx="9161075" cy="432048"/>
          </a:xfrm>
          <a:prstGeom prst="rect">
            <a:avLst/>
          </a:prstGeom>
          <a:solidFill>
            <a:srgbClr val="E95E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583866" y="6093299"/>
            <a:ext cx="3722077" cy="360015"/>
          </a:xfr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8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5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ro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3429000"/>
            <a:ext cx="6934200" cy="1800230"/>
          </a:xfrm>
        </p:spPr>
        <p:txBody>
          <a:bodyPr anchor="t" anchorCtr="0">
            <a:normAutofit/>
          </a:bodyPr>
          <a:lstStyle>
            <a:lvl1pPr>
              <a:defRPr sz="2600" b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5589279"/>
            <a:ext cx="2340000" cy="964903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1331588" y="1628801"/>
            <a:ext cx="6934199" cy="161493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7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ro_conclu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3429000"/>
            <a:ext cx="6934200" cy="1800230"/>
          </a:xfrm>
        </p:spPr>
        <p:txBody>
          <a:bodyPr anchor="t" anchorCtr="0">
            <a:normAutofit/>
          </a:bodyPr>
          <a:lstStyle>
            <a:lvl1pPr>
              <a:defRPr sz="2600" b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5589279"/>
            <a:ext cx="2340000" cy="964903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1331588" y="1628801"/>
            <a:ext cx="6934199" cy="161493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1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ro_conclus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3429000"/>
            <a:ext cx="6934200" cy="1800230"/>
          </a:xfrm>
        </p:spPr>
        <p:txBody>
          <a:bodyPr anchor="t" anchorCtr="0">
            <a:normAutofit/>
          </a:bodyPr>
          <a:lstStyle>
            <a:lvl1pPr>
              <a:defRPr sz="2600" b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5589279"/>
            <a:ext cx="2340000" cy="964903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1331588" y="1628801"/>
            <a:ext cx="6934199" cy="161493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7270" y="0"/>
            <a:ext cx="9151270" cy="332656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-institut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illus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6" y="1868338"/>
            <a:ext cx="9144000" cy="2281787"/>
          </a:xfrm>
          <a:prstGeom prst="rect">
            <a:avLst/>
          </a:prstGeom>
        </p:spPr>
      </p:pic>
      <p:sp>
        <p:nvSpPr>
          <p:cNvPr id="13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3866" y="4365104"/>
            <a:ext cx="7710395" cy="576064"/>
          </a:xfrm>
        </p:spPr>
        <p:txBody>
          <a:bodyPr anchor="ctr" anchorCtr="0">
            <a:normAutofit/>
          </a:bodyPr>
          <a:lstStyle>
            <a:lvl1pPr>
              <a:defRPr sz="350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3866" y="5102354"/>
            <a:ext cx="7710395" cy="486886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7" y="476672"/>
            <a:ext cx="2364986" cy="97521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6616" y="3717032"/>
            <a:ext cx="9161075" cy="432048"/>
          </a:xfrm>
          <a:prstGeom prst="rect">
            <a:avLst/>
          </a:prstGeom>
          <a:solidFill>
            <a:srgbClr val="E95E2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583866" y="6093299"/>
            <a:ext cx="3722077" cy="360015"/>
          </a:xfr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3866" y="4149080"/>
            <a:ext cx="7710395" cy="4868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583866" y="5949283"/>
            <a:ext cx="3722077" cy="36001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7" y="476672"/>
            <a:ext cx="2364986" cy="975210"/>
          </a:xfrm>
          <a:prstGeom prst="rect">
            <a:avLst/>
          </a:prstGeom>
        </p:spPr>
      </p:pic>
      <p:sp>
        <p:nvSpPr>
          <p:cNvPr id="9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3866" y="2636912"/>
            <a:ext cx="7710395" cy="1440160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titre</a:t>
            </a:r>
          </a:p>
        </p:txBody>
      </p:sp>
    </p:spTree>
    <p:extLst>
      <p:ext uri="{BB962C8B-B14F-4D97-AF65-F5344CB8AC3E}">
        <p14:creationId xmlns:p14="http://schemas.microsoft.com/office/powerpoint/2010/main" val="3739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916209" y="2276872"/>
            <a:ext cx="7865169" cy="1296144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titre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6209" y="3950226"/>
            <a:ext cx="7865169" cy="4868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14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909186" y="5613236"/>
            <a:ext cx="3722077" cy="3600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78" y="5301208"/>
            <a:ext cx="2880000" cy="1187578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16209" y="3573016"/>
            <a:ext cx="8227791" cy="0"/>
          </a:xfrm>
          <a:prstGeom prst="line">
            <a:avLst/>
          </a:prstGeom>
          <a:ln w="12700">
            <a:solidFill>
              <a:srgbClr val="E95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3866" y="4149080"/>
            <a:ext cx="7710395" cy="4868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583866" y="5949283"/>
            <a:ext cx="3722077" cy="36001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7" y="476672"/>
            <a:ext cx="2364986" cy="975210"/>
          </a:xfrm>
          <a:prstGeom prst="rect">
            <a:avLst/>
          </a:prstGeom>
        </p:spPr>
      </p:pic>
      <p:sp>
        <p:nvSpPr>
          <p:cNvPr id="9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3866" y="2636912"/>
            <a:ext cx="7710395" cy="1440160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titre</a:t>
            </a:r>
          </a:p>
        </p:txBody>
      </p:sp>
    </p:spTree>
    <p:extLst>
      <p:ext uri="{BB962C8B-B14F-4D97-AF65-F5344CB8AC3E}">
        <p14:creationId xmlns:p14="http://schemas.microsoft.com/office/powerpoint/2010/main" val="40941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re_page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1566" y="4166250"/>
            <a:ext cx="6933512" cy="486886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51566" y="5793243"/>
            <a:ext cx="6903981" cy="360015"/>
          </a:xfrm>
        </p:spPr>
        <p:txBody>
          <a:bodyPr anchor="ctr" anchorCtr="0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565" y="2967043"/>
            <a:ext cx="6926767" cy="966014"/>
          </a:xfrm>
          <a:ln>
            <a:noFill/>
          </a:ln>
        </p:spPr>
        <p:txBody>
          <a:bodyPr anchor="ctr" anchorCtr="0">
            <a:normAutofit/>
          </a:bodyPr>
          <a:lstStyle>
            <a:lvl1pPr algn="l">
              <a:defRPr sz="4400" b="0" cap="none" baseline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16" y="728647"/>
            <a:ext cx="2880000" cy="11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3" y="188640"/>
            <a:ext cx="6374742" cy="114300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3477-E4C8-4E01-981D-BD7A3F736BE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  <a:noFill/>
        </p:spPr>
        <p:txBody>
          <a:bodyPr vert="horz" lIns="93168" tIns="46584" rIns="93168" bIns="46584" rtlCol="0">
            <a:normAutofit/>
          </a:bodyPr>
          <a:lstStyle>
            <a:lvl1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Franklin Gothic Book" panose="020B0503020102020204" pitchFamily="34" charset="0"/>
              <a:buChar char="•"/>
              <a:tabLst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E28"/>
              </a:buClr>
              <a:buSzTx/>
              <a:buFont typeface="Wingdings" panose="05000000000000000000" pitchFamily="2" charset="2"/>
              <a:buChar char="ü"/>
              <a:tabLst/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1071563" indent="-357188">
              <a:buFont typeface="Wingdings" pitchFamily="2" charset="2"/>
              <a:buChar char="Ø"/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439863" indent="-368300">
              <a:buFont typeface="Courier New" pitchFamily="49" charset="0"/>
              <a:buChar char="o"/>
              <a:defRPr sz="2200">
                <a:solidFill>
                  <a:srgbClr val="4B5357"/>
                </a:solidFill>
              </a:defRPr>
            </a:lvl4pPr>
            <a:lvl5pPr marL="1800225" indent="-285750">
              <a:buFont typeface="Arial" pitchFamily="34" charset="0"/>
              <a:buChar char="•"/>
              <a:tabLst>
                <a:tab pos="2868613" algn="l"/>
              </a:tabLst>
              <a:defRPr sz="1600">
                <a:solidFill>
                  <a:srgbClr val="4B5357"/>
                </a:solidFill>
              </a:defRPr>
            </a:lvl5pPr>
          </a:lstStyle>
          <a:p>
            <a:pPr marL="0" marR="0" lvl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Modifiez les styles du texte du masque</a:t>
            </a:r>
          </a:p>
          <a:p>
            <a:pPr marL="0" marR="0" lvl="1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Deuxiè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me niveau</a:t>
            </a:r>
          </a:p>
          <a:p>
            <a:pPr marL="0" marR="0" lvl="2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Troisième niveau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2" y="230486"/>
            <a:ext cx="1482126" cy="6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  <a:noFill/>
        </p:spPr>
        <p:txBody>
          <a:bodyPr vert="horz" lIns="93168" tIns="46584" rIns="93168" bIns="46584" rtlCol="0">
            <a:normAutofit/>
          </a:bodyPr>
          <a:lstStyle>
            <a:lvl1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1pPr>
            <a:lvl2pPr marL="285750" marR="0" indent="-28575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2pPr>
            <a:lvl3pPr marL="1071563" indent="-357188">
              <a:buFont typeface="Wingdings" pitchFamily="2" charset="2"/>
              <a:buChar char="Ø"/>
              <a:defRPr sz="2000">
                <a:solidFill>
                  <a:srgbClr val="4B5357"/>
                </a:solidFill>
              </a:defRPr>
            </a:lvl3pPr>
            <a:lvl4pPr marL="1439863" indent="-368300">
              <a:buFont typeface="Courier New" pitchFamily="49" charset="0"/>
              <a:buChar char="o"/>
              <a:defRPr sz="1800">
                <a:solidFill>
                  <a:srgbClr val="4B5357"/>
                </a:solidFill>
              </a:defRPr>
            </a:lvl4pPr>
            <a:lvl5pPr marL="1800225" indent="-285750">
              <a:buFont typeface="Arial" pitchFamily="34" charset="0"/>
              <a:buChar char="•"/>
              <a:tabLst>
                <a:tab pos="2868613" algn="l"/>
              </a:tabLst>
              <a:defRPr sz="1600">
                <a:solidFill>
                  <a:srgbClr val="4B5357"/>
                </a:solidFill>
              </a:defRPr>
            </a:lvl5pPr>
          </a:lstStyle>
          <a:p>
            <a:pPr marL="0" marR="0" lvl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Modifiez les styles du texte du masque</a:t>
            </a:r>
          </a:p>
          <a:p>
            <a:pPr marL="0" marR="0" lvl="1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7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  <a:noFill/>
        </p:spPr>
        <p:txBody>
          <a:bodyPr vert="horz" lIns="93168" tIns="46584" rIns="93168" bIns="46584" rtlCol="0">
            <a:normAutofit/>
          </a:bodyPr>
          <a:lstStyle>
            <a:lvl1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1pPr>
            <a:lvl2pPr marL="285750" marR="0" indent="-28575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2pPr>
            <a:lvl3pPr marL="1071563" indent="-357188">
              <a:buFont typeface="Wingdings" pitchFamily="2" charset="2"/>
              <a:buChar char="Ø"/>
              <a:defRPr sz="2000">
                <a:solidFill>
                  <a:srgbClr val="4B5357"/>
                </a:solidFill>
              </a:defRPr>
            </a:lvl3pPr>
            <a:lvl4pPr marL="1439863" indent="-368300">
              <a:buFont typeface="Courier New" pitchFamily="49" charset="0"/>
              <a:buChar char="o"/>
              <a:defRPr sz="1800">
                <a:solidFill>
                  <a:srgbClr val="4B5357"/>
                </a:solidFill>
              </a:defRPr>
            </a:lvl4pPr>
            <a:lvl5pPr marL="1800225" indent="-285750">
              <a:buFont typeface="Arial" pitchFamily="34" charset="0"/>
              <a:buChar char="•"/>
              <a:tabLst>
                <a:tab pos="2868613" algn="l"/>
              </a:tabLst>
              <a:defRPr sz="1600">
                <a:solidFill>
                  <a:srgbClr val="4B5357"/>
                </a:solidFill>
              </a:defRPr>
            </a:lvl5pPr>
          </a:lstStyle>
          <a:p>
            <a:pPr marL="0" marR="0" lvl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Modifiez les styles du texte du masque</a:t>
            </a:r>
          </a:p>
          <a:p>
            <a:pPr marL="0" marR="0" lvl="1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828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ercalaire_orange">
    <p:bg>
      <p:bgPr>
        <a:solidFill>
          <a:srgbClr val="E95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2146940"/>
            <a:ext cx="6934200" cy="2362200"/>
          </a:xfrm>
        </p:spPr>
        <p:txBody>
          <a:bodyPr>
            <a:normAutofit/>
          </a:bodyPr>
          <a:lstStyle>
            <a:lvl1pPr>
              <a:defRPr sz="3500" b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8" y="415068"/>
            <a:ext cx="1800000" cy="7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ercalaire_gris">
    <p:bg>
      <p:bgPr>
        <a:solidFill>
          <a:srgbClr val="576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2146940"/>
            <a:ext cx="6934200" cy="2362200"/>
          </a:xfrm>
        </p:spPr>
        <p:txBody>
          <a:bodyPr>
            <a:normAutofit/>
          </a:bodyPr>
          <a:lstStyle>
            <a:lvl1pPr>
              <a:defRPr sz="3500" b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8" y="415068"/>
            <a:ext cx="1800000" cy="7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915987" indent="-285750">
              <a:buFont typeface="Wingdings" pitchFamily="2" charset="2"/>
              <a:buChar char="q"/>
              <a:defRPr sz="1600"/>
            </a:lvl2pPr>
            <a:lvl3pPr marL="1362075" indent="-285750">
              <a:buFont typeface="Wingdings" pitchFamily="2" charset="2"/>
              <a:buChar char="Ø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915987" indent="-285750">
              <a:buFont typeface="Wingdings" pitchFamily="2" charset="2"/>
              <a:buChar char="q"/>
              <a:defRPr sz="1600"/>
            </a:lvl2pPr>
            <a:lvl3pPr marL="1362075" indent="-285750">
              <a:buFont typeface="Wingdings" pitchFamily="2" charset="2"/>
              <a:buChar char="Ø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01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e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915987" indent="-285750">
              <a:buFont typeface="Wingdings" pitchFamily="2" charset="2"/>
              <a:buChar char="q"/>
              <a:defRPr sz="1600"/>
            </a:lvl2pPr>
            <a:lvl3pPr marL="1362075" indent="-285750">
              <a:buFont typeface="Wingdings" pitchFamily="2" charset="2"/>
              <a:buChar char="Ø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es_image et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8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457201" y="160020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7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916209" y="2276872"/>
            <a:ext cx="7865169" cy="1296144"/>
          </a:xfrm>
        </p:spPr>
        <p:txBody>
          <a:bodyPr anchor="ctr" anchorCtr="0">
            <a:normAutofit/>
          </a:bodyPr>
          <a:lstStyle>
            <a:lvl1pPr>
              <a:defRPr sz="440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fr-FR" dirty="0" smtClean="0"/>
              <a:t>Modifiez les styles du titre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6209" y="3950226"/>
            <a:ext cx="7865169" cy="4868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14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909186" y="5613236"/>
            <a:ext cx="3722077" cy="3600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78" y="5301208"/>
            <a:ext cx="2880000" cy="1187578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16209" y="3573016"/>
            <a:ext cx="8227791" cy="0"/>
          </a:xfrm>
          <a:prstGeom prst="line">
            <a:avLst/>
          </a:prstGeom>
          <a:ln w="12700">
            <a:solidFill>
              <a:srgbClr val="E95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es_image et et tex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8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457201" y="160020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lones_image et et tex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>
            <a:lvl1pPr>
              <a:defRPr lang="en-US" dirty="0" smtClean="0"/>
            </a:lvl1pPr>
            <a:lvl2pPr marL="808038" indent="-342900">
              <a:buFont typeface="Wingdings" pitchFamily="2" charset="2"/>
              <a:buChar char="q"/>
              <a:defRPr lang="en-US" dirty="0" smtClean="0"/>
            </a:lvl2pPr>
            <a:lvl3pPr marL="1274763" indent="-342900">
              <a:buFont typeface="Wingdings" pitchFamily="2" charset="2"/>
              <a:buChar char="Ø"/>
              <a:defRPr lang="en-US" dirty="0" smtClean="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457201" y="1600203"/>
            <a:ext cx="4038600" cy="452596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805" y="2348880"/>
            <a:ext cx="8229600" cy="2232248"/>
          </a:xfrm>
        </p:spPr>
        <p:txBody>
          <a:bodyPr anchor="ctr" anchorCtr="0"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5805" y="2348880"/>
            <a:ext cx="8229600" cy="2232248"/>
          </a:xfrm>
        </p:spPr>
        <p:txBody>
          <a:bodyPr anchor="ctr" anchorCtr="0"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5805" y="2348880"/>
            <a:ext cx="8229600" cy="2232248"/>
          </a:xfrm>
        </p:spPr>
        <p:txBody>
          <a:bodyPr anchor="ctr" anchorCtr="0"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0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defPPr>
              <a:defRPr lang="en-US"/>
            </a:defPPr>
            <a:lvl1pPr marL="0" algn="r" defTabSz="931682" rtl="0" eaLnBrk="1" latinLnBrk="0" hangingPunct="1">
              <a:defRPr sz="14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65841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1682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7523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3364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9205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5046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0888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26729" algn="l" defTabSz="9316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ro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3429000"/>
            <a:ext cx="6934200" cy="1800230"/>
          </a:xfrm>
        </p:spPr>
        <p:txBody>
          <a:bodyPr anchor="t" anchorCtr="0">
            <a:normAutofit/>
          </a:bodyPr>
          <a:lstStyle>
            <a:lvl1pPr>
              <a:defRPr sz="2600" b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5589279"/>
            <a:ext cx="2340000" cy="964903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1331588" y="1628801"/>
            <a:ext cx="6934199" cy="16149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ro_conclu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3429000"/>
            <a:ext cx="6934200" cy="1800230"/>
          </a:xfrm>
        </p:spPr>
        <p:txBody>
          <a:bodyPr anchor="t" anchorCtr="0">
            <a:normAutofit/>
          </a:bodyPr>
          <a:lstStyle>
            <a:lvl1pPr>
              <a:defRPr sz="2600" b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5589279"/>
            <a:ext cx="2340000" cy="964903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1331588" y="1628801"/>
            <a:ext cx="6934199" cy="16149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1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re_page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1566" y="4166250"/>
            <a:ext cx="6933512" cy="486886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2" hasCustomPrompt="1"/>
          </p:nvPr>
        </p:nvSpPr>
        <p:spPr>
          <a:xfrm>
            <a:off x="1151566" y="5793243"/>
            <a:ext cx="6903981" cy="360015"/>
          </a:xfrm>
        </p:spPr>
        <p:txBody>
          <a:bodyPr anchor="ctr" anchorCtr="0"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fr-FR" dirty="0" smtClean="0"/>
              <a:t>Date de l’évènement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565" y="2967043"/>
            <a:ext cx="6926767" cy="966014"/>
          </a:xfrm>
          <a:ln>
            <a:noFill/>
          </a:ln>
        </p:spPr>
        <p:txBody>
          <a:bodyPr anchor="ctr" anchorCtr="0">
            <a:normAutofit/>
          </a:bodyPr>
          <a:lstStyle>
            <a:lvl1pPr algn="l">
              <a:defRPr sz="4400" b="0" cap="none" baseline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16" y="728647"/>
            <a:ext cx="2880000" cy="118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ro_conclus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3429000"/>
            <a:ext cx="6934200" cy="1800230"/>
          </a:xfrm>
        </p:spPr>
        <p:txBody>
          <a:bodyPr anchor="t" anchorCtr="0">
            <a:normAutofit/>
          </a:bodyPr>
          <a:lstStyle>
            <a:lvl1pPr>
              <a:defRPr sz="2600" b="0">
                <a:solidFill>
                  <a:srgbClr val="E95E28"/>
                </a:solidFill>
                <a:latin typeface="Franklin Gothic Medium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5589279"/>
            <a:ext cx="2340000" cy="964903"/>
          </a:xfrm>
          <a:prstGeom prst="rect">
            <a:avLst/>
          </a:prstGeom>
        </p:spPr>
      </p:pic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1331588" y="1628801"/>
            <a:ext cx="6934199" cy="16149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7270" y="0"/>
            <a:ext cx="9151270" cy="332656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tex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4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3" y="188640"/>
            <a:ext cx="6374742" cy="114300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3477-E4C8-4E01-981D-BD7A3F736BE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  <a:noFill/>
        </p:spPr>
        <p:txBody>
          <a:bodyPr vert="horz" lIns="93168" tIns="46584" rIns="93168" bIns="46584" rtlCol="0">
            <a:normAutofit/>
          </a:bodyPr>
          <a:lstStyle>
            <a:lvl1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Franklin Gothic Book" panose="020B0503020102020204" pitchFamily="34" charset="0"/>
              <a:buChar char="•"/>
              <a:tabLst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E28"/>
              </a:buClr>
              <a:buSzTx/>
              <a:buFont typeface="Wingdings" panose="05000000000000000000" pitchFamily="2" charset="2"/>
              <a:buChar char="ü"/>
              <a:tabLst/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1071563" indent="-357188">
              <a:buFont typeface="Wingdings" pitchFamily="2" charset="2"/>
              <a:buChar char="Ø"/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3pPr>
            <a:lvl4pPr marL="1439863" indent="-368300">
              <a:buFont typeface="Courier New" pitchFamily="49" charset="0"/>
              <a:buChar char="o"/>
              <a:defRPr sz="2200">
                <a:solidFill>
                  <a:srgbClr val="4B5357"/>
                </a:solidFill>
              </a:defRPr>
            </a:lvl4pPr>
            <a:lvl5pPr marL="1800225" indent="-285750">
              <a:buFont typeface="Arial" pitchFamily="34" charset="0"/>
              <a:buChar char="•"/>
              <a:tabLst>
                <a:tab pos="2868613" algn="l"/>
              </a:tabLst>
              <a:defRPr sz="1600">
                <a:solidFill>
                  <a:srgbClr val="4B5357"/>
                </a:solidFill>
              </a:defRPr>
            </a:lvl5pPr>
          </a:lstStyle>
          <a:p>
            <a:pPr marL="0" marR="0" lvl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Modifiez les styles du texte du masque</a:t>
            </a:r>
          </a:p>
          <a:p>
            <a:pPr marL="0" marR="0" lvl="1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Deuxiè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me niveau</a:t>
            </a:r>
          </a:p>
          <a:p>
            <a:pPr marL="0" marR="0" lvl="2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Troisième niveau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2" y="230486"/>
            <a:ext cx="1482126" cy="6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05" y="573296"/>
            <a:ext cx="1800000" cy="742228"/>
          </a:xfrm>
          <a:prstGeom prst="rect">
            <a:avLst/>
          </a:prstGeom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1" y="6356355"/>
            <a:ext cx="2133600" cy="365125"/>
          </a:xfrm>
        </p:spPr>
        <p:txBody>
          <a:bodyPr/>
          <a:lstStyle>
            <a:lvl1pPr>
              <a:defRPr>
                <a:solidFill>
                  <a:srgbClr val="4B5357"/>
                </a:solidFill>
              </a:defRPr>
            </a:lvl1pPr>
          </a:lstStyle>
          <a:p>
            <a:fld id="{30E73025-D85D-4C94-A4E7-3CE9FFDE825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  <a:noFill/>
        </p:spPr>
        <p:txBody>
          <a:bodyPr vert="horz" lIns="93168" tIns="46584" rIns="93168" bIns="46584" rtlCol="0">
            <a:normAutofit/>
          </a:bodyPr>
          <a:lstStyle>
            <a:lvl1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1pPr>
            <a:lvl2pPr marL="285750" marR="0" indent="-28575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2pPr>
            <a:lvl3pPr marL="1071563" indent="-357188">
              <a:buFont typeface="Wingdings" pitchFamily="2" charset="2"/>
              <a:buChar char="Ø"/>
              <a:defRPr sz="2000">
                <a:solidFill>
                  <a:srgbClr val="4B5357"/>
                </a:solidFill>
              </a:defRPr>
            </a:lvl3pPr>
            <a:lvl4pPr marL="1439863" indent="-368300">
              <a:buFont typeface="Courier New" pitchFamily="49" charset="0"/>
              <a:buChar char="o"/>
              <a:defRPr sz="1800">
                <a:solidFill>
                  <a:srgbClr val="4B5357"/>
                </a:solidFill>
              </a:defRPr>
            </a:lvl4pPr>
            <a:lvl5pPr marL="1800225" indent="-285750">
              <a:buFont typeface="Arial" pitchFamily="34" charset="0"/>
              <a:buChar char="•"/>
              <a:tabLst>
                <a:tab pos="2868613" algn="l"/>
              </a:tabLst>
              <a:defRPr sz="1600">
                <a:solidFill>
                  <a:srgbClr val="4B5357"/>
                </a:solidFill>
              </a:defRPr>
            </a:lvl5pPr>
          </a:lstStyle>
          <a:p>
            <a:pPr marL="0" marR="0" lvl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Modifiez les styles du texte du masque</a:t>
            </a:r>
          </a:p>
          <a:p>
            <a:pPr marL="0" marR="0" lvl="1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50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80898" y="6356355"/>
            <a:ext cx="7563102" cy="353865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>
            <a:norm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E73025-D85D-4C94-A4E7-3CE9FFDE825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1" y="6237312"/>
            <a:ext cx="1216562" cy="501648"/>
          </a:xfrm>
          <a:prstGeom prst="rect">
            <a:avLst/>
          </a:prstGeom>
        </p:spPr>
      </p:pic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  <a:noFill/>
        </p:spPr>
        <p:txBody>
          <a:bodyPr vert="horz" lIns="93168" tIns="46584" rIns="93168" bIns="46584" rtlCol="0">
            <a:normAutofit/>
          </a:bodyPr>
          <a:lstStyle>
            <a:lvl1pPr marL="342900" marR="0" indent="-34290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1pPr>
            <a:lvl2pPr marL="285750" marR="0" indent="-28575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 sz="2400">
                <a:solidFill>
                  <a:srgbClr val="E95E28"/>
                </a:solidFill>
              </a:defRPr>
            </a:lvl2pPr>
            <a:lvl3pPr marL="1071563" indent="-357188">
              <a:buFont typeface="Wingdings" pitchFamily="2" charset="2"/>
              <a:buChar char="Ø"/>
              <a:defRPr sz="2000">
                <a:solidFill>
                  <a:srgbClr val="4B5357"/>
                </a:solidFill>
              </a:defRPr>
            </a:lvl3pPr>
            <a:lvl4pPr marL="1439863" indent="-368300">
              <a:buFont typeface="Courier New" pitchFamily="49" charset="0"/>
              <a:buChar char="o"/>
              <a:defRPr sz="1800">
                <a:solidFill>
                  <a:srgbClr val="4B5357"/>
                </a:solidFill>
              </a:defRPr>
            </a:lvl4pPr>
            <a:lvl5pPr marL="1800225" indent="-285750">
              <a:buFont typeface="Arial" pitchFamily="34" charset="0"/>
              <a:buChar char="•"/>
              <a:tabLst>
                <a:tab pos="2868613" algn="l"/>
              </a:tabLst>
              <a:defRPr sz="1600">
                <a:solidFill>
                  <a:srgbClr val="4B5357"/>
                </a:solidFill>
              </a:defRPr>
            </a:lvl5pPr>
          </a:lstStyle>
          <a:p>
            <a:pPr marL="0" marR="0" lvl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Modifiez les styles du texte du masque</a:t>
            </a:r>
          </a:p>
          <a:p>
            <a:pPr marL="0" marR="0" lvl="1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rgbClr val="525E65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51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intercalaire_orange">
    <p:bg>
      <p:bgPr>
        <a:solidFill>
          <a:srgbClr val="E95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586" y="2146940"/>
            <a:ext cx="6934200" cy="2362200"/>
          </a:xfrm>
        </p:spPr>
        <p:txBody>
          <a:bodyPr>
            <a:normAutofit/>
          </a:bodyPr>
          <a:lstStyle>
            <a:lvl1pPr>
              <a:defRPr sz="3500" b="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8" y="415068"/>
            <a:ext cx="1800000" cy="74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6374742" cy="1143000"/>
          </a:xfrm>
          <a:prstGeom prst="rect">
            <a:avLst/>
          </a:prstGeom>
        </p:spPr>
        <p:txBody>
          <a:bodyPr vert="horz" lIns="93168" tIns="46584" rIns="93168" bIns="4658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lvl1pPr algn="r">
              <a:defRPr sz="1400">
                <a:solidFill>
                  <a:srgbClr val="E95E28"/>
                </a:solidFill>
                <a:latin typeface="Franklin Gothic Book" pitchFamily="34" charset="0"/>
              </a:defRPr>
            </a:lvl1pPr>
          </a:lstStyle>
          <a:p>
            <a:pPr defTabSz="931682"/>
            <a:fld id="{B6F15528-21DE-4FAA-801E-634DDDAF4B2B}" type="slidenum">
              <a:rPr lang="en-US" smtClean="0"/>
              <a:pPr defTabSz="931682"/>
              <a:t>‹N°›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285750" marR="0" lvl="1" indent="-28575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r-FR" dirty="0" smtClean="0"/>
              <a:t>Premier niveau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</a:p>
          <a:p>
            <a:pPr marL="177925" lvl="1" indent="-17792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27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31682" rtl="0" eaLnBrk="1" latinLnBrk="0" hangingPunct="1">
        <a:spcBef>
          <a:spcPct val="0"/>
        </a:spcBef>
        <a:buNone/>
        <a:defRPr sz="2900" kern="1200">
          <a:solidFill>
            <a:srgbClr val="E95E28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31682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0" marR="0" indent="0" algn="l" defTabSz="9316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None/>
        <a:tabLst/>
        <a:defRPr lang="en-US" sz="2400" kern="1200" dirty="0" smtClean="0">
          <a:solidFill>
            <a:srgbClr val="E95E28"/>
          </a:solidFill>
          <a:latin typeface="Franklin Gothic Book" pitchFamily="34" charset="0"/>
          <a:ea typeface="+mn-ea"/>
          <a:cs typeface="+mn-cs"/>
        </a:defRPr>
      </a:lvl2pPr>
      <a:lvl3pPr marL="1164603" indent="-232921" algn="l" defTabSz="931682" rtl="0" eaLnBrk="1" latinLnBrk="0" hangingPunct="1">
        <a:spcBef>
          <a:spcPct val="20000"/>
        </a:spcBef>
        <a:buFont typeface="Wingdings" pitchFamily="2" charset="2"/>
        <a:buChar char="Ø"/>
        <a:defRPr sz="2000" i="0" kern="1200">
          <a:solidFill>
            <a:srgbClr val="4B5357"/>
          </a:solidFill>
          <a:latin typeface="Franklin Gothic Book" pitchFamily="34" charset="0"/>
          <a:ea typeface="+mn-ea"/>
          <a:cs typeface="+mn-cs"/>
        </a:defRPr>
      </a:lvl3pPr>
      <a:lvl4pPr marL="1630444" indent="-232921" algn="l" defTabSz="931682" rtl="0" eaLnBrk="1" latinLnBrk="0" hangingPunct="1">
        <a:spcBef>
          <a:spcPct val="20000"/>
        </a:spcBef>
        <a:buFont typeface="Courier New" pitchFamily="49" charset="0"/>
        <a:buChar char="o"/>
        <a:defRPr sz="1800" i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149114" indent="-285750" algn="l" defTabSz="931682" rtl="0" eaLnBrk="1" latinLnBrk="0" hangingPunct="1">
        <a:spcBef>
          <a:spcPct val="20000"/>
        </a:spcBef>
        <a:buFont typeface="Arial" pitchFamily="34" charset="0"/>
        <a:buChar char="•"/>
        <a:defRPr lang="en-US" sz="1600" i="0" kern="1200" dirty="0" smtClean="0">
          <a:solidFill>
            <a:srgbClr val="4B5357"/>
          </a:solidFill>
          <a:latin typeface="Franklin Gothic Book" pitchFamily="34" charset="0"/>
          <a:ea typeface="+mn-ea"/>
          <a:cs typeface="+mn-cs"/>
        </a:defRPr>
      </a:lvl5pPr>
      <a:lvl6pPr marL="2562126" indent="-232921" algn="l" defTabSz="931682" rtl="0" eaLnBrk="1" latinLnBrk="0" hangingPunct="1">
        <a:spcBef>
          <a:spcPct val="20000"/>
        </a:spcBef>
        <a:buClr>
          <a:srgbClr val="4B5357"/>
        </a:buClr>
        <a:buFont typeface="Franklin Gothic Medium" pitchFamily="34" charset="0"/>
        <a:buChar char="–"/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27967" indent="-232921" algn="l" defTabSz="9316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3808" indent="-232921" algn="l" defTabSz="9316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9649" indent="-232921" algn="l" defTabSz="9316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41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82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523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364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205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046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888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729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6374742" cy="1143000"/>
          </a:xfrm>
          <a:prstGeom prst="rect">
            <a:avLst/>
          </a:prstGeom>
        </p:spPr>
        <p:txBody>
          <a:bodyPr vert="horz" lIns="93168" tIns="46584" rIns="93168" bIns="46584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5"/>
            <a:ext cx="2133600" cy="365125"/>
          </a:xfrm>
          <a:prstGeom prst="rect">
            <a:avLst/>
          </a:prstGeom>
        </p:spPr>
        <p:txBody>
          <a:bodyPr vert="horz" lIns="93168" tIns="46584" rIns="93168" bIns="46584" rtlCol="0" anchor="ctr"/>
          <a:lstStyle>
            <a:lvl1pPr algn="r">
              <a:defRPr sz="1400">
                <a:solidFill>
                  <a:srgbClr val="E95E28"/>
                </a:solidFill>
                <a:latin typeface="Franklin Gothic Book" pitchFamily="34" charset="0"/>
              </a:defRPr>
            </a:lvl1pPr>
          </a:lstStyle>
          <a:p>
            <a:pPr defTabSz="931682"/>
            <a:fld id="{B6F15528-21DE-4FAA-801E-634DDDAF4B2B}" type="slidenum">
              <a:rPr lang="en-US" smtClean="0"/>
              <a:pPr defTabSz="931682"/>
              <a:t>‹N°›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285750" marR="0" lvl="1" indent="-28575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r-FR" dirty="0" smtClean="0"/>
              <a:t>Premier niveau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  <a:p>
            <a:pPr lvl="5"/>
            <a:r>
              <a:rPr lang="fr-FR" dirty="0" smtClean="0"/>
              <a:t>Cinquième niveau</a:t>
            </a:r>
          </a:p>
          <a:p>
            <a:pPr marL="177925" lvl="1" indent="-17792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8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31682" rtl="0" eaLnBrk="1" latinLnBrk="0" hangingPunct="1">
        <a:spcBef>
          <a:spcPct val="0"/>
        </a:spcBef>
        <a:buNone/>
        <a:defRPr sz="2900" kern="1200">
          <a:solidFill>
            <a:srgbClr val="E95E28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31682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0" marR="0" indent="0" algn="l" defTabSz="9316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itchFamily="2" charset="2"/>
        <a:buNone/>
        <a:tabLst/>
        <a:defRPr lang="en-US" sz="2400" kern="1200" dirty="0" smtClean="0">
          <a:solidFill>
            <a:srgbClr val="E95E28"/>
          </a:solidFill>
          <a:latin typeface="Franklin Gothic Book" pitchFamily="34" charset="0"/>
          <a:ea typeface="+mn-ea"/>
          <a:cs typeface="+mn-cs"/>
        </a:defRPr>
      </a:lvl2pPr>
      <a:lvl3pPr marL="1164603" indent="-232921" algn="l" defTabSz="931682" rtl="0" eaLnBrk="1" latinLnBrk="0" hangingPunct="1">
        <a:spcBef>
          <a:spcPct val="20000"/>
        </a:spcBef>
        <a:buFont typeface="Wingdings" pitchFamily="2" charset="2"/>
        <a:buChar char="Ø"/>
        <a:defRPr sz="2000" i="0" kern="1200">
          <a:solidFill>
            <a:srgbClr val="4B5357"/>
          </a:solidFill>
          <a:latin typeface="Franklin Gothic Book" pitchFamily="34" charset="0"/>
          <a:ea typeface="+mn-ea"/>
          <a:cs typeface="+mn-cs"/>
        </a:defRPr>
      </a:lvl3pPr>
      <a:lvl4pPr marL="1630444" indent="-232921" algn="l" defTabSz="931682" rtl="0" eaLnBrk="1" latinLnBrk="0" hangingPunct="1">
        <a:spcBef>
          <a:spcPct val="20000"/>
        </a:spcBef>
        <a:buFont typeface="Courier New" pitchFamily="49" charset="0"/>
        <a:buChar char="o"/>
        <a:defRPr sz="1800" i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149114" indent="-285750" algn="l" defTabSz="931682" rtl="0" eaLnBrk="1" latinLnBrk="0" hangingPunct="1">
        <a:spcBef>
          <a:spcPct val="20000"/>
        </a:spcBef>
        <a:buFont typeface="Arial" pitchFamily="34" charset="0"/>
        <a:buChar char="•"/>
        <a:defRPr lang="en-US" sz="1600" i="0" kern="1200" dirty="0" smtClean="0">
          <a:solidFill>
            <a:srgbClr val="4B5357"/>
          </a:solidFill>
          <a:latin typeface="Franklin Gothic Book" pitchFamily="34" charset="0"/>
          <a:ea typeface="+mn-ea"/>
          <a:cs typeface="+mn-cs"/>
        </a:defRPr>
      </a:lvl5pPr>
      <a:lvl6pPr marL="2562126" indent="-232921" algn="l" defTabSz="931682" rtl="0" eaLnBrk="1" latinLnBrk="0" hangingPunct="1">
        <a:spcBef>
          <a:spcPct val="20000"/>
        </a:spcBef>
        <a:buClr>
          <a:srgbClr val="4B5357"/>
        </a:buClr>
        <a:buFont typeface="Franklin Gothic Medium" pitchFamily="34" charset="0"/>
        <a:buChar char="–"/>
        <a:defRPr sz="1400" i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27967" indent="-232921" algn="l" defTabSz="9316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3808" indent="-232921" algn="l" defTabSz="9316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9649" indent="-232921" algn="l" defTabSz="9316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41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82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523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364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205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5046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888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729" algn="l" defTabSz="9316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68441" y="5445224"/>
            <a:ext cx="3190508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712" y="4352035"/>
            <a:ext cx="814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1682"/>
            <a:r>
              <a:rPr lang="fr-FR" sz="3200" dirty="0" smtClean="0">
                <a:solidFill>
                  <a:srgbClr val="ED6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MUTECO 2017 </a:t>
            </a:r>
          </a:p>
          <a:p>
            <a:pPr algn="ctr" defTabSz="931682"/>
            <a:r>
              <a:rPr lang="fr-FR" sz="3200" dirty="0" smtClean="0">
                <a:solidFill>
                  <a:srgbClr val="ED6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BILAN QUALITATIF ET QUANTITATIF</a:t>
            </a:r>
            <a:endParaRPr lang="fr-FR" sz="3200" dirty="0">
              <a:solidFill>
                <a:srgbClr val="ED64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74077" y="4782636"/>
            <a:ext cx="53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1682"/>
            <a:r>
              <a:rPr lang="fr-FR" sz="96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Réunion CREFOP du 27 juin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3" y="476672"/>
            <a:ext cx="1848779" cy="8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466648" y="121196"/>
            <a:ext cx="6374742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Objectif du projet</a:t>
            </a:r>
            <a:endParaRPr lang="fr-FR" sz="3200" dirty="0">
              <a:solidFill>
                <a:srgbClr val="00A0C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674" y="371425"/>
            <a:ext cx="8594339" cy="86409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Rappel des objectifs </a:t>
            </a:r>
            <a:r>
              <a:rPr lang="fr-FR" sz="2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projet « MUTECO BTP 2017 en Normandie »</a:t>
            </a:r>
          </a:p>
        </p:txBody>
      </p:sp>
      <p:sp>
        <p:nvSpPr>
          <p:cNvPr id="49" name="Espace réservé du contenu 3"/>
          <p:cNvSpPr txBox="1">
            <a:spLocks/>
          </p:cNvSpPr>
          <p:nvPr/>
        </p:nvSpPr>
        <p:spPr>
          <a:xfrm>
            <a:off x="982681" y="1700808"/>
            <a:ext cx="7444520" cy="417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3168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0" marR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400" kern="1200" dirty="0" smtClean="0">
                <a:solidFill>
                  <a:srgbClr val="E95E28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64603" indent="-232921" algn="l" defTabSz="931682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i="0" kern="120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30444" indent="-232921" algn="l" defTabSz="931682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149114" indent="-285750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600" i="0" kern="1200" dirty="0" smtClean="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62126" indent="-232921" algn="l" defTabSz="931682" rtl="0" eaLnBrk="1" latinLnBrk="0" hangingPunct="1">
              <a:spcBef>
                <a:spcPct val="20000"/>
              </a:spcBef>
              <a:buClr>
                <a:srgbClr val="4B5357"/>
              </a:buClr>
              <a:buFont typeface="Franklin Gothic Medium" pitchFamily="34" charset="0"/>
              <a:buChar char="–"/>
              <a:defRPr sz="14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67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808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49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solidFill>
                  <a:srgbClr val="525E65"/>
                </a:solidFill>
              </a:rPr>
              <a:t>Accompagner les entreprises dans la mise en place de formations leur permettant d’accéder à de nouveaux marchés porteur de croissance et de compétitivité dans un contexte économique difficile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525E6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525E6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rgbClr val="525E65"/>
              </a:solidFill>
            </a:endParaRPr>
          </a:p>
          <a:p>
            <a:r>
              <a:rPr lang="fr-FR" sz="2000" b="1" dirty="0">
                <a:solidFill>
                  <a:srgbClr val="525E65"/>
                </a:solidFill>
              </a:rPr>
              <a:t>Adapter et promouvoir l’offre de formation permettant de répondre aux enjeux liés à :</a:t>
            </a:r>
          </a:p>
          <a:p>
            <a:pPr marL="1435100" indent="-342900">
              <a:buFont typeface="Arial" pitchFamily="34" charset="0"/>
              <a:buChar char="•"/>
            </a:pPr>
            <a:r>
              <a:rPr lang="fr-FR" sz="2000" dirty="0">
                <a:solidFill>
                  <a:srgbClr val="525E65"/>
                </a:solidFill>
              </a:rPr>
              <a:t>La Transition Energétique </a:t>
            </a:r>
          </a:p>
          <a:p>
            <a:pPr marL="1435100" indent="-342900">
              <a:buFont typeface="Arial" pitchFamily="34" charset="0"/>
              <a:buChar char="•"/>
            </a:pPr>
            <a:r>
              <a:rPr lang="fr-FR" sz="2000" dirty="0">
                <a:solidFill>
                  <a:srgbClr val="525E65"/>
                </a:solidFill>
              </a:rPr>
              <a:t>La Transition Numérique (Fibre Optique, BIM, maquette numérique</a:t>
            </a:r>
            <a:r>
              <a:rPr lang="fr-FR" sz="2000" dirty="0" smtClean="0">
                <a:solidFill>
                  <a:srgbClr val="525E65"/>
                </a:solidFill>
              </a:rPr>
              <a:t>, CAO DAO, ….)</a:t>
            </a:r>
            <a:endParaRPr lang="fr-FR" sz="2000" dirty="0">
              <a:solidFill>
                <a:srgbClr val="525E65"/>
              </a:solidFill>
            </a:endParaRPr>
          </a:p>
          <a:p>
            <a:pPr marL="725488" lvl="1">
              <a:lnSpc>
                <a:spcPct val="80000"/>
              </a:lnSpc>
              <a:buClr>
                <a:srgbClr val="ED643B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50334" y="1734756"/>
            <a:ext cx="302346" cy="1008112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35" y="3757093"/>
            <a:ext cx="302346" cy="1633890"/>
          </a:xfrm>
          <a:prstGeom prst="rect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466648" y="121196"/>
            <a:ext cx="6374742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Objectif du projet</a:t>
            </a:r>
            <a:endParaRPr lang="fr-FR" sz="3200" dirty="0">
              <a:solidFill>
                <a:srgbClr val="00A0C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674" y="371425"/>
            <a:ext cx="8594339" cy="86409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r>
              <a:rPr lang="fr-FR" sz="2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BILAN </a:t>
            </a:r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QUANTITATIF ET QUALITATIF</a:t>
            </a:r>
            <a:endParaRPr lang="fr-FR" sz="2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Espace réservé du contenu 3"/>
          <p:cNvSpPr txBox="1">
            <a:spLocks/>
          </p:cNvSpPr>
          <p:nvPr/>
        </p:nvSpPr>
        <p:spPr>
          <a:xfrm>
            <a:off x="982681" y="1700808"/>
            <a:ext cx="5173495" cy="417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3168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0" marR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400" kern="1200" dirty="0" smtClean="0">
                <a:solidFill>
                  <a:srgbClr val="E95E28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64603" indent="-232921" algn="l" defTabSz="931682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i="0" kern="120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30444" indent="-232921" algn="l" defTabSz="931682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149114" indent="-285750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600" i="0" kern="1200" dirty="0" smtClean="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62126" indent="-232921" algn="l" defTabSz="931682" rtl="0" eaLnBrk="1" latinLnBrk="0" hangingPunct="1">
              <a:spcBef>
                <a:spcPct val="20000"/>
              </a:spcBef>
              <a:buClr>
                <a:srgbClr val="4B5357"/>
              </a:buClr>
              <a:buFont typeface="Franklin Gothic Medium" pitchFamily="34" charset="0"/>
              <a:buChar char="–"/>
              <a:defRPr sz="14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67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808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49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 lvl="1">
              <a:lnSpc>
                <a:spcPct val="80000"/>
              </a:lnSpc>
              <a:buClr>
                <a:srgbClr val="ED643B"/>
              </a:buClr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1674" y="1700808"/>
            <a:ext cx="8732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      380 295 € mobilisés </a:t>
            </a:r>
            <a:r>
              <a:rPr lang="fr-FR" dirty="0" smtClean="0"/>
              <a:t>dans le cadre de MUTECO BTP, répartis de la façon suivante :</a:t>
            </a:r>
          </a:p>
          <a:p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Axe Transition numérique et fibre optique : 307 848 €, soit 81 % des fonds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Axe Transition énergétique : 72 447 €, soit 19 % des fonds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/>
          </a:p>
          <a:p>
            <a:pPr marL="742950" lvl="1" indent="-285750">
              <a:buFont typeface="Arial" pitchFamily="34" charset="0"/>
              <a:buChar char="•"/>
            </a:pPr>
            <a:endParaRPr lang="fr-FR" dirty="0" smtClean="0"/>
          </a:p>
          <a:p>
            <a:pPr lvl="1"/>
            <a:r>
              <a:rPr lang="fr-FR" b="1" dirty="0" smtClean="0"/>
              <a:t>275 salariés formés</a:t>
            </a:r>
            <a:r>
              <a:rPr lang="fr-FR" dirty="0" smtClean="0"/>
              <a:t>, répartis de la façon suivante :</a:t>
            </a:r>
          </a:p>
          <a:p>
            <a:pPr lvl="1"/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Axe Transition numérique et fibre optique : 187 salariés (68 %)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Axe Transition énergétique : 88 salariés (32 %)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FR" dirty="0"/>
          </a:p>
          <a:p>
            <a:pPr lvl="1"/>
            <a:r>
              <a:rPr lang="fr-FR" b="1" dirty="0" smtClean="0"/>
              <a:t>8 082 heures financées</a:t>
            </a:r>
            <a:r>
              <a:rPr lang="fr-FR" dirty="0" smtClean="0"/>
              <a:t>, </a:t>
            </a:r>
            <a:r>
              <a:rPr lang="fr-FR" dirty="0" smtClean="0"/>
              <a:t>avec</a:t>
            </a:r>
            <a:r>
              <a:rPr lang="fr-FR" dirty="0" smtClean="0"/>
              <a:t> </a:t>
            </a:r>
            <a:r>
              <a:rPr lang="fr-FR" dirty="0" smtClean="0"/>
              <a:t>une durée moyenne de :</a:t>
            </a:r>
          </a:p>
          <a:p>
            <a:pPr lvl="1"/>
            <a:endParaRPr lang="fr-FR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30 heures pour l’axe Transition numérique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26 heures pour l’axe Transition énergétique</a:t>
            </a:r>
          </a:p>
        </p:txBody>
      </p:sp>
    </p:spTree>
    <p:extLst>
      <p:ext uri="{BB962C8B-B14F-4D97-AF65-F5344CB8AC3E}">
        <p14:creationId xmlns:p14="http://schemas.microsoft.com/office/powerpoint/2010/main" val="24948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466648" y="121196"/>
            <a:ext cx="6374742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Objectif du projet</a:t>
            </a:r>
            <a:endParaRPr lang="fr-FR" sz="3200" dirty="0">
              <a:solidFill>
                <a:srgbClr val="00A0C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674" y="371425"/>
            <a:ext cx="8594339" cy="86409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r>
              <a:rPr lang="fr-FR" sz="2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BILAN </a:t>
            </a:r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QUANTITATIF ET QUALITATIF</a:t>
            </a:r>
            <a:endParaRPr lang="fr-FR" sz="2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Espace réservé du contenu 3"/>
          <p:cNvSpPr txBox="1">
            <a:spLocks/>
          </p:cNvSpPr>
          <p:nvPr/>
        </p:nvSpPr>
        <p:spPr>
          <a:xfrm>
            <a:off x="982681" y="1700808"/>
            <a:ext cx="5173495" cy="417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3168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0" marR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400" kern="1200" dirty="0" smtClean="0">
                <a:solidFill>
                  <a:srgbClr val="E95E28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64603" indent="-232921" algn="l" defTabSz="931682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i="0" kern="120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30444" indent="-232921" algn="l" defTabSz="931682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149114" indent="-285750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600" i="0" kern="1200" dirty="0" smtClean="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62126" indent="-232921" algn="l" defTabSz="931682" rtl="0" eaLnBrk="1" latinLnBrk="0" hangingPunct="1">
              <a:spcBef>
                <a:spcPct val="20000"/>
              </a:spcBef>
              <a:buClr>
                <a:srgbClr val="4B5357"/>
              </a:buClr>
              <a:buFont typeface="Franklin Gothic Medium" pitchFamily="34" charset="0"/>
              <a:buChar char="–"/>
              <a:defRPr sz="14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67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808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49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 lvl="1">
              <a:lnSpc>
                <a:spcPct val="80000"/>
              </a:lnSpc>
              <a:buClr>
                <a:srgbClr val="ED643B"/>
              </a:buClr>
            </a:pPr>
            <a:endParaRPr lang="fr-FR" dirty="0"/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129783862"/>
              </p:ext>
            </p:extLst>
          </p:nvPr>
        </p:nvGraphicFramePr>
        <p:xfrm>
          <a:off x="231674" y="1556792"/>
          <a:ext cx="429716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359097034"/>
              </p:ext>
            </p:extLst>
          </p:nvPr>
        </p:nvGraphicFramePr>
        <p:xfrm>
          <a:off x="4553877" y="1556792"/>
          <a:ext cx="427213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9552" y="4437112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77 % des fonds ont été affectés à des salariés relevant d’entreprises du BTP ayant un effectif inférieur à 50 salariés.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28 % des stagiaires bénéficiaires sont âgés de 45 ans et + (7 % ont moins de 26 ans et 65 % ont entre 26 et 45 ans)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77 %des stagiaires bénéficiaires ont un diplôme de niveau 4 ou infra.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466648" y="121196"/>
            <a:ext cx="6374742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Objectif du projet</a:t>
            </a:r>
            <a:endParaRPr lang="fr-FR" sz="3200" dirty="0">
              <a:solidFill>
                <a:srgbClr val="00A0C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674" y="371425"/>
            <a:ext cx="8594339" cy="86409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r>
              <a:rPr lang="fr-FR" sz="2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BILAN </a:t>
            </a:r>
            <a:r>
              <a:rPr lang="fr-FR" sz="2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QUANTITATIF ET QUALITATIF</a:t>
            </a:r>
            <a:endParaRPr lang="fr-FR" sz="2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Espace réservé du contenu 3"/>
          <p:cNvSpPr txBox="1">
            <a:spLocks/>
          </p:cNvSpPr>
          <p:nvPr/>
        </p:nvSpPr>
        <p:spPr>
          <a:xfrm>
            <a:off x="982681" y="1700808"/>
            <a:ext cx="5173495" cy="417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3168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0" marR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400" kern="1200" dirty="0" smtClean="0">
                <a:solidFill>
                  <a:srgbClr val="E95E28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64603" indent="-232921" algn="l" defTabSz="931682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i="0" kern="120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30444" indent="-232921" algn="l" defTabSz="931682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149114" indent="-285750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600" i="0" kern="1200" dirty="0" smtClean="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62126" indent="-232921" algn="l" defTabSz="931682" rtl="0" eaLnBrk="1" latinLnBrk="0" hangingPunct="1">
              <a:spcBef>
                <a:spcPct val="20000"/>
              </a:spcBef>
              <a:buClr>
                <a:srgbClr val="4B5357"/>
              </a:buClr>
              <a:buFont typeface="Franklin Gothic Medium" pitchFamily="34" charset="0"/>
              <a:buChar char="–"/>
              <a:defRPr sz="14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67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808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49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5488" lvl="1">
              <a:lnSpc>
                <a:spcPct val="80000"/>
              </a:lnSpc>
              <a:buClr>
                <a:srgbClr val="ED643B"/>
              </a:buClr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700808"/>
            <a:ext cx="84304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TYPES DE FORMATIONS FINANCEES DANS LE CADRE DU DISPOSOIIF MUTECO BTP Normandie :</a:t>
            </a:r>
          </a:p>
          <a:p>
            <a:endParaRPr lang="fr-FR" sz="1400" b="1" u="sng" dirty="0"/>
          </a:p>
          <a:p>
            <a:r>
              <a:rPr lang="fr-FR" sz="1400" b="1" u="sng" dirty="0" smtClean="0"/>
              <a:t>Transition Energétique :</a:t>
            </a:r>
          </a:p>
          <a:p>
            <a:endParaRPr lang="fr-FR" sz="1400" b="1" dirty="0"/>
          </a:p>
          <a:p>
            <a:r>
              <a:rPr lang="fr-FR" sz="1400" b="1" dirty="0"/>
              <a:t>	</a:t>
            </a:r>
            <a:r>
              <a:rPr lang="fr-FR" sz="1400" b="1" dirty="0" smtClean="0"/>
              <a:t>- des formations liées aux énergies renouvelables </a:t>
            </a:r>
            <a:r>
              <a:rPr lang="fr-FR" sz="1400" dirty="0" smtClean="0"/>
              <a:t>: « Pompes à chaleur », « Panneaux photovoltaïques »,…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- </a:t>
            </a:r>
            <a:r>
              <a:rPr lang="fr-FR" sz="1400" b="1" dirty="0" smtClean="0"/>
              <a:t>des formations permettant d’aborder les notions de Développement Durable et ses conséquences </a:t>
            </a:r>
            <a:r>
              <a:rPr lang="fr-FR" sz="1400" dirty="0" smtClean="0"/>
              <a:t>: « Comprendre la RT 2012 », « Management éco-performant », « Vendre plus et mieux en intégrant la transition énergétique »,…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- </a:t>
            </a:r>
            <a:r>
              <a:rPr lang="fr-FR" sz="1400" b="1" dirty="0" smtClean="0"/>
              <a:t>des formations « techniques métiers » intégrant un module Développement Durable</a:t>
            </a:r>
            <a:r>
              <a:rPr lang="fr-FR" sz="1400" dirty="0" smtClean="0"/>
              <a:t> : « </a:t>
            </a:r>
            <a:r>
              <a:rPr lang="fr-FR" sz="1400" dirty="0" err="1" smtClean="0"/>
              <a:t>Praxibat</a:t>
            </a:r>
            <a:r>
              <a:rPr lang="fr-FR" sz="1400" dirty="0" smtClean="0"/>
              <a:t> – Parois étanches », « Isolation Thermique par l’Extérieur »,…</a:t>
            </a:r>
          </a:p>
          <a:p>
            <a:endParaRPr lang="fr-FR" sz="1400" dirty="0"/>
          </a:p>
          <a:p>
            <a:r>
              <a:rPr lang="fr-FR" sz="1400" b="1" u="sng" dirty="0" smtClean="0"/>
              <a:t>Transition Numérique :</a:t>
            </a:r>
          </a:p>
          <a:p>
            <a:endParaRPr lang="fr-FR" sz="1400" dirty="0"/>
          </a:p>
          <a:p>
            <a:r>
              <a:rPr lang="fr-FR" sz="1400" dirty="0" smtClean="0"/>
              <a:t>	- </a:t>
            </a:r>
            <a:r>
              <a:rPr lang="fr-FR" sz="1400" b="1" dirty="0" smtClean="0"/>
              <a:t>des formations liées à la maquette numérique </a:t>
            </a:r>
            <a:r>
              <a:rPr lang="fr-FR" sz="1400" dirty="0" smtClean="0"/>
              <a:t>: « BIM : maquette numérique », « Mon itinéraire BIM », « BIM : principes de modélisation », « Topographie à partir d’un plan numérique », « REVIT MEP »,…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- </a:t>
            </a:r>
            <a:r>
              <a:rPr lang="fr-FR" sz="1400" b="1" dirty="0" smtClean="0"/>
              <a:t>des formations liées à la Fibre Optique </a:t>
            </a:r>
            <a:r>
              <a:rPr lang="fr-FR" sz="1400" dirty="0" smtClean="0"/>
              <a:t>: « </a:t>
            </a:r>
            <a:r>
              <a:rPr lang="fr-FR" sz="1400" dirty="0" err="1" smtClean="0"/>
              <a:t>Fibercable</a:t>
            </a:r>
            <a:r>
              <a:rPr lang="fr-FR" sz="1400" dirty="0" smtClean="0"/>
              <a:t> et cahier de recette »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- </a:t>
            </a:r>
            <a:r>
              <a:rPr lang="fr-FR" sz="1400" b="1" dirty="0" smtClean="0"/>
              <a:t>des formations liées à des logiciels permettant une gestion numérique plus poussée des chantiers et des devis </a:t>
            </a:r>
            <a:r>
              <a:rPr lang="fr-FR" sz="1400" dirty="0" smtClean="0"/>
              <a:t>: « LSE Business BTP », « OPEN BIM PLANCAL NOVA », « ODOO SUPPLY CHAIN », « FM BAT »,…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- </a:t>
            </a:r>
            <a:r>
              <a:rPr lang="fr-FR" sz="1400" b="1" dirty="0" smtClean="0"/>
              <a:t>des formations liées à l’utilisation de machines à commande numériqu</a:t>
            </a:r>
            <a:r>
              <a:rPr lang="fr-FR" sz="1400" dirty="0" smtClean="0"/>
              <a:t>e : « Usinage d’escaliers sur centre à usage numérique », « Sciage assisté par CFAO »,…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1647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1"/>
          <p:cNvSpPr>
            <a:spLocks noGrp="1"/>
          </p:cNvSpPr>
          <p:nvPr>
            <p:ph type="title"/>
          </p:nvPr>
        </p:nvSpPr>
        <p:spPr>
          <a:xfrm>
            <a:off x="466648" y="121196"/>
            <a:ext cx="6374742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Objectif du projet</a:t>
            </a:r>
            <a:endParaRPr lang="fr-FR" sz="3200" dirty="0">
              <a:solidFill>
                <a:srgbClr val="00A0C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672" y="407051"/>
            <a:ext cx="8527870" cy="86409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r>
              <a:rPr lang="fr-FR" sz="2500" dirty="0" smtClean="0">
                <a:solidFill>
                  <a:prstClr val="white"/>
                </a:solidFill>
              </a:rPr>
              <a:t>2. BILAN QUANTITATIF ET QUALITATIF</a:t>
            </a:r>
            <a:endParaRPr lang="fr-FR" sz="2500" dirty="0">
              <a:solidFill>
                <a:prstClr val="white"/>
              </a:solidFill>
            </a:endParaRPr>
          </a:p>
        </p:txBody>
      </p:sp>
      <p:sp>
        <p:nvSpPr>
          <p:cNvPr id="49" name="Espace réservé du contenu 3"/>
          <p:cNvSpPr txBox="1">
            <a:spLocks/>
          </p:cNvSpPr>
          <p:nvPr/>
        </p:nvSpPr>
        <p:spPr>
          <a:xfrm>
            <a:off x="304414" y="1844824"/>
            <a:ext cx="8654536" cy="47525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3168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0" marR="0" indent="0" algn="l" defTabSz="9316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400" kern="1200" dirty="0" smtClean="0">
                <a:solidFill>
                  <a:srgbClr val="E95E28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64603" indent="-232921" algn="l" defTabSz="931682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000" i="0" kern="120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30444" indent="-232921" algn="l" defTabSz="931682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i="1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149114" indent="-285750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600" i="0" kern="1200" dirty="0" smtClean="0">
                <a:solidFill>
                  <a:srgbClr val="4B5357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62126" indent="-232921" algn="l" defTabSz="931682" rtl="0" eaLnBrk="1" latinLnBrk="0" hangingPunct="1">
              <a:spcBef>
                <a:spcPct val="20000"/>
              </a:spcBef>
              <a:buClr>
                <a:srgbClr val="4B5357"/>
              </a:buClr>
              <a:buFont typeface="Franklin Gothic Medium" pitchFamily="34" charset="0"/>
              <a:buChar char="–"/>
              <a:defRPr sz="14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7967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3808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9649" indent="-232921" algn="l" defTabSz="9316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/>
            <a:r>
              <a:rPr lang="fr-FR" sz="2500">
                <a:solidFill>
                  <a:srgbClr val="525E65">
                    <a:lumMod val="75000"/>
                  </a:srgbClr>
                </a:solidFill>
              </a:rPr>
              <a:t> 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6802" y="1844825"/>
            <a:ext cx="8042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1682"/>
            <a:r>
              <a:rPr lang="fr-FR" b="1" u="sng" dirty="0">
                <a:solidFill>
                  <a:srgbClr val="525E65"/>
                </a:solidFill>
              </a:rPr>
              <a:t>Bilan Qualitatif – quelques éléments :</a:t>
            </a:r>
          </a:p>
          <a:p>
            <a:pPr defTabSz="931682"/>
            <a:endParaRPr lang="fr-FR" dirty="0">
              <a:solidFill>
                <a:srgbClr val="525E65"/>
              </a:solidFill>
            </a:endParaRPr>
          </a:p>
          <a:p>
            <a:pPr defTabSz="931682"/>
            <a:endParaRPr lang="fr-FR" dirty="0">
              <a:solidFill>
                <a:srgbClr val="525E65"/>
              </a:solidFill>
            </a:endParaRPr>
          </a:p>
          <a:p>
            <a:pPr defTabSz="931682"/>
            <a:r>
              <a:rPr lang="fr-FR" dirty="0">
                <a:solidFill>
                  <a:srgbClr val="525E65"/>
                </a:solidFill>
              </a:rPr>
              <a:t>Un réel effet de levier financier (certaines actions de formation ne se seraient pas concrétisées sans ces </a:t>
            </a:r>
            <a:r>
              <a:rPr lang="fr-FR" dirty="0" smtClean="0">
                <a:solidFill>
                  <a:srgbClr val="525E65"/>
                </a:solidFill>
              </a:rPr>
              <a:t>cofinancements </a:t>
            </a:r>
            <a:r>
              <a:rPr lang="fr-FR" dirty="0">
                <a:solidFill>
                  <a:srgbClr val="525E65"/>
                </a:solidFill>
              </a:rPr>
              <a:t>MUTECO</a:t>
            </a:r>
            <a:r>
              <a:rPr lang="fr-FR" dirty="0" smtClean="0">
                <a:solidFill>
                  <a:srgbClr val="525E65"/>
                </a:solidFill>
              </a:rPr>
              <a:t>).</a:t>
            </a:r>
            <a:endParaRPr lang="fr-FR" dirty="0">
              <a:solidFill>
                <a:srgbClr val="525E65"/>
              </a:solidFill>
            </a:endParaRPr>
          </a:p>
          <a:p>
            <a:pPr defTabSz="931682"/>
            <a:endParaRPr lang="fr-FR" dirty="0">
              <a:solidFill>
                <a:srgbClr val="525E65"/>
              </a:solidFill>
            </a:endParaRPr>
          </a:p>
          <a:p>
            <a:pPr defTabSz="931682"/>
            <a:r>
              <a:rPr lang="fr-FR" dirty="0">
                <a:solidFill>
                  <a:srgbClr val="525E65"/>
                </a:solidFill>
              </a:rPr>
              <a:t>Ce dispositif a permis d’intégrer une partie « Développement Durable » dans certains parcours de </a:t>
            </a:r>
            <a:r>
              <a:rPr lang="fr-FR" dirty="0" smtClean="0">
                <a:solidFill>
                  <a:srgbClr val="525E65"/>
                </a:solidFill>
              </a:rPr>
              <a:t>formation.</a:t>
            </a:r>
            <a:endParaRPr lang="fr-FR" dirty="0">
              <a:solidFill>
                <a:srgbClr val="525E65"/>
              </a:solidFill>
            </a:endParaRPr>
          </a:p>
          <a:p>
            <a:pPr defTabSz="931682"/>
            <a:endParaRPr lang="fr-FR" dirty="0">
              <a:solidFill>
                <a:srgbClr val="525E65"/>
              </a:solidFill>
            </a:endParaRPr>
          </a:p>
          <a:p>
            <a:pPr defTabSz="931682"/>
            <a:r>
              <a:rPr lang="fr-FR" dirty="0">
                <a:solidFill>
                  <a:srgbClr val="525E65"/>
                </a:solidFill>
              </a:rPr>
              <a:t>Une forte montée en puissance de la Transition Numérique </a:t>
            </a:r>
            <a:r>
              <a:rPr lang="fr-FR" dirty="0" smtClean="0">
                <a:solidFill>
                  <a:srgbClr val="525E65"/>
                </a:solidFill>
              </a:rPr>
              <a:t>sur </a:t>
            </a:r>
            <a:r>
              <a:rPr lang="fr-FR" dirty="0">
                <a:solidFill>
                  <a:srgbClr val="525E65"/>
                </a:solidFill>
              </a:rPr>
              <a:t>l’année </a:t>
            </a:r>
            <a:r>
              <a:rPr lang="fr-FR" dirty="0" smtClean="0">
                <a:solidFill>
                  <a:srgbClr val="525E65"/>
                </a:solidFill>
              </a:rPr>
              <a:t>2017. De nombreuses entreprises du BTP investissent dans des outils numériques afin d’améliorer le suivi et la gestion de leurs chantiers.</a:t>
            </a:r>
          </a:p>
          <a:p>
            <a:pPr defTabSz="931682"/>
            <a:endParaRPr lang="fr-FR" dirty="0">
              <a:solidFill>
                <a:srgbClr val="525E65"/>
              </a:solidFill>
            </a:endParaRPr>
          </a:p>
          <a:p>
            <a:pPr defTabSz="931682"/>
            <a:r>
              <a:rPr lang="fr-FR" dirty="0" smtClean="0">
                <a:solidFill>
                  <a:srgbClr val="525E65"/>
                </a:solidFill>
              </a:rPr>
              <a:t>Le</a:t>
            </a:r>
            <a:r>
              <a:rPr lang="fr-FR" dirty="0" smtClean="0">
                <a:solidFill>
                  <a:srgbClr val="525E65"/>
                </a:solidFill>
              </a:rPr>
              <a:t> nombre d’entreprises qui entament une réelle réflexion sur le BIM progresse mais reste encore assez marginal, en particulier chez les TPE / PME.</a:t>
            </a:r>
            <a:endParaRPr lang="fr-FR" dirty="0">
              <a:solidFill>
                <a:srgbClr val="525E65"/>
              </a:solidFill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316913" y="2699570"/>
            <a:ext cx="345920" cy="288032"/>
          </a:xfrm>
          <a:prstGeom prst="stripedRightArrow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lèche droite rayée 8"/>
          <p:cNvSpPr/>
          <p:nvPr/>
        </p:nvSpPr>
        <p:spPr>
          <a:xfrm>
            <a:off x="331457" y="3570283"/>
            <a:ext cx="345920" cy="288032"/>
          </a:xfrm>
          <a:prstGeom prst="stripedRightArrow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316913" y="4365104"/>
            <a:ext cx="345920" cy="288032"/>
          </a:xfrm>
          <a:prstGeom prst="stripedRightArrow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378454" y="5445224"/>
            <a:ext cx="345920" cy="288032"/>
          </a:xfrm>
          <a:prstGeom prst="stripedRightArrow">
            <a:avLst/>
          </a:prstGeom>
          <a:solidFill>
            <a:srgbClr val="E95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1682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siege">
  <a:themeElements>
    <a:clrScheme name="Constructys">
      <a:dk1>
        <a:srgbClr val="525E65"/>
      </a:dk1>
      <a:lt1>
        <a:sysClr val="window" lastClr="FFFFFF"/>
      </a:lt1>
      <a:dk2>
        <a:srgbClr val="080808"/>
      </a:dk2>
      <a:lt2>
        <a:srgbClr val="FFFFFF"/>
      </a:lt2>
      <a:accent1>
        <a:srgbClr val="ED643B"/>
      </a:accent1>
      <a:accent2>
        <a:srgbClr val="525E65"/>
      </a:accent2>
      <a:accent3>
        <a:srgbClr val="00A0C0"/>
      </a:accent3>
      <a:accent4>
        <a:srgbClr val="7EC150"/>
      </a:accent4>
      <a:accent5>
        <a:srgbClr val="52308E"/>
      </a:accent5>
      <a:accent6>
        <a:srgbClr val="525E65"/>
      </a:accent6>
      <a:hlink>
        <a:srgbClr val="00A0C0"/>
      </a:hlink>
      <a:folHlink>
        <a:srgbClr val="52308E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5E2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Modele-siege">
  <a:themeElements>
    <a:clrScheme name="Constructys">
      <a:dk1>
        <a:srgbClr val="525E65"/>
      </a:dk1>
      <a:lt1>
        <a:sysClr val="window" lastClr="FFFFFF"/>
      </a:lt1>
      <a:dk2>
        <a:srgbClr val="080808"/>
      </a:dk2>
      <a:lt2>
        <a:srgbClr val="FFFFFF"/>
      </a:lt2>
      <a:accent1>
        <a:srgbClr val="ED643B"/>
      </a:accent1>
      <a:accent2>
        <a:srgbClr val="525E65"/>
      </a:accent2>
      <a:accent3>
        <a:srgbClr val="00A0C0"/>
      </a:accent3>
      <a:accent4>
        <a:srgbClr val="7EC150"/>
      </a:accent4>
      <a:accent5>
        <a:srgbClr val="52308E"/>
      </a:accent5>
      <a:accent6>
        <a:srgbClr val="525E65"/>
      </a:accent6>
      <a:hlink>
        <a:srgbClr val="00A0C0"/>
      </a:hlink>
      <a:folHlink>
        <a:srgbClr val="52308E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95E2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23BA10796C1042915DC7FF1556C8E1" ma:contentTypeVersion="6" ma:contentTypeDescription="Crée un document." ma:contentTypeScope="" ma:versionID="a7424cef4ac0985a0bd262cb0a20ba72">
  <xsd:schema xmlns:xsd="http://www.w3.org/2001/XMLSchema" xmlns:xs="http://www.w3.org/2001/XMLSchema" xmlns:p="http://schemas.microsoft.com/office/2006/metadata/properties" xmlns:ns3="6c60380e-7be6-440c-a108-a24148999ffb" targetNamespace="http://schemas.microsoft.com/office/2006/metadata/properties" ma:root="true" ma:fieldsID="54e275ed369dce6df277bb80dd30cf0c" ns3:_="">
    <xsd:import namespace="6c60380e-7be6-440c-a108-a24148999f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0380e-7be6-440c-a108-a24148999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 ma:index="8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498D9B-9371-4D98-8205-5FAFDAD2AF58}"/>
</file>

<file path=customXml/itemProps2.xml><?xml version="1.0" encoding="utf-8"?>
<ds:datastoreItem xmlns:ds="http://schemas.openxmlformats.org/officeDocument/2006/customXml" ds:itemID="{B79756E2-73FC-4CB3-AC2F-B9F9235B090D}"/>
</file>

<file path=customXml/itemProps3.xml><?xml version="1.0" encoding="utf-8"?>
<ds:datastoreItem xmlns:ds="http://schemas.openxmlformats.org/officeDocument/2006/customXml" ds:itemID="{2AA4FFB1-FF85-4F23-A92C-BF8E2C1B30BA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371</Words>
  <Application>Microsoft Office PowerPoint</Application>
  <PresentationFormat>Affichage à l'écran (4:3)</PresentationFormat>
  <Paragraphs>81</Paragraphs>
  <Slides>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Modele-siege</vt:lpstr>
      <vt:lpstr>1_Modele-siege</vt:lpstr>
      <vt:lpstr>Présentation PowerPoint</vt:lpstr>
      <vt:lpstr>Objectif du projet</vt:lpstr>
      <vt:lpstr>Objectif du projet</vt:lpstr>
      <vt:lpstr>Objectif du projet</vt:lpstr>
      <vt:lpstr>Objectif du projet</vt:lpstr>
      <vt:lpstr>Objectif du projet</vt:lpstr>
    </vt:vector>
  </TitlesOfParts>
  <Company>CONSTRUCTYS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DELEFORTERIE Jerome</dc:creator>
  <cp:lastModifiedBy>DELEFORTERIE Jerome</cp:lastModifiedBy>
  <cp:revision>7</cp:revision>
  <dcterms:created xsi:type="dcterms:W3CDTF">2018-06-22T10:21:24Z</dcterms:created>
  <dcterms:modified xsi:type="dcterms:W3CDTF">2018-06-26T13:21:20Z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0x0101007D23BA10796C1042915DC7FF1556C8E1</vt:lpwstr>
  </property>
</Properties>
</file>